
<file path=[Content_Types].xml><?xml version="1.0" encoding="utf-8"?>
<Types xmlns="http://schemas.openxmlformats.org/package/2006/content-types">
  <Default Extension="png" ContentType="image/png"/>
  <Default Extension="jpeg" ContentType="image/jpeg"/>
  <Default Extension="emf" ContentType="image/x-emf"/>
  <Default Extension="wmf" ContentType="image/x-wmf"/>
  <Default Extension="rels" ContentType="application/vnd.openxmlformats-package.relationships+xml"/>
  <Default Extension="xml" ContentType="application/xml"/>
  <Default Extension="gif" ContentType="image/gif"/>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heme/theme3.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6" r:id="rId2"/>
  </p:sldMasterIdLst>
  <p:notesMasterIdLst>
    <p:notesMasterId r:id="rId56"/>
  </p:notesMasterIdLst>
  <p:sldIdLst>
    <p:sldId id="271" r:id="rId3"/>
    <p:sldId id="319" r:id="rId4"/>
    <p:sldId id="276" r:id="rId5"/>
    <p:sldId id="279" r:id="rId6"/>
    <p:sldId id="280" r:id="rId7"/>
    <p:sldId id="359" r:id="rId8"/>
    <p:sldId id="270" r:id="rId9"/>
    <p:sldId id="261" r:id="rId10"/>
    <p:sldId id="278" r:id="rId11"/>
    <p:sldId id="277" r:id="rId12"/>
    <p:sldId id="258" r:id="rId13"/>
    <p:sldId id="259" r:id="rId14"/>
    <p:sldId id="262" r:id="rId15"/>
    <p:sldId id="263" r:id="rId16"/>
    <p:sldId id="264" r:id="rId17"/>
    <p:sldId id="290" r:id="rId18"/>
    <p:sldId id="337" r:id="rId19"/>
    <p:sldId id="286" r:id="rId20"/>
    <p:sldId id="297" r:id="rId21"/>
    <p:sldId id="298" r:id="rId22"/>
    <p:sldId id="339" r:id="rId23"/>
    <p:sldId id="340" r:id="rId24"/>
    <p:sldId id="341" r:id="rId25"/>
    <p:sldId id="303" r:id="rId26"/>
    <p:sldId id="342" r:id="rId27"/>
    <p:sldId id="343" r:id="rId28"/>
    <p:sldId id="344" r:id="rId29"/>
    <p:sldId id="345" r:id="rId30"/>
    <p:sldId id="346" r:id="rId31"/>
    <p:sldId id="347" r:id="rId32"/>
    <p:sldId id="348" r:id="rId33"/>
    <p:sldId id="349" r:id="rId34"/>
    <p:sldId id="350" r:id="rId35"/>
    <p:sldId id="351" r:id="rId36"/>
    <p:sldId id="301" r:id="rId37"/>
    <p:sldId id="357" r:id="rId38"/>
    <p:sldId id="283" r:id="rId39"/>
    <p:sldId id="355" r:id="rId40"/>
    <p:sldId id="356" r:id="rId41"/>
    <p:sldId id="352" r:id="rId42"/>
    <p:sldId id="360" r:id="rId43"/>
    <p:sldId id="361" r:id="rId44"/>
    <p:sldId id="362" r:id="rId45"/>
    <p:sldId id="363" r:id="rId46"/>
    <p:sldId id="353" r:id="rId47"/>
    <p:sldId id="354" r:id="rId48"/>
    <p:sldId id="323" r:id="rId49"/>
    <p:sldId id="324" r:id="rId50"/>
    <p:sldId id="316" r:id="rId51"/>
    <p:sldId id="317" r:id="rId52"/>
    <p:sldId id="318" r:id="rId53"/>
    <p:sldId id="268" r:id="rId54"/>
    <p:sldId id="269" r:id="rId5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0C0"/>
    <a:srgbClr val="EAF0FD"/>
    <a:srgbClr val="5AA0F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74" d="100"/>
          <a:sy n="74" d="100"/>
        </p:scale>
        <p:origin x="576"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viewProps" Target="viewProps.xml"/><Relationship Id="rId5" Type="http://schemas.openxmlformats.org/officeDocument/2006/relationships/slide" Target="slides/slide3.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notesMaster" Target="notesMasters/notesMaster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theme" Target="theme/theme1.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presProps" Target="presProp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3077865817044597E-2"/>
          <c:y val="0.16601303936372663"/>
          <c:w val="0.93382641070800576"/>
          <c:h val="0.55858663950024834"/>
        </c:manualLayout>
      </c:layout>
      <c:barChart>
        <c:barDir val="col"/>
        <c:grouping val="clustered"/>
        <c:varyColors val="0"/>
        <c:ser>
          <c:idx val="0"/>
          <c:order val="0"/>
          <c:tx>
            <c:strRef>
              <c:f>master_data!$B$1</c:f>
              <c:strCache>
                <c:ptCount val="1"/>
                <c:pt idx="0">
                  <c:v>No. registered Members</c:v>
                </c:pt>
              </c:strCache>
            </c:strRef>
          </c:tx>
          <c:spPr>
            <a:solidFill>
              <a:schemeClr val="accent1">
                <a:lumMod val="60000"/>
                <a:lumOff val="40000"/>
              </a:schemeClr>
            </a:solidFill>
            <a:ln w="12700" cap="flat" cmpd="sng" algn="ctr">
              <a:solidFill>
                <a:schemeClr val="accent1">
                  <a:shade val="95000"/>
                </a:schemeClr>
              </a:solidFill>
              <a:round/>
            </a:ln>
            <a:effectLst/>
          </c:spPr>
          <c:invertIfNegative val="0"/>
          <c:dPt>
            <c:idx val="1"/>
            <c:invertIfNegative val="0"/>
            <c:bubble3D val="0"/>
            <c:spPr>
              <a:solidFill>
                <a:schemeClr val="accent1">
                  <a:lumMod val="60000"/>
                  <a:lumOff val="40000"/>
                </a:schemeClr>
              </a:solidFill>
              <a:ln w="12700" cap="flat" cmpd="sng" algn="ctr">
                <a:solidFill>
                  <a:schemeClr val="accent1">
                    <a:shade val="95000"/>
                  </a:schemeClr>
                </a:solidFill>
                <a:round/>
              </a:ln>
              <a:effectLst/>
            </c:spPr>
          </c:dPt>
          <c:dPt>
            <c:idx val="2"/>
            <c:invertIfNegative val="0"/>
            <c:bubble3D val="0"/>
            <c:spPr>
              <a:solidFill>
                <a:schemeClr val="accent1">
                  <a:lumMod val="60000"/>
                  <a:lumOff val="40000"/>
                </a:schemeClr>
              </a:solidFill>
              <a:ln w="12700" cap="flat" cmpd="sng" algn="ctr">
                <a:solidFill>
                  <a:schemeClr val="accent1">
                    <a:shade val="95000"/>
                  </a:schemeClr>
                </a:solidFill>
                <a:round/>
              </a:ln>
              <a:effectLst/>
            </c:spPr>
          </c:dPt>
          <c:dPt>
            <c:idx val="3"/>
            <c:invertIfNegative val="0"/>
            <c:bubble3D val="0"/>
            <c:spPr>
              <a:solidFill>
                <a:schemeClr val="accent1">
                  <a:lumMod val="60000"/>
                  <a:lumOff val="40000"/>
                </a:schemeClr>
              </a:solidFill>
              <a:ln w="12700" cap="flat" cmpd="sng" algn="ctr">
                <a:solidFill>
                  <a:schemeClr val="accent1">
                    <a:shade val="95000"/>
                  </a:schemeClr>
                </a:solidFill>
                <a:prstDash val="solid"/>
                <a:round/>
              </a:ln>
              <a:effectLst/>
            </c:spPr>
          </c:dPt>
          <c:dPt>
            <c:idx val="4"/>
            <c:invertIfNegative val="0"/>
            <c:bubble3D val="0"/>
            <c:spPr>
              <a:solidFill>
                <a:schemeClr val="bg1"/>
              </a:solidFill>
              <a:ln w="19050" cap="flat" cmpd="sng" algn="ctr">
                <a:solidFill>
                  <a:schemeClr val="accent1">
                    <a:shade val="95000"/>
                  </a:schemeClr>
                </a:solidFill>
                <a:prstDash val="lgDash"/>
                <a:round/>
              </a:ln>
              <a:effectLst/>
            </c:spPr>
          </c:dPt>
          <c:dPt>
            <c:idx val="5"/>
            <c:invertIfNegative val="0"/>
            <c:bubble3D val="0"/>
            <c:spPr>
              <a:solidFill>
                <a:schemeClr val="bg1"/>
              </a:solidFill>
              <a:ln w="19050" cap="flat" cmpd="sng" algn="ctr">
                <a:solidFill>
                  <a:schemeClr val="accent1">
                    <a:shade val="95000"/>
                  </a:schemeClr>
                </a:solidFill>
                <a:prstDash val="lgDash"/>
                <a:round/>
              </a:ln>
              <a:effectLst/>
            </c:spPr>
          </c:dPt>
          <c:dPt>
            <c:idx val="6"/>
            <c:invertIfNegative val="0"/>
            <c:bubble3D val="0"/>
            <c:spPr>
              <a:solidFill>
                <a:schemeClr val="bg1"/>
              </a:solidFill>
              <a:ln w="19050" cap="flat" cmpd="sng" algn="ctr">
                <a:solidFill>
                  <a:schemeClr val="accent1"/>
                </a:solidFill>
                <a:prstDash val="lgDash"/>
                <a:round/>
              </a:ln>
              <a:effectLst/>
            </c:spPr>
          </c:dPt>
          <c:dLbls>
            <c:spPr>
              <a:noFill/>
              <a:ln>
                <a:noFill/>
              </a:ln>
              <a:effectLst/>
            </c:spPr>
            <c:txPr>
              <a:bodyPr rot="0" spcFirstLastPara="1" vertOverflow="ellipsis" vert="horz" wrap="square" lIns="38100" tIns="19050" rIns="38100" bIns="19050" anchor="ctr" anchorCtr="1">
                <a:spAutoFit/>
              </a:bodyPr>
              <a:lstStyle/>
              <a:p>
                <a:pPr>
                  <a:defRPr sz="1600" b="1"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numRef>
              <c:f>master_data!$A$2:$A$8</c:f>
              <c:numCache>
                <c:formatCode>d\-mmm</c:formatCode>
                <c:ptCount val="7"/>
                <c:pt idx="0">
                  <c:v>42517</c:v>
                </c:pt>
                <c:pt idx="1">
                  <c:v>42551</c:v>
                </c:pt>
                <c:pt idx="2">
                  <c:v>42565</c:v>
                </c:pt>
                <c:pt idx="3">
                  <c:v>42572</c:v>
                </c:pt>
                <c:pt idx="4">
                  <c:v>42613</c:v>
                </c:pt>
                <c:pt idx="5">
                  <c:v>42643</c:v>
                </c:pt>
                <c:pt idx="6">
                  <c:v>42674</c:v>
                </c:pt>
              </c:numCache>
            </c:numRef>
          </c:cat>
          <c:val>
            <c:numRef>
              <c:f>master_data!$B$2:$B$8</c:f>
              <c:numCache>
                <c:formatCode>_ * #,##0_ ;_ * \-#,##0_ ;_ * "-"??_ ;_ @_ </c:formatCode>
                <c:ptCount val="7"/>
                <c:pt idx="0">
                  <c:v>4789</c:v>
                </c:pt>
                <c:pt idx="1">
                  <c:v>18407</c:v>
                </c:pt>
                <c:pt idx="2">
                  <c:v>27954</c:v>
                </c:pt>
                <c:pt idx="3">
                  <c:v>33434</c:v>
                </c:pt>
                <c:pt idx="4">
                  <c:v>48000</c:v>
                </c:pt>
                <c:pt idx="5">
                  <c:v>62000</c:v>
                </c:pt>
                <c:pt idx="6">
                  <c:v>75000</c:v>
                </c:pt>
              </c:numCache>
            </c:numRef>
          </c:val>
        </c:ser>
        <c:dLbls>
          <c:dLblPos val="outEnd"/>
          <c:showLegendKey val="0"/>
          <c:showVal val="1"/>
          <c:showCatName val="0"/>
          <c:showSerName val="0"/>
          <c:showPercent val="0"/>
          <c:showBubbleSize val="0"/>
        </c:dLbls>
        <c:gapWidth val="100"/>
        <c:overlap val="-24"/>
        <c:axId val="-1572744672"/>
        <c:axId val="-1572752288"/>
      </c:barChart>
      <c:catAx>
        <c:axId val="-1572744672"/>
        <c:scaling>
          <c:orientation val="minMax"/>
        </c:scaling>
        <c:delete val="0"/>
        <c:axPos val="b"/>
        <c:numFmt formatCode="d\-mmm"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en-US"/>
          </a:p>
        </c:txPr>
        <c:crossAx val="-1572752288"/>
        <c:crosses val="autoZero"/>
        <c:auto val="0"/>
        <c:lblAlgn val="ctr"/>
        <c:lblOffset val="100"/>
        <c:noMultiLvlLbl val="0"/>
      </c:catAx>
      <c:valAx>
        <c:axId val="-1572752288"/>
        <c:scaling>
          <c:orientation val="minMax"/>
        </c:scaling>
        <c:delete val="1"/>
        <c:axPos val="l"/>
        <c:numFmt formatCode="_ * #,##0_ ;_ * \-#,##0_ ;_ * &quot;-&quot;??_ ;_ @_ " sourceLinked="1"/>
        <c:majorTickMark val="none"/>
        <c:minorTickMark val="none"/>
        <c:tickLblPos val="nextTo"/>
        <c:crossAx val="-1572744672"/>
        <c:crosses val="autoZero"/>
        <c:crossBetween val="between"/>
      </c:valAx>
      <c:spPr>
        <a:noFill/>
        <a:ln w="25400">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percentStacked"/>
        <c:varyColors val="0"/>
        <c:ser>
          <c:idx val="0"/>
          <c:order val="0"/>
          <c:tx>
            <c:strRef>
              <c:f>Sheet1!$B$1</c:f>
              <c:strCache>
                <c:ptCount val="1"/>
                <c:pt idx="0">
                  <c:v>Email &amp; Mobile</c:v>
                </c:pt>
              </c:strCache>
            </c:strRef>
          </c:tx>
          <c:spPr>
            <a:solidFill>
              <a:schemeClr val="accent1"/>
            </a:solidFill>
            <a:ln>
              <a:noFill/>
            </a:ln>
            <a:effectLst/>
          </c:spPr>
          <c:invertIfNegative val="0"/>
          <c:dLbls>
            <c:spPr>
              <a:noFill/>
              <a:ln>
                <a:noFill/>
              </a:ln>
              <a:effectLst/>
            </c:spPr>
            <c:txPr>
              <a:bodyPr rot="0" spcFirstLastPara="1" vertOverflow="ellipsis" vert="horz" wrap="square" anchor="ctr" anchorCtr="1"/>
              <a:lstStyle/>
              <a:p>
                <a:pPr>
                  <a:defRPr sz="14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Category 1</c:v>
                </c:pt>
              </c:strCache>
            </c:strRef>
          </c:cat>
          <c:val>
            <c:numRef>
              <c:f>Sheet1!$B$2</c:f>
              <c:numCache>
                <c:formatCode>0%</c:formatCode>
                <c:ptCount val="1"/>
                <c:pt idx="0">
                  <c:v>0.38</c:v>
                </c:pt>
              </c:numCache>
            </c:numRef>
          </c:val>
        </c:ser>
        <c:ser>
          <c:idx val="1"/>
          <c:order val="1"/>
          <c:tx>
            <c:strRef>
              <c:f>Sheet1!$C$1</c:f>
              <c:strCache>
                <c:ptCount val="1"/>
                <c:pt idx="0">
                  <c:v>Email Only</c:v>
                </c:pt>
              </c:strCache>
            </c:strRef>
          </c:tx>
          <c:spPr>
            <a:solidFill>
              <a:schemeClr val="accent2"/>
            </a:solidFill>
            <a:ln>
              <a:noFill/>
            </a:ln>
            <a:effectLst/>
          </c:spPr>
          <c:invertIfNegative val="0"/>
          <c:dLbls>
            <c:spPr>
              <a:noFill/>
              <a:ln>
                <a:noFill/>
              </a:ln>
              <a:effectLst/>
            </c:spPr>
            <c:txPr>
              <a:bodyPr rot="0" spcFirstLastPara="1" vertOverflow="ellipsis" vert="horz" wrap="square" anchor="ctr" anchorCtr="1"/>
              <a:lstStyle/>
              <a:p>
                <a:pPr>
                  <a:defRPr sz="14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Category 1</c:v>
                </c:pt>
              </c:strCache>
            </c:strRef>
          </c:cat>
          <c:val>
            <c:numRef>
              <c:f>Sheet1!$C$2</c:f>
              <c:numCache>
                <c:formatCode>0%</c:formatCode>
                <c:ptCount val="1"/>
                <c:pt idx="0">
                  <c:v>0.62</c:v>
                </c:pt>
              </c:numCache>
            </c:numRef>
          </c:val>
        </c:ser>
        <c:dLbls>
          <c:showLegendKey val="0"/>
          <c:showVal val="0"/>
          <c:showCatName val="0"/>
          <c:showSerName val="0"/>
          <c:showPercent val="0"/>
          <c:showBubbleSize val="0"/>
        </c:dLbls>
        <c:gapWidth val="150"/>
        <c:overlap val="100"/>
        <c:axId val="-1354109488"/>
        <c:axId val="-1354107856"/>
      </c:barChart>
      <c:catAx>
        <c:axId val="-1354109488"/>
        <c:scaling>
          <c:orientation val="minMax"/>
        </c:scaling>
        <c:delete val="1"/>
        <c:axPos val="l"/>
        <c:numFmt formatCode="General" sourceLinked="1"/>
        <c:majorTickMark val="none"/>
        <c:minorTickMark val="none"/>
        <c:tickLblPos val="nextTo"/>
        <c:crossAx val="-1354107856"/>
        <c:crosses val="autoZero"/>
        <c:auto val="1"/>
        <c:lblAlgn val="ctr"/>
        <c:lblOffset val="100"/>
        <c:noMultiLvlLbl val="0"/>
      </c:catAx>
      <c:valAx>
        <c:axId val="-1354107856"/>
        <c:scaling>
          <c:orientation val="minMax"/>
        </c:scaling>
        <c:delete val="1"/>
        <c:axPos val="b"/>
        <c:numFmt formatCode="0%" sourceLinked="1"/>
        <c:majorTickMark val="none"/>
        <c:minorTickMark val="none"/>
        <c:tickLblPos val="nextTo"/>
        <c:crossAx val="-1354109488"/>
        <c:crosses val="autoZero"/>
        <c:crossBetween val="between"/>
      </c:valAx>
      <c:spPr>
        <a:noFill/>
        <a:ln>
          <a:noFill/>
        </a:ln>
        <a:effectLst/>
      </c:spPr>
    </c:plotArea>
    <c:plotVisOnly val="1"/>
    <c:dispBlanksAs val="gap"/>
    <c:showDLblsOverMax val="0"/>
  </c:chart>
  <c:spPr>
    <a:noFill/>
    <a:ln>
      <a:noFill/>
    </a:ln>
    <a:effectLst/>
  </c:spPr>
  <c:txPr>
    <a:bodyPr/>
    <a:lstStyle/>
    <a:p>
      <a:pPr>
        <a:defRPr sz="1400"/>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6">
  <cs:axisTitle>
    <cs:lnRef idx="0"/>
    <cs:fillRef idx="0"/>
    <cs:effectRef idx="0"/>
    <cs:fontRef idx="minor">
      <a:schemeClr val="tx1">
        <a:lumMod val="50000"/>
        <a:lumOff val="50000"/>
      </a:schemeClr>
    </cs:fontRef>
    <cs:defRPr sz="1197" kern="1200" cap="all"/>
  </cs:axisTitle>
  <cs:category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3D>
  <cs:dataPointLine>
    <cs:lnRef idx="0">
      <cs:styleClr val="auto"/>
    </cs:lnRef>
    <cs:fillRef idx="2">
      <cs:styleClr val="auto"/>
    </cs:fillRef>
    <cs:effectRef idx="1"/>
    <cs:fontRef idx="minor">
      <a:schemeClr val="dk1"/>
    </cs:fontRef>
    <cs:spPr>
      <a:ln w="15875" cap="rnd">
        <a:solidFill>
          <a:schemeClr val="phClr"/>
        </a:solidFill>
        <a:round/>
      </a:ln>
    </cs:spPr>
  </cs:dataPointLine>
  <cs:dataPointMarker>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Marker>
  <cs:dataPointMarkerLayout symbol="circle" size="4"/>
  <cs:dataPointWireframe>
    <cs:lnRef idx="0">
      <cs:styleClr val="auto"/>
    </cs:lnRef>
    <cs:fillRef idx="2"/>
    <cs:effectRef idx="0"/>
    <cs:fontRef idx="minor">
      <a:schemeClr val="dk1"/>
    </cs:fontRef>
    <cs:spPr>
      <a:ln w="9525" cap="rnd">
        <a:solidFill>
          <a:schemeClr val="phClr"/>
        </a:solidFill>
        <a:round/>
      </a:ln>
    </cs:spPr>
  </cs:dataPointWireframe>
  <cs:dataTable>
    <cs:lnRef idx="0"/>
    <cs:fillRef idx="0"/>
    <cs:effectRef idx="0"/>
    <cs:fontRef idx="minor">
      <a:schemeClr val="tx1">
        <a:lumMod val="50000"/>
        <a:lumOff val="50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35000"/>
            <a:lumOff val="65000"/>
          </a:schemeClr>
        </a:solidFill>
        <a:prstDash val="dash"/>
      </a:ln>
    </cs:spPr>
  </cs:dropLine>
  <cs:errorBar>
    <cs:lnRef idx="0"/>
    <cs:fillRef idx="0"/>
    <cs:effectRef idx="0"/>
    <cs:fontRef idx="minor">
      <a:schemeClr val="dk1"/>
    </cs:fontRef>
    <cs:spPr>
      <a:ln w="9525">
        <a:solidFill>
          <a:schemeClr val="tx1">
            <a:lumMod val="50000"/>
            <a:lumOff val="50000"/>
          </a:schemeClr>
        </a:solidFill>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prstDash val="dash"/>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50000"/>
        <a:lumOff val="50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prstDash val="dash"/>
      </a:ln>
    </cs:spPr>
  </cs:seriesLine>
  <cs:title>
    <cs:lnRef idx="0"/>
    <cs:fillRef idx="0"/>
    <cs:effectRef idx="0"/>
    <cs:fontRef idx="minor">
      <a:schemeClr val="tx1">
        <a:lumMod val="50000"/>
        <a:lumOff val="50000"/>
      </a:schemeClr>
    </cs:fontRef>
    <cs:defRPr sz="1862" kern="1200" cap="none" spc="20" baseline="0"/>
  </cs:title>
  <cs:trendline>
    <cs:lnRef idx="0">
      <cs:styleClr val="auto"/>
    </cs:lnRef>
    <cs:fillRef idx="2"/>
    <cs:effectRef idx="0"/>
    <cs:fontRef idx="minor">
      <a:schemeClr val="dk1"/>
    </cs:fontRef>
    <cs:spPr>
      <a:ln w="9525" cap="rnd">
        <a:solidFill>
          <a:schemeClr val="phClr"/>
        </a:solidFill>
      </a:ln>
    </cs:spPr>
  </cs:trendline>
  <cs:trendlineLabel>
    <cs:lnRef idx="0"/>
    <cs:fillRef idx="0"/>
    <cs:effectRef idx="0"/>
    <cs:fontRef idx="minor">
      <a:schemeClr val="tx1">
        <a:lumMod val="50000"/>
        <a:lumOff val="50000"/>
      </a:schemeClr>
    </cs:fontRef>
    <cs:defRPr sz="1197"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50000"/>
        <a:lumOff val="50000"/>
      </a:schemeClr>
    </cs:fontRef>
    <cs:defRPr sz="1197"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12581DD-890E-4364-825A-2116FCF14868}" type="doc">
      <dgm:prSet loTypeId="urn:microsoft.com/office/officeart/2005/8/layout/hProcess7" loCatId="list" qsTypeId="urn:microsoft.com/office/officeart/2005/8/quickstyle/simple4" qsCatId="simple" csTypeId="urn:microsoft.com/office/officeart/2005/8/colors/accent0_3" csCatId="mainScheme" phldr="1"/>
      <dgm:spPr/>
      <dgm:t>
        <a:bodyPr/>
        <a:lstStyle/>
        <a:p>
          <a:endParaRPr lang="en-IN"/>
        </a:p>
      </dgm:t>
    </dgm:pt>
    <dgm:pt modelId="{8F850BC0-A3AD-445C-92AE-1C76BE1CC8D5}">
      <dgm:prSet phldrT="[Text]" custT="1"/>
      <dgm:spPr/>
      <dgm:t>
        <a:bodyPr/>
        <a:lstStyle/>
        <a:p>
          <a:r>
            <a:rPr lang="en-IN" sz="1800" b="1" dirty="0" smtClean="0">
              <a:latin typeface="Leelawadee" panose="020B0502040204020203" pitchFamily="34" charset="-34"/>
              <a:cs typeface="Leelawadee" panose="020B0502040204020203" pitchFamily="34" charset="-34"/>
            </a:rPr>
            <a:t>Partners</a:t>
          </a:r>
          <a:endParaRPr lang="en-IN" sz="1800" b="1" dirty="0">
            <a:latin typeface="Leelawadee" panose="020B0502040204020203" pitchFamily="34" charset="-34"/>
            <a:cs typeface="Leelawadee" panose="020B0502040204020203" pitchFamily="34" charset="-34"/>
          </a:endParaRPr>
        </a:p>
      </dgm:t>
    </dgm:pt>
    <dgm:pt modelId="{19E911FB-9D63-4741-9775-39F1AA52D5C3}" type="parTrans" cxnId="{B4255BA2-3356-4249-8591-C113075FAAA4}">
      <dgm:prSet/>
      <dgm:spPr/>
      <dgm:t>
        <a:bodyPr/>
        <a:lstStyle/>
        <a:p>
          <a:endParaRPr lang="en-IN" sz="1050">
            <a:latin typeface="Leelawadee" panose="020B0502040204020203" pitchFamily="34" charset="-34"/>
            <a:cs typeface="Leelawadee" panose="020B0502040204020203" pitchFamily="34" charset="-34"/>
          </a:endParaRPr>
        </a:p>
      </dgm:t>
    </dgm:pt>
    <dgm:pt modelId="{FA3A657F-632E-4BC6-A429-7ED481FB6176}" type="sibTrans" cxnId="{B4255BA2-3356-4249-8591-C113075FAAA4}">
      <dgm:prSet/>
      <dgm:spPr/>
      <dgm:t>
        <a:bodyPr/>
        <a:lstStyle/>
        <a:p>
          <a:endParaRPr lang="en-IN" sz="1050">
            <a:latin typeface="Leelawadee" panose="020B0502040204020203" pitchFamily="34" charset="-34"/>
            <a:cs typeface="Leelawadee" panose="020B0502040204020203" pitchFamily="34" charset="-34"/>
          </a:endParaRPr>
        </a:p>
      </dgm:t>
    </dgm:pt>
    <dgm:pt modelId="{B35C2DDA-6611-438B-9FAA-0D006EAD3681}">
      <dgm:prSet phldrT="[Text]" custT="1"/>
      <dgm:spPr/>
      <dgm:t>
        <a:bodyPr/>
        <a:lstStyle/>
        <a:p>
          <a:endParaRPr lang="en-IN" sz="1400" dirty="0" smtClean="0">
            <a:latin typeface="Leelawadee" panose="020B0502040204020203" pitchFamily="34" charset="-34"/>
            <a:cs typeface="Leelawadee" panose="020B0502040204020203" pitchFamily="34" charset="-34"/>
          </a:endParaRPr>
        </a:p>
        <a:p>
          <a:r>
            <a:rPr lang="en-IN" sz="1400" b="1" dirty="0" smtClean="0">
              <a:latin typeface="Leelawadee" panose="020B0502040204020203" pitchFamily="34" charset="-34"/>
              <a:cs typeface="Leelawadee" panose="020B0502040204020203" pitchFamily="34" charset="-34"/>
            </a:rPr>
            <a:t>Only Tata </a:t>
          </a:r>
          <a:r>
            <a:rPr lang="en-IN" sz="1400" b="1" dirty="0" err="1" smtClean="0">
              <a:latin typeface="Leelawadee" panose="020B0502040204020203" pitchFamily="34" charset="-34"/>
              <a:cs typeface="Leelawadee" panose="020B0502040204020203" pitchFamily="34" charset="-34"/>
            </a:rPr>
            <a:t>CliQ</a:t>
          </a:r>
          <a:r>
            <a:rPr lang="en-IN" sz="1400" b="1" dirty="0" smtClean="0">
              <a:latin typeface="Leelawadee" panose="020B0502040204020203" pitchFamily="34" charset="-34"/>
              <a:cs typeface="Leelawadee" panose="020B0502040204020203" pitchFamily="34" charset="-34"/>
            </a:rPr>
            <a:t> as a partner </a:t>
          </a:r>
          <a:r>
            <a:rPr lang="en-IN" sz="1400" dirty="0" smtClean="0">
              <a:latin typeface="Leelawadee" panose="020B0502040204020203" pitchFamily="34" charset="-34"/>
              <a:cs typeface="Leelawadee" panose="020B0502040204020203" pitchFamily="34" charset="-34"/>
            </a:rPr>
            <a:t>in the launch phase. </a:t>
          </a:r>
        </a:p>
        <a:p>
          <a:endParaRPr lang="en-IN" sz="1400" dirty="0" smtClean="0">
            <a:latin typeface="Leelawadee" panose="020B0502040204020203" pitchFamily="34" charset="-34"/>
            <a:cs typeface="Leelawadee" panose="020B0502040204020203" pitchFamily="34" charset="-34"/>
          </a:endParaRPr>
        </a:p>
        <a:p>
          <a:r>
            <a:rPr lang="en-IN" sz="1400" dirty="0" smtClean="0">
              <a:latin typeface="Leelawadee" panose="020B0502040204020203" pitchFamily="34" charset="-34"/>
              <a:cs typeface="Leelawadee" panose="020B0502040204020203" pitchFamily="34" charset="-34"/>
            </a:rPr>
            <a:t>Remaining partners to join in during the customer launch </a:t>
          </a:r>
          <a:endParaRPr lang="en-IN" sz="1400" dirty="0">
            <a:latin typeface="Leelawadee" panose="020B0502040204020203" pitchFamily="34" charset="-34"/>
            <a:cs typeface="Leelawadee" panose="020B0502040204020203" pitchFamily="34" charset="-34"/>
          </a:endParaRPr>
        </a:p>
      </dgm:t>
    </dgm:pt>
    <dgm:pt modelId="{8B366B31-EA7C-4C92-A919-E4295C7128B9}" type="parTrans" cxnId="{9EDDFD40-ABCD-4569-9099-A2D603BEC422}">
      <dgm:prSet/>
      <dgm:spPr/>
      <dgm:t>
        <a:bodyPr/>
        <a:lstStyle/>
        <a:p>
          <a:endParaRPr lang="en-IN" sz="1050">
            <a:latin typeface="Leelawadee" panose="020B0502040204020203" pitchFamily="34" charset="-34"/>
            <a:cs typeface="Leelawadee" panose="020B0502040204020203" pitchFamily="34" charset="-34"/>
          </a:endParaRPr>
        </a:p>
      </dgm:t>
    </dgm:pt>
    <dgm:pt modelId="{CDF901A7-F8F6-4105-BEE3-F9802E13B97C}" type="sibTrans" cxnId="{9EDDFD40-ABCD-4569-9099-A2D603BEC422}">
      <dgm:prSet/>
      <dgm:spPr/>
      <dgm:t>
        <a:bodyPr/>
        <a:lstStyle/>
        <a:p>
          <a:endParaRPr lang="en-IN" sz="1050">
            <a:latin typeface="Leelawadee" panose="020B0502040204020203" pitchFamily="34" charset="-34"/>
            <a:cs typeface="Leelawadee" panose="020B0502040204020203" pitchFamily="34" charset="-34"/>
          </a:endParaRPr>
        </a:p>
      </dgm:t>
    </dgm:pt>
    <dgm:pt modelId="{835132E0-DCDC-4346-B128-2DF5236E8233}">
      <dgm:prSet phldrT="[Text]" custT="1"/>
      <dgm:spPr/>
      <dgm:t>
        <a:bodyPr/>
        <a:lstStyle/>
        <a:p>
          <a:r>
            <a:rPr lang="en-IN" sz="1800" b="1" dirty="0" smtClean="0">
              <a:latin typeface="Leelawadee" panose="020B0502040204020203" pitchFamily="34" charset="-34"/>
              <a:cs typeface="Leelawadee" panose="020B0502040204020203" pitchFamily="34" charset="-34"/>
            </a:rPr>
            <a:t>Redemption</a:t>
          </a:r>
          <a:endParaRPr lang="en-IN" sz="1800" b="1" dirty="0">
            <a:latin typeface="Leelawadee" panose="020B0502040204020203" pitchFamily="34" charset="-34"/>
            <a:cs typeface="Leelawadee" panose="020B0502040204020203" pitchFamily="34" charset="-34"/>
          </a:endParaRPr>
        </a:p>
      </dgm:t>
    </dgm:pt>
    <dgm:pt modelId="{B46E0F75-DBE4-4515-A4B3-BB23BB66F36A}" type="parTrans" cxnId="{AF4D788B-63A7-42EE-8C2C-87BF81846F60}">
      <dgm:prSet/>
      <dgm:spPr/>
      <dgm:t>
        <a:bodyPr/>
        <a:lstStyle/>
        <a:p>
          <a:endParaRPr lang="en-IN" sz="1050">
            <a:latin typeface="Leelawadee" panose="020B0502040204020203" pitchFamily="34" charset="-34"/>
            <a:cs typeface="Leelawadee" panose="020B0502040204020203" pitchFamily="34" charset="-34"/>
          </a:endParaRPr>
        </a:p>
      </dgm:t>
    </dgm:pt>
    <dgm:pt modelId="{BC9C692D-8FF7-420A-9B3B-C0788CB8F550}" type="sibTrans" cxnId="{AF4D788B-63A7-42EE-8C2C-87BF81846F60}">
      <dgm:prSet/>
      <dgm:spPr/>
      <dgm:t>
        <a:bodyPr/>
        <a:lstStyle/>
        <a:p>
          <a:endParaRPr lang="en-IN" sz="1050">
            <a:latin typeface="Leelawadee" panose="020B0502040204020203" pitchFamily="34" charset="-34"/>
            <a:cs typeface="Leelawadee" panose="020B0502040204020203" pitchFamily="34" charset="-34"/>
          </a:endParaRPr>
        </a:p>
      </dgm:t>
    </dgm:pt>
    <dgm:pt modelId="{5B6A44C6-5C8B-4D2E-A554-49E35EF9713B}">
      <dgm:prSet phldrT="[Text]" custT="1"/>
      <dgm:spPr/>
      <dgm:t>
        <a:bodyPr/>
        <a:lstStyle/>
        <a:p>
          <a:endParaRPr lang="en-IN" sz="1400" dirty="0" smtClean="0">
            <a:latin typeface="Leelawadee" panose="020B0502040204020203" pitchFamily="34" charset="-34"/>
            <a:cs typeface="Leelawadee" panose="020B0502040204020203" pitchFamily="34" charset="-34"/>
          </a:endParaRPr>
        </a:p>
        <a:p>
          <a:r>
            <a:rPr lang="en-IN" sz="1400" b="1" dirty="0" smtClean="0">
              <a:latin typeface="Leelawadee" panose="020B0502040204020203" pitchFamily="34" charset="-34"/>
              <a:cs typeface="Leelawadee" panose="020B0502040204020203" pitchFamily="34" charset="-34"/>
            </a:rPr>
            <a:t>Redemption</a:t>
          </a:r>
          <a:r>
            <a:rPr lang="en-IN" sz="1400" dirty="0" smtClean="0">
              <a:latin typeface="Leelawadee" panose="020B0502040204020203" pitchFamily="34" charset="-34"/>
              <a:cs typeface="Leelawadee" panose="020B0502040204020203" pitchFamily="34" charset="-34"/>
            </a:rPr>
            <a:t> and exchange of points </a:t>
          </a:r>
          <a:r>
            <a:rPr lang="en-IN" sz="1400" b="1" dirty="0" smtClean="0">
              <a:latin typeface="Leelawadee" panose="020B0502040204020203" pitchFamily="34" charset="-34"/>
              <a:cs typeface="Leelawadee" panose="020B0502040204020203" pitchFamily="34" charset="-34"/>
            </a:rPr>
            <a:t>not activated </a:t>
          </a:r>
          <a:r>
            <a:rPr lang="en-IN" sz="1400" dirty="0" smtClean="0">
              <a:latin typeface="Leelawadee" panose="020B0502040204020203" pitchFamily="34" charset="-34"/>
              <a:cs typeface="Leelawadee" panose="020B0502040204020203" pitchFamily="34" charset="-34"/>
            </a:rPr>
            <a:t>immediately</a:t>
          </a:r>
        </a:p>
        <a:p>
          <a:endParaRPr lang="en-IN" sz="1400" dirty="0" smtClean="0">
            <a:latin typeface="Leelawadee" panose="020B0502040204020203" pitchFamily="34" charset="-34"/>
            <a:cs typeface="Leelawadee" panose="020B0502040204020203" pitchFamily="34" charset="-34"/>
          </a:endParaRPr>
        </a:p>
        <a:p>
          <a:r>
            <a:rPr lang="en-IN" sz="1400" dirty="0" smtClean="0">
              <a:latin typeface="Leelawadee" panose="020B0502040204020203" pitchFamily="34" charset="-34"/>
              <a:cs typeface="Leelawadee" panose="020B0502040204020203" pitchFamily="34" charset="-34"/>
            </a:rPr>
            <a:t>Members can only accrue points</a:t>
          </a:r>
          <a:endParaRPr lang="en-IN" sz="1400" dirty="0">
            <a:latin typeface="Leelawadee" panose="020B0502040204020203" pitchFamily="34" charset="-34"/>
            <a:cs typeface="Leelawadee" panose="020B0502040204020203" pitchFamily="34" charset="-34"/>
          </a:endParaRPr>
        </a:p>
      </dgm:t>
    </dgm:pt>
    <dgm:pt modelId="{A052F946-2883-4D4D-BD98-166E94DCBDE6}" type="parTrans" cxnId="{B9238281-EB14-4BAA-B2B0-C23D18CE8E91}">
      <dgm:prSet/>
      <dgm:spPr/>
      <dgm:t>
        <a:bodyPr/>
        <a:lstStyle/>
        <a:p>
          <a:endParaRPr lang="en-IN" sz="1050">
            <a:latin typeface="Leelawadee" panose="020B0502040204020203" pitchFamily="34" charset="-34"/>
            <a:cs typeface="Leelawadee" panose="020B0502040204020203" pitchFamily="34" charset="-34"/>
          </a:endParaRPr>
        </a:p>
      </dgm:t>
    </dgm:pt>
    <dgm:pt modelId="{9EB2C519-A813-4146-8D0C-6757B48364D0}" type="sibTrans" cxnId="{B9238281-EB14-4BAA-B2B0-C23D18CE8E91}">
      <dgm:prSet/>
      <dgm:spPr/>
      <dgm:t>
        <a:bodyPr/>
        <a:lstStyle/>
        <a:p>
          <a:endParaRPr lang="en-IN" sz="1050">
            <a:latin typeface="Leelawadee" panose="020B0502040204020203" pitchFamily="34" charset="-34"/>
            <a:cs typeface="Leelawadee" panose="020B0502040204020203" pitchFamily="34" charset="-34"/>
          </a:endParaRPr>
        </a:p>
      </dgm:t>
    </dgm:pt>
    <dgm:pt modelId="{8BF480BC-003A-4382-A567-7BF63A6EB14E}">
      <dgm:prSet phldrT="[Text]" custT="1"/>
      <dgm:spPr/>
      <dgm:t>
        <a:bodyPr/>
        <a:lstStyle/>
        <a:p>
          <a:r>
            <a:rPr lang="en-IN" sz="1800" b="1" dirty="0" smtClean="0">
              <a:latin typeface="Leelawadee" panose="020B0502040204020203" pitchFamily="34" charset="-34"/>
              <a:cs typeface="Leelawadee" panose="020B0502040204020203" pitchFamily="34" charset="-34"/>
            </a:rPr>
            <a:t>Reach</a:t>
          </a:r>
          <a:endParaRPr lang="en-IN" sz="1800" b="1" dirty="0">
            <a:latin typeface="Leelawadee" panose="020B0502040204020203" pitchFamily="34" charset="-34"/>
            <a:cs typeface="Leelawadee" panose="020B0502040204020203" pitchFamily="34" charset="-34"/>
          </a:endParaRPr>
        </a:p>
      </dgm:t>
    </dgm:pt>
    <dgm:pt modelId="{25059190-28EB-4C8E-ADAF-E6DA1999B4F7}" type="parTrans" cxnId="{1DB15AE0-63A8-4ADB-ACE4-A8DAAFDECB41}">
      <dgm:prSet/>
      <dgm:spPr/>
      <dgm:t>
        <a:bodyPr/>
        <a:lstStyle/>
        <a:p>
          <a:endParaRPr lang="en-IN" sz="1050">
            <a:latin typeface="Leelawadee" panose="020B0502040204020203" pitchFamily="34" charset="-34"/>
            <a:cs typeface="Leelawadee" panose="020B0502040204020203" pitchFamily="34" charset="-34"/>
          </a:endParaRPr>
        </a:p>
      </dgm:t>
    </dgm:pt>
    <dgm:pt modelId="{A4A11057-3981-479E-ACDD-BF973A8CBD0A}" type="sibTrans" cxnId="{1DB15AE0-63A8-4ADB-ACE4-A8DAAFDECB41}">
      <dgm:prSet/>
      <dgm:spPr/>
      <dgm:t>
        <a:bodyPr/>
        <a:lstStyle/>
        <a:p>
          <a:endParaRPr lang="en-IN" sz="1050">
            <a:latin typeface="Leelawadee" panose="020B0502040204020203" pitchFamily="34" charset="-34"/>
            <a:cs typeface="Leelawadee" panose="020B0502040204020203" pitchFamily="34" charset="-34"/>
          </a:endParaRPr>
        </a:p>
      </dgm:t>
    </dgm:pt>
    <dgm:pt modelId="{D8B88F44-81DB-4BAF-AA64-DC677051A824}">
      <dgm:prSet phldrT="[Text]" custT="1"/>
      <dgm:spPr/>
      <dgm:t>
        <a:bodyPr/>
        <a:lstStyle/>
        <a:p>
          <a:endParaRPr lang="en-IN" sz="1400" dirty="0" smtClean="0">
            <a:latin typeface="Leelawadee" panose="020B0502040204020203" pitchFamily="34" charset="-34"/>
            <a:cs typeface="Leelawadee" panose="020B0502040204020203" pitchFamily="34" charset="-34"/>
          </a:endParaRPr>
        </a:p>
        <a:p>
          <a:r>
            <a:rPr lang="en-IN" sz="1400" b="1" dirty="0" smtClean="0">
              <a:latin typeface="Leelawadee" panose="020B0502040204020203" pitchFamily="34" charset="-34"/>
              <a:cs typeface="Leelawadee" panose="020B0502040204020203" pitchFamily="34" charset="-34"/>
            </a:rPr>
            <a:t>Direct reach to only Group Company employees </a:t>
          </a:r>
          <a:r>
            <a:rPr lang="en-IN" sz="1400" dirty="0" smtClean="0">
              <a:latin typeface="Leelawadee" panose="020B0502040204020203" pitchFamily="34" charset="-34"/>
              <a:cs typeface="Leelawadee" panose="020B0502040204020203" pitchFamily="34" charset="-34"/>
            </a:rPr>
            <a:t>via office spaces and digital channels</a:t>
          </a:r>
          <a:endParaRPr lang="en-IN" sz="1400" dirty="0">
            <a:latin typeface="Leelawadee" panose="020B0502040204020203" pitchFamily="34" charset="-34"/>
            <a:cs typeface="Leelawadee" panose="020B0502040204020203" pitchFamily="34" charset="-34"/>
          </a:endParaRPr>
        </a:p>
      </dgm:t>
    </dgm:pt>
    <dgm:pt modelId="{D24D7467-69C1-48DD-9DC3-96707524E5B9}" type="parTrans" cxnId="{6BEC8FE9-3EDF-4A8E-B640-4AB314975995}">
      <dgm:prSet/>
      <dgm:spPr/>
      <dgm:t>
        <a:bodyPr/>
        <a:lstStyle/>
        <a:p>
          <a:endParaRPr lang="en-IN" sz="1050">
            <a:latin typeface="Leelawadee" panose="020B0502040204020203" pitchFamily="34" charset="-34"/>
            <a:cs typeface="Leelawadee" panose="020B0502040204020203" pitchFamily="34" charset="-34"/>
          </a:endParaRPr>
        </a:p>
      </dgm:t>
    </dgm:pt>
    <dgm:pt modelId="{0C125211-D4A9-43DB-9147-5264FF4F759E}" type="sibTrans" cxnId="{6BEC8FE9-3EDF-4A8E-B640-4AB314975995}">
      <dgm:prSet/>
      <dgm:spPr/>
      <dgm:t>
        <a:bodyPr/>
        <a:lstStyle/>
        <a:p>
          <a:endParaRPr lang="en-IN" sz="1050">
            <a:latin typeface="Leelawadee" panose="020B0502040204020203" pitchFamily="34" charset="-34"/>
            <a:cs typeface="Leelawadee" panose="020B0502040204020203" pitchFamily="34" charset="-34"/>
          </a:endParaRPr>
        </a:p>
      </dgm:t>
    </dgm:pt>
    <dgm:pt modelId="{4B9D9FDB-C522-4EC7-A783-82A1DF0A0FA9}" type="pres">
      <dgm:prSet presAssocID="{112581DD-890E-4364-825A-2116FCF14868}" presName="Name0" presStyleCnt="0">
        <dgm:presLayoutVars>
          <dgm:dir/>
          <dgm:animLvl val="lvl"/>
          <dgm:resizeHandles val="exact"/>
        </dgm:presLayoutVars>
      </dgm:prSet>
      <dgm:spPr/>
      <dgm:t>
        <a:bodyPr/>
        <a:lstStyle/>
        <a:p>
          <a:endParaRPr lang="en-IN"/>
        </a:p>
      </dgm:t>
    </dgm:pt>
    <dgm:pt modelId="{9164CD8C-16A9-4EF8-9505-E3B4AD40AF91}" type="pres">
      <dgm:prSet presAssocID="{8F850BC0-A3AD-445C-92AE-1C76BE1CC8D5}" presName="compositeNode" presStyleCnt="0">
        <dgm:presLayoutVars>
          <dgm:bulletEnabled val="1"/>
        </dgm:presLayoutVars>
      </dgm:prSet>
      <dgm:spPr/>
    </dgm:pt>
    <dgm:pt modelId="{218EE6C9-480A-4331-9F43-637347E5ACD3}" type="pres">
      <dgm:prSet presAssocID="{8F850BC0-A3AD-445C-92AE-1C76BE1CC8D5}" presName="bgRect" presStyleLbl="node1" presStyleIdx="0" presStyleCnt="3"/>
      <dgm:spPr/>
      <dgm:t>
        <a:bodyPr/>
        <a:lstStyle/>
        <a:p>
          <a:endParaRPr lang="en-IN"/>
        </a:p>
      </dgm:t>
    </dgm:pt>
    <dgm:pt modelId="{8FEB3162-6B21-42ED-AE76-04881A5BEAF0}" type="pres">
      <dgm:prSet presAssocID="{8F850BC0-A3AD-445C-92AE-1C76BE1CC8D5}" presName="parentNode" presStyleLbl="node1" presStyleIdx="0" presStyleCnt="3">
        <dgm:presLayoutVars>
          <dgm:chMax val="0"/>
          <dgm:bulletEnabled val="1"/>
        </dgm:presLayoutVars>
      </dgm:prSet>
      <dgm:spPr/>
      <dgm:t>
        <a:bodyPr/>
        <a:lstStyle/>
        <a:p>
          <a:endParaRPr lang="en-IN"/>
        </a:p>
      </dgm:t>
    </dgm:pt>
    <dgm:pt modelId="{F409AFAF-FC5F-4984-A3D1-4071F969EED3}" type="pres">
      <dgm:prSet presAssocID="{8F850BC0-A3AD-445C-92AE-1C76BE1CC8D5}" presName="childNode" presStyleLbl="node1" presStyleIdx="0" presStyleCnt="3">
        <dgm:presLayoutVars>
          <dgm:bulletEnabled val="1"/>
        </dgm:presLayoutVars>
      </dgm:prSet>
      <dgm:spPr/>
      <dgm:t>
        <a:bodyPr/>
        <a:lstStyle/>
        <a:p>
          <a:endParaRPr lang="en-IN"/>
        </a:p>
      </dgm:t>
    </dgm:pt>
    <dgm:pt modelId="{9199C5FD-54A3-44EF-A28A-6AF179C7C07D}" type="pres">
      <dgm:prSet presAssocID="{FA3A657F-632E-4BC6-A429-7ED481FB6176}" presName="hSp" presStyleCnt="0"/>
      <dgm:spPr/>
    </dgm:pt>
    <dgm:pt modelId="{29940126-D7FF-4150-8282-B58636ADE745}" type="pres">
      <dgm:prSet presAssocID="{FA3A657F-632E-4BC6-A429-7ED481FB6176}" presName="vProcSp" presStyleCnt="0"/>
      <dgm:spPr/>
    </dgm:pt>
    <dgm:pt modelId="{65DD8648-C5CE-45B7-BD8B-F183DCF0047F}" type="pres">
      <dgm:prSet presAssocID="{FA3A657F-632E-4BC6-A429-7ED481FB6176}" presName="vSp1" presStyleCnt="0"/>
      <dgm:spPr/>
    </dgm:pt>
    <dgm:pt modelId="{BBCC9476-E25E-4576-B38A-F227BBA75316}" type="pres">
      <dgm:prSet presAssocID="{FA3A657F-632E-4BC6-A429-7ED481FB6176}" presName="simulatedConn" presStyleLbl="solidFgAcc1" presStyleIdx="0" presStyleCnt="2"/>
      <dgm:spPr/>
    </dgm:pt>
    <dgm:pt modelId="{25BE59B7-5D2E-4A3C-9027-91C278EE9C90}" type="pres">
      <dgm:prSet presAssocID="{FA3A657F-632E-4BC6-A429-7ED481FB6176}" presName="vSp2" presStyleCnt="0"/>
      <dgm:spPr/>
    </dgm:pt>
    <dgm:pt modelId="{E7B149A4-D534-43CB-BA37-A2371EEFF3A0}" type="pres">
      <dgm:prSet presAssocID="{FA3A657F-632E-4BC6-A429-7ED481FB6176}" presName="sibTrans" presStyleCnt="0"/>
      <dgm:spPr/>
    </dgm:pt>
    <dgm:pt modelId="{AADDF1F5-0A21-4C7C-BB80-F3DA8F23CE12}" type="pres">
      <dgm:prSet presAssocID="{835132E0-DCDC-4346-B128-2DF5236E8233}" presName="compositeNode" presStyleCnt="0">
        <dgm:presLayoutVars>
          <dgm:bulletEnabled val="1"/>
        </dgm:presLayoutVars>
      </dgm:prSet>
      <dgm:spPr/>
    </dgm:pt>
    <dgm:pt modelId="{620DCB38-AC6D-4DC1-B801-ED5D9B2918CA}" type="pres">
      <dgm:prSet presAssocID="{835132E0-DCDC-4346-B128-2DF5236E8233}" presName="bgRect" presStyleLbl="node1" presStyleIdx="1" presStyleCnt="3"/>
      <dgm:spPr/>
      <dgm:t>
        <a:bodyPr/>
        <a:lstStyle/>
        <a:p>
          <a:endParaRPr lang="en-IN"/>
        </a:p>
      </dgm:t>
    </dgm:pt>
    <dgm:pt modelId="{30B9E5B5-E78E-460C-9120-661D0E146935}" type="pres">
      <dgm:prSet presAssocID="{835132E0-DCDC-4346-B128-2DF5236E8233}" presName="parentNode" presStyleLbl="node1" presStyleIdx="1" presStyleCnt="3">
        <dgm:presLayoutVars>
          <dgm:chMax val="0"/>
          <dgm:bulletEnabled val="1"/>
        </dgm:presLayoutVars>
      </dgm:prSet>
      <dgm:spPr/>
      <dgm:t>
        <a:bodyPr/>
        <a:lstStyle/>
        <a:p>
          <a:endParaRPr lang="en-IN"/>
        </a:p>
      </dgm:t>
    </dgm:pt>
    <dgm:pt modelId="{937FC331-4493-4E56-84C4-BE3F05AE7805}" type="pres">
      <dgm:prSet presAssocID="{835132E0-DCDC-4346-B128-2DF5236E8233}" presName="childNode" presStyleLbl="node1" presStyleIdx="1" presStyleCnt="3">
        <dgm:presLayoutVars>
          <dgm:bulletEnabled val="1"/>
        </dgm:presLayoutVars>
      </dgm:prSet>
      <dgm:spPr/>
      <dgm:t>
        <a:bodyPr/>
        <a:lstStyle/>
        <a:p>
          <a:endParaRPr lang="en-IN"/>
        </a:p>
      </dgm:t>
    </dgm:pt>
    <dgm:pt modelId="{B003F1AE-001B-468E-B660-EEB6CB6A4752}" type="pres">
      <dgm:prSet presAssocID="{BC9C692D-8FF7-420A-9B3B-C0788CB8F550}" presName="hSp" presStyleCnt="0"/>
      <dgm:spPr/>
    </dgm:pt>
    <dgm:pt modelId="{07D9E58A-894F-47BE-A2FC-7E63657816AE}" type="pres">
      <dgm:prSet presAssocID="{BC9C692D-8FF7-420A-9B3B-C0788CB8F550}" presName="vProcSp" presStyleCnt="0"/>
      <dgm:spPr/>
    </dgm:pt>
    <dgm:pt modelId="{F91D109A-1EFD-4A8C-8ADC-E91E7930F282}" type="pres">
      <dgm:prSet presAssocID="{BC9C692D-8FF7-420A-9B3B-C0788CB8F550}" presName="vSp1" presStyleCnt="0"/>
      <dgm:spPr/>
    </dgm:pt>
    <dgm:pt modelId="{47690D3D-15AE-45EC-83D9-FF70C7E13B0C}" type="pres">
      <dgm:prSet presAssocID="{BC9C692D-8FF7-420A-9B3B-C0788CB8F550}" presName="simulatedConn" presStyleLbl="solidFgAcc1" presStyleIdx="1" presStyleCnt="2"/>
      <dgm:spPr/>
    </dgm:pt>
    <dgm:pt modelId="{F7D74874-821A-4C27-A959-3770CB209C4F}" type="pres">
      <dgm:prSet presAssocID="{BC9C692D-8FF7-420A-9B3B-C0788CB8F550}" presName="vSp2" presStyleCnt="0"/>
      <dgm:spPr/>
    </dgm:pt>
    <dgm:pt modelId="{73577E4C-BA2A-4199-BD5F-00A7C6D2AC9E}" type="pres">
      <dgm:prSet presAssocID="{BC9C692D-8FF7-420A-9B3B-C0788CB8F550}" presName="sibTrans" presStyleCnt="0"/>
      <dgm:spPr/>
    </dgm:pt>
    <dgm:pt modelId="{85DD7D8C-96AF-4414-82B9-F6D3580D4BE2}" type="pres">
      <dgm:prSet presAssocID="{8BF480BC-003A-4382-A567-7BF63A6EB14E}" presName="compositeNode" presStyleCnt="0">
        <dgm:presLayoutVars>
          <dgm:bulletEnabled val="1"/>
        </dgm:presLayoutVars>
      </dgm:prSet>
      <dgm:spPr/>
    </dgm:pt>
    <dgm:pt modelId="{9FE460F5-1793-4AF1-B851-D76AB3624F70}" type="pres">
      <dgm:prSet presAssocID="{8BF480BC-003A-4382-A567-7BF63A6EB14E}" presName="bgRect" presStyleLbl="node1" presStyleIdx="2" presStyleCnt="3"/>
      <dgm:spPr/>
      <dgm:t>
        <a:bodyPr/>
        <a:lstStyle/>
        <a:p>
          <a:endParaRPr lang="en-IN"/>
        </a:p>
      </dgm:t>
    </dgm:pt>
    <dgm:pt modelId="{E5BC811E-0D29-4899-AC37-443EAF73938C}" type="pres">
      <dgm:prSet presAssocID="{8BF480BC-003A-4382-A567-7BF63A6EB14E}" presName="parentNode" presStyleLbl="node1" presStyleIdx="2" presStyleCnt="3">
        <dgm:presLayoutVars>
          <dgm:chMax val="0"/>
          <dgm:bulletEnabled val="1"/>
        </dgm:presLayoutVars>
      </dgm:prSet>
      <dgm:spPr/>
      <dgm:t>
        <a:bodyPr/>
        <a:lstStyle/>
        <a:p>
          <a:endParaRPr lang="en-IN"/>
        </a:p>
      </dgm:t>
    </dgm:pt>
    <dgm:pt modelId="{3F775CD7-CADE-48B8-A9D3-D8329247C5C9}" type="pres">
      <dgm:prSet presAssocID="{8BF480BC-003A-4382-A567-7BF63A6EB14E}" presName="childNode" presStyleLbl="node1" presStyleIdx="2" presStyleCnt="3">
        <dgm:presLayoutVars>
          <dgm:bulletEnabled val="1"/>
        </dgm:presLayoutVars>
      </dgm:prSet>
      <dgm:spPr/>
      <dgm:t>
        <a:bodyPr/>
        <a:lstStyle/>
        <a:p>
          <a:endParaRPr lang="en-IN"/>
        </a:p>
      </dgm:t>
    </dgm:pt>
  </dgm:ptLst>
  <dgm:cxnLst>
    <dgm:cxn modelId="{B4255BA2-3356-4249-8591-C113075FAAA4}" srcId="{112581DD-890E-4364-825A-2116FCF14868}" destId="{8F850BC0-A3AD-445C-92AE-1C76BE1CC8D5}" srcOrd="0" destOrd="0" parTransId="{19E911FB-9D63-4741-9775-39F1AA52D5C3}" sibTransId="{FA3A657F-632E-4BC6-A429-7ED481FB6176}"/>
    <dgm:cxn modelId="{9B2999D5-B119-4BFB-A161-35013DFF664A}" type="presOf" srcId="{8F850BC0-A3AD-445C-92AE-1C76BE1CC8D5}" destId="{218EE6C9-480A-4331-9F43-637347E5ACD3}" srcOrd="0" destOrd="0" presId="urn:microsoft.com/office/officeart/2005/8/layout/hProcess7"/>
    <dgm:cxn modelId="{4CA60FCF-371A-445A-A89F-9D4744E4D2D4}" type="presOf" srcId="{835132E0-DCDC-4346-B128-2DF5236E8233}" destId="{30B9E5B5-E78E-460C-9120-661D0E146935}" srcOrd="1" destOrd="0" presId="urn:microsoft.com/office/officeart/2005/8/layout/hProcess7"/>
    <dgm:cxn modelId="{8F121963-4FE9-483A-B63B-D2490CA78233}" type="presOf" srcId="{B35C2DDA-6611-438B-9FAA-0D006EAD3681}" destId="{F409AFAF-FC5F-4984-A3D1-4071F969EED3}" srcOrd="0" destOrd="0" presId="urn:microsoft.com/office/officeart/2005/8/layout/hProcess7"/>
    <dgm:cxn modelId="{B9238281-EB14-4BAA-B2B0-C23D18CE8E91}" srcId="{835132E0-DCDC-4346-B128-2DF5236E8233}" destId="{5B6A44C6-5C8B-4D2E-A554-49E35EF9713B}" srcOrd="0" destOrd="0" parTransId="{A052F946-2883-4D4D-BD98-166E94DCBDE6}" sibTransId="{9EB2C519-A813-4146-8D0C-6757B48364D0}"/>
    <dgm:cxn modelId="{713D0BBA-E22D-4F21-91FA-F94FCFE0CEC6}" type="presOf" srcId="{5B6A44C6-5C8B-4D2E-A554-49E35EF9713B}" destId="{937FC331-4493-4E56-84C4-BE3F05AE7805}" srcOrd="0" destOrd="0" presId="urn:microsoft.com/office/officeart/2005/8/layout/hProcess7"/>
    <dgm:cxn modelId="{6BEC8FE9-3EDF-4A8E-B640-4AB314975995}" srcId="{8BF480BC-003A-4382-A567-7BF63A6EB14E}" destId="{D8B88F44-81DB-4BAF-AA64-DC677051A824}" srcOrd="0" destOrd="0" parTransId="{D24D7467-69C1-48DD-9DC3-96707524E5B9}" sibTransId="{0C125211-D4A9-43DB-9147-5264FF4F759E}"/>
    <dgm:cxn modelId="{2855B716-3E43-479D-8AA0-E01BE34647AF}" type="presOf" srcId="{D8B88F44-81DB-4BAF-AA64-DC677051A824}" destId="{3F775CD7-CADE-48B8-A9D3-D8329247C5C9}" srcOrd="0" destOrd="0" presId="urn:microsoft.com/office/officeart/2005/8/layout/hProcess7"/>
    <dgm:cxn modelId="{9EDDFD40-ABCD-4569-9099-A2D603BEC422}" srcId="{8F850BC0-A3AD-445C-92AE-1C76BE1CC8D5}" destId="{B35C2DDA-6611-438B-9FAA-0D006EAD3681}" srcOrd="0" destOrd="0" parTransId="{8B366B31-EA7C-4C92-A919-E4295C7128B9}" sibTransId="{CDF901A7-F8F6-4105-BEE3-F9802E13B97C}"/>
    <dgm:cxn modelId="{683CAE30-4302-40E1-85C1-6A7DC8528FCF}" type="presOf" srcId="{8BF480BC-003A-4382-A567-7BF63A6EB14E}" destId="{E5BC811E-0D29-4899-AC37-443EAF73938C}" srcOrd="1" destOrd="0" presId="urn:microsoft.com/office/officeart/2005/8/layout/hProcess7"/>
    <dgm:cxn modelId="{F1322CD3-863E-4560-BAA7-99C36349EE33}" type="presOf" srcId="{8F850BC0-A3AD-445C-92AE-1C76BE1CC8D5}" destId="{8FEB3162-6B21-42ED-AE76-04881A5BEAF0}" srcOrd="1" destOrd="0" presId="urn:microsoft.com/office/officeart/2005/8/layout/hProcess7"/>
    <dgm:cxn modelId="{0DE905DF-D390-437D-B27A-5216F0463D52}" type="presOf" srcId="{8BF480BC-003A-4382-A567-7BF63A6EB14E}" destId="{9FE460F5-1793-4AF1-B851-D76AB3624F70}" srcOrd="0" destOrd="0" presId="urn:microsoft.com/office/officeart/2005/8/layout/hProcess7"/>
    <dgm:cxn modelId="{ABD7C761-F5B0-4952-87B1-B22E28F78074}" type="presOf" srcId="{112581DD-890E-4364-825A-2116FCF14868}" destId="{4B9D9FDB-C522-4EC7-A783-82A1DF0A0FA9}" srcOrd="0" destOrd="0" presId="urn:microsoft.com/office/officeart/2005/8/layout/hProcess7"/>
    <dgm:cxn modelId="{983981DA-75E4-4922-A7C6-A75DEB0E3737}" type="presOf" srcId="{835132E0-DCDC-4346-B128-2DF5236E8233}" destId="{620DCB38-AC6D-4DC1-B801-ED5D9B2918CA}" srcOrd="0" destOrd="0" presId="urn:microsoft.com/office/officeart/2005/8/layout/hProcess7"/>
    <dgm:cxn modelId="{1DB15AE0-63A8-4ADB-ACE4-A8DAAFDECB41}" srcId="{112581DD-890E-4364-825A-2116FCF14868}" destId="{8BF480BC-003A-4382-A567-7BF63A6EB14E}" srcOrd="2" destOrd="0" parTransId="{25059190-28EB-4C8E-ADAF-E6DA1999B4F7}" sibTransId="{A4A11057-3981-479E-ACDD-BF973A8CBD0A}"/>
    <dgm:cxn modelId="{AF4D788B-63A7-42EE-8C2C-87BF81846F60}" srcId="{112581DD-890E-4364-825A-2116FCF14868}" destId="{835132E0-DCDC-4346-B128-2DF5236E8233}" srcOrd="1" destOrd="0" parTransId="{B46E0F75-DBE4-4515-A4B3-BB23BB66F36A}" sibTransId="{BC9C692D-8FF7-420A-9B3B-C0788CB8F550}"/>
    <dgm:cxn modelId="{CF556A6F-CD31-4DBA-96DB-98BA50C2812A}" type="presParOf" srcId="{4B9D9FDB-C522-4EC7-A783-82A1DF0A0FA9}" destId="{9164CD8C-16A9-4EF8-9505-E3B4AD40AF91}" srcOrd="0" destOrd="0" presId="urn:microsoft.com/office/officeart/2005/8/layout/hProcess7"/>
    <dgm:cxn modelId="{10C0E8D9-DD42-4B93-B17E-7BF8A831A864}" type="presParOf" srcId="{9164CD8C-16A9-4EF8-9505-E3B4AD40AF91}" destId="{218EE6C9-480A-4331-9F43-637347E5ACD3}" srcOrd="0" destOrd="0" presId="urn:microsoft.com/office/officeart/2005/8/layout/hProcess7"/>
    <dgm:cxn modelId="{1A54A04D-DEF8-47A5-8894-E4689FF779B8}" type="presParOf" srcId="{9164CD8C-16A9-4EF8-9505-E3B4AD40AF91}" destId="{8FEB3162-6B21-42ED-AE76-04881A5BEAF0}" srcOrd="1" destOrd="0" presId="urn:microsoft.com/office/officeart/2005/8/layout/hProcess7"/>
    <dgm:cxn modelId="{63881FB7-F074-4B02-94B2-4BBE2526E500}" type="presParOf" srcId="{9164CD8C-16A9-4EF8-9505-E3B4AD40AF91}" destId="{F409AFAF-FC5F-4984-A3D1-4071F969EED3}" srcOrd="2" destOrd="0" presId="urn:microsoft.com/office/officeart/2005/8/layout/hProcess7"/>
    <dgm:cxn modelId="{198ABA48-53F4-4C0E-BB4A-C0910FB78149}" type="presParOf" srcId="{4B9D9FDB-C522-4EC7-A783-82A1DF0A0FA9}" destId="{9199C5FD-54A3-44EF-A28A-6AF179C7C07D}" srcOrd="1" destOrd="0" presId="urn:microsoft.com/office/officeart/2005/8/layout/hProcess7"/>
    <dgm:cxn modelId="{623EE56B-645A-4EBF-AAF0-071E2544283A}" type="presParOf" srcId="{4B9D9FDB-C522-4EC7-A783-82A1DF0A0FA9}" destId="{29940126-D7FF-4150-8282-B58636ADE745}" srcOrd="2" destOrd="0" presId="urn:microsoft.com/office/officeart/2005/8/layout/hProcess7"/>
    <dgm:cxn modelId="{A304667B-7522-4736-AE72-790138F77BBB}" type="presParOf" srcId="{29940126-D7FF-4150-8282-B58636ADE745}" destId="{65DD8648-C5CE-45B7-BD8B-F183DCF0047F}" srcOrd="0" destOrd="0" presId="urn:microsoft.com/office/officeart/2005/8/layout/hProcess7"/>
    <dgm:cxn modelId="{BFD1E286-CCEC-483E-8BB3-3B5E987270C8}" type="presParOf" srcId="{29940126-D7FF-4150-8282-B58636ADE745}" destId="{BBCC9476-E25E-4576-B38A-F227BBA75316}" srcOrd="1" destOrd="0" presId="urn:microsoft.com/office/officeart/2005/8/layout/hProcess7"/>
    <dgm:cxn modelId="{7A295C70-BDF1-4BDE-967B-9782B9490A0A}" type="presParOf" srcId="{29940126-D7FF-4150-8282-B58636ADE745}" destId="{25BE59B7-5D2E-4A3C-9027-91C278EE9C90}" srcOrd="2" destOrd="0" presId="urn:microsoft.com/office/officeart/2005/8/layout/hProcess7"/>
    <dgm:cxn modelId="{7F86C1BB-5B9E-4BB1-BF4A-2F07B28EEEF6}" type="presParOf" srcId="{4B9D9FDB-C522-4EC7-A783-82A1DF0A0FA9}" destId="{E7B149A4-D534-43CB-BA37-A2371EEFF3A0}" srcOrd="3" destOrd="0" presId="urn:microsoft.com/office/officeart/2005/8/layout/hProcess7"/>
    <dgm:cxn modelId="{73261495-B1E8-4520-988F-FFD5007E0B75}" type="presParOf" srcId="{4B9D9FDB-C522-4EC7-A783-82A1DF0A0FA9}" destId="{AADDF1F5-0A21-4C7C-BB80-F3DA8F23CE12}" srcOrd="4" destOrd="0" presId="urn:microsoft.com/office/officeart/2005/8/layout/hProcess7"/>
    <dgm:cxn modelId="{3856EC2D-3F27-4436-9912-89F0A029F68A}" type="presParOf" srcId="{AADDF1F5-0A21-4C7C-BB80-F3DA8F23CE12}" destId="{620DCB38-AC6D-4DC1-B801-ED5D9B2918CA}" srcOrd="0" destOrd="0" presId="urn:microsoft.com/office/officeart/2005/8/layout/hProcess7"/>
    <dgm:cxn modelId="{776C896C-EE1F-49EF-91F4-68C3B447E020}" type="presParOf" srcId="{AADDF1F5-0A21-4C7C-BB80-F3DA8F23CE12}" destId="{30B9E5B5-E78E-460C-9120-661D0E146935}" srcOrd="1" destOrd="0" presId="urn:microsoft.com/office/officeart/2005/8/layout/hProcess7"/>
    <dgm:cxn modelId="{82F9B2CB-555D-4A88-93BD-43CEB1F5766C}" type="presParOf" srcId="{AADDF1F5-0A21-4C7C-BB80-F3DA8F23CE12}" destId="{937FC331-4493-4E56-84C4-BE3F05AE7805}" srcOrd="2" destOrd="0" presId="urn:microsoft.com/office/officeart/2005/8/layout/hProcess7"/>
    <dgm:cxn modelId="{9F12D10B-610F-4691-A497-170C5691B83B}" type="presParOf" srcId="{4B9D9FDB-C522-4EC7-A783-82A1DF0A0FA9}" destId="{B003F1AE-001B-468E-B660-EEB6CB6A4752}" srcOrd="5" destOrd="0" presId="urn:microsoft.com/office/officeart/2005/8/layout/hProcess7"/>
    <dgm:cxn modelId="{0D0EDD88-DAD9-4A39-B5CC-B0C178517665}" type="presParOf" srcId="{4B9D9FDB-C522-4EC7-A783-82A1DF0A0FA9}" destId="{07D9E58A-894F-47BE-A2FC-7E63657816AE}" srcOrd="6" destOrd="0" presId="urn:microsoft.com/office/officeart/2005/8/layout/hProcess7"/>
    <dgm:cxn modelId="{99A2C9CB-F9F0-4B58-A960-6C660A74F33A}" type="presParOf" srcId="{07D9E58A-894F-47BE-A2FC-7E63657816AE}" destId="{F91D109A-1EFD-4A8C-8ADC-E91E7930F282}" srcOrd="0" destOrd="0" presId="urn:microsoft.com/office/officeart/2005/8/layout/hProcess7"/>
    <dgm:cxn modelId="{E07C4EE1-0921-4B27-864B-414C1C4E0769}" type="presParOf" srcId="{07D9E58A-894F-47BE-A2FC-7E63657816AE}" destId="{47690D3D-15AE-45EC-83D9-FF70C7E13B0C}" srcOrd="1" destOrd="0" presId="urn:microsoft.com/office/officeart/2005/8/layout/hProcess7"/>
    <dgm:cxn modelId="{D33EAD3A-7EA7-4CF1-8354-367ADA3FA32A}" type="presParOf" srcId="{07D9E58A-894F-47BE-A2FC-7E63657816AE}" destId="{F7D74874-821A-4C27-A959-3770CB209C4F}" srcOrd="2" destOrd="0" presId="urn:microsoft.com/office/officeart/2005/8/layout/hProcess7"/>
    <dgm:cxn modelId="{718F3C20-D092-4E55-8DED-4E432C1F5C0F}" type="presParOf" srcId="{4B9D9FDB-C522-4EC7-A783-82A1DF0A0FA9}" destId="{73577E4C-BA2A-4199-BD5F-00A7C6D2AC9E}" srcOrd="7" destOrd="0" presId="urn:microsoft.com/office/officeart/2005/8/layout/hProcess7"/>
    <dgm:cxn modelId="{3529AF5A-7919-4D3F-9F07-31DB8B60DCA4}" type="presParOf" srcId="{4B9D9FDB-C522-4EC7-A783-82A1DF0A0FA9}" destId="{85DD7D8C-96AF-4414-82B9-F6D3580D4BE2}" srcOrd="8" destOrd="0" presId="urn:microsoft.com/office/officeart/2005/8/layout/hProcess7"/>
    <dgm:cxn modelId="{4B98A70A-9D38-45BF-BF0D-594D68460562}" type="presParOf" srcId="{85DD7D8C-96AF-4414-82B9-F6D3580D4BE2}" destId="{9FE460F5-1793-4AF1-B851-D76AB3624F70}" srcOrd="0" destOrd="0" presId="urn:microsoft.com/office/officeart/2005/8/layout/hProcess7"/>
    <dgm:cxn modelId="{6634A66C-5554-4EBE-B121-1416725F299B}" type="presParOf" srcId="{85DD7D8C-96AF-4414-82B9-F6D3580D4BE2}" destId="{E5BC811E-0D29-4899-AC37-443EAF73938C}" srcOrd="1" destOrd="0" presId="urn:microsoft.com/office/officeart/2005/8/layout/hProcess7"/>
    <dgm:cxn modelId="{1243ED29-A790-4AEE-A121-7E0C4831C951}" type="presParOf" srcId="{85DD7D8C-96AF-4414-82B9-F6D3580D4BE2}" destId="{3F775CD7-CADE-48B8-A9D3-D8329247C5C9}" srcOrd="2" destOrd="0" presId="urn:microsoft.com/office/officeart/2005/8/layout/hProcess7"/>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8EE6C9-480A-4331-9F43-637347E5ACD3}">
      <dsp:nvSpPr>
        <dsp:cNvPr id="0" name=""/>
        <dsp:cNvSpPr/>
      </dsp:nvSpPr>
      <dsp:spPr>
        <a:xfrm>
          <a:off x="775" y="0"/>
          <a:ext cx="3338576" cy="1810548"/>
        </a:xfrm>
        <a:prstGeom prst="roundRect">
          <a:avLst>
            <a:gd name="adj" fmla="val 5000"/>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61722" rIns="80010" bIns="0" numCol="1" spcCol="1270" anchor="t" anchorCtr="0">
          <a:noAutofit/>
        </a:bodyPr>
        <a:lstStyle/>
        <a:p>
          <a:pPr lvl="0" algn="r" defTabSz="800100">
            <a:lnSpc>
              <a:spcPct val="90000"/>
            </a:lnSpc>
            <a:spcBef>
              <a:spcPct val="0"/>
            </a:spcBef>
            <a:spcAft>
              <a:spcPct val="35000"/>
            </a:spcAft>
          </a:pPr>
          <a:r>
            <a:rPr lang="en-IN" sz="1800" b="1" kern="1200" dirty="0" smtClean="0">
              <a:latin typeface="Leelawadee" panose="020B0502040204020203" pitchFamily="34" charset="-34"/>
              <a:cs typeface="Leelawadee" panose="020B0502040204020203" pitchFamily="34" charset="-34"/>
            </a:rPr>
            <a:t>Partners</a:t>
          </a:r>
          <a:endParaRPr lang="en-IN" sz="1800" b="1" kern="1200" dirty="0">
            <a:latin typeface="Leelawadee" panose="020B0502040204020203" pitchFamily="34" charset="-34"/>
            <a:cs typeface="Leelawadee" panose="020B0502040204020203" pitchFamily="34" charset="-34"/>
          </a:endParaRPr>
        </a:p>
      </dsp:txBody>
      <dsp:txXfrm rot="16200000">
        <a:off x="-407691" y="408466"/>
        <a:ext cx="1484649" cy="667715"/>
      </dsp:txXfrm>
    </dsp:sp>
    <dsp:sp modelId="{F409AFAF-FC5F-4984-A3D1-4071F969EED3}">
      <dsp:nvSpPr>
        <dsp:cNvPr id="0" name=""/>
        <dsp:cNvSpPr/>
      </dsp:nvSpPr>
      <dsp:spPr>
        <a:xfrm>
          <a:off x="668491" y="0"/>
          <a:ext cx="2487239" cy="1810548"/>
        </a:xfrm>
        <a:prstGeom prst="rect">
          <a:avLst/>
        </a:prstGeom>
        <a:noFill/>
        <a:ln>
          <a:noFill/>
        </a:ln>
        <a:effectLst/>
        <a:sp3d/>
      </dsp:spPr>
      <dsp:style>
        <a:lnRef idx="0">
          <a:scrgbClr r="0" g="0" b="0"/>
        </a:lnRef>
        <a:fillRef idx="3">
          <a:scrgbClr r="0" g="0" b="0"/>
        </a:fillRef>
        <a:effectRef idx="2">
          <a:scrgbClr r="0" g="0" b="0"/>
        </a:effectRef>
        <a:fontRef idx="minor">
          <a:schemeClr val="lt1"/>
        </a:fontRef>
      </dsp:style>
      <dsp:txBody>
        <a:bodyPr spcFirstLastPara="0" vert="horz" wrap="square" lIns="0" tIns="48006" rIns="0" bIns="0" numCol="1" spcCol="1270" anchor="t" anchorCtr="0">
          <a:noAutofit/>
        </a:bodyPr>
        <a:lstStyle/>
        <a:p>
          <a:pPr lvl="0" algn="l" defTabSz="622300">
            <a:lnSpc>
              <a:spcPct val="90000"/>
            </a:lnSpc>
            <a:spcBef>
              <a:spcPct val="0"/>
            </a:spcBef>
            <a:spcAft>
              <a:spcPct val="35000"/>
            </a:spcAft>
          </a:pPr>
          <a:endParaRPr lang="en-IN" sz="1400" kern="1200" dirty="0" smtClean="0">
            <a:latin typeface="Leelawadee" panose="020B0502040204020203" pitchFamily="34" charset="-34"/>
            <a:cs typeface="Leelawadee" panose="020B0502040204020203" pitchFamily="34" charset="-34"/>
          </a:endParaRPr>
        </a:p>
        <a:p>
          <a:pPr lvl="0" algn="l" defTabSz="622300">
            <a:lnSpc>
              <a:spcPct val="90000"/>
            </a:lnSpc>
            <a:spcBef>
              <a:spcPct val="0"/>
            </a:spcBef>
            <a:spcAft>
              <a:spcPct val="35000"/>
            </a:spcAft>
          </a:pPr>
          <a:r>
            <a:rPr lang="en-IN" sz="1400" b="1" kern="1200" dirty="0" smtClean="0">
              <a:latin typeface="Leelawadee" panose="020B0502040204020203" pitchFamily="34" charset="-34"/>
              <a:cs typeface="Leelawadee" panose="020B0502040204020203" pitchFamily="34" charset="-34"/>
            </a:rPr>
            <a:t>Only Tata </a:t>
          </a:r>
          <a:r>
            <a:rPr lang="en-IN" sz="1400" b="1" kern="1200" dirty="0" err="1" smtClean="0">
              <a:latin typeface="Leelawadee" panose="020B0502040204020203" pitchFamily="34" charset="-34"/>
              <a:cs typeface="Leelawadee" panose="020B0502040204020203" pitchFamily="34" charset="-34"/>
            </a:rPr>
            <a:t>CliQ</a:t>
          </a:r>
          <a:r>
            <a:rPr lang="en-IN" sz="1400" b="1" kern="1200" dirty="0" smtClean="0">
              <a:latin typeface="Leelawadee" panose="020B0502040204020203" pitchFamily="34" charset="-34"/>
              <a:cs typeface="Leelawadee" panose="020B0502040204020203" pitchFamily="34" charset="-34"/>
            </a:rPr>
            <a:t> as a partner </a:t>
          </a:r>
          <a:r>
            <a:rPr lang="en-IN" sz="1400" kern="1200" dirty="0" smtClean="0">
              <a:latin typeface="Leelawadee" panose="020B0502040204020203" pitchFamily="34" charset="-34"/>
              <a:cs typeface="Leelawadee" panose="020B0502040204020203" pitchFamily="34" charset="-34"/>
            </a:rPr>
            <a:t>in the launch phase. </a:t>
          </a:r>
        </a:p>
        <a:p>
          <a:pPr lvl="0" algn="l" defTabSz="622300">
            <a:lnSpc>
              <a:spcPct val="90000"/>
            </a:lnSpc>
            <a:spcBef>
              <a:spcPct val="0"/>
            </a:spcBef>
            <a:spcAft>
              <a:spcPct val="35000"/>
            </a:spcAft>
          </a:pPr>
          <a:endParaRPr lang="en-IN" sz="1400" kern="1200" dirty="0" smtClean="0">
            <a:latin typeface="Leelawadee" panose="020B0502040204020203" pitchFamily="34" charset="-34"/>
            <a:cs typeface="Leelawadee" panose="020B0502040204020203" pitchFamily="34" charset="-34"/>
          </a:endParaRPr>
        </a:p>
        <a:p>
          <a:pPr lvl="0" algn="l" defTabSz="622300">
            <a:lnSpc>
              <a:spcPct val="90000"/>
            </a:lnSpc>
            <a:spcBef>
              <a:spcPct val="0"/>
            </a:spcBef>
            <a:spcAft>
              <a:spcPct val="35000"/>
            </a:spcAft>
          </a:pPr>
          <a:r>
            <a:rPr lang="en-IN" sz="1400" kern="1200" dirty="0" smtClean="0">
              <a:latin typeface="Leelawadee" panose="020B0502040204020203" pitchFamily="34" charset="-34"/>
              <a:cs typeface="Leelawadee" panose="020B0502040204020203" pitchFamily="34" charset="-34"/>
            </a:rPr>
            <a:t>Remaining partners to join in during the customer launch </a:t>
          </a:r>
          <a:endParaRPr lang="en-IN" sz="1400" kern="1200" dirty="0">
            <a:latin typeface="Leelawadee" panose="020B0502040204020203" pitchFamily="34" charset="-34"/>
            <a:cs typeface="Leelawadee" panose="020B0502040204020203" pitchFamily="34" charset="-34"/>
          </a:endParaRPr>
        </a:p>
      </dsp:txBody>
      <dsp:txXfrm>
        <a:off x="668491" y="0"/>
        <a:ext cx="2487239" cy="1810548"/>
      </dsp:txXfrm>
    </dsp:sp>
    <dsp:sp modelId="{620DCB38-AC6D-4DC1-B801-ED5D9B2918CA}">
      <dsp:nvSpPr>
        <dsp:cNvPr id="0" name=""/>
        <dsp:cNvSpPr/>
      </dsp:nvSpPr>
      <dsp:spPr>
        <a:xfrm>
          <a:off x="3456203" y="0"/>
          <a:ext cx="3338576" cy="1810548"/>
        </a:xfrm>
        <a:prstGeom prst="roundRect">
          <a:avLst>
            <a:gd name="adj" fmla="val 5000"/>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61722" rIns="80010" bIns="0" numCol="1" spcCol="1270" anchor="t" anchorCtr="0">
          <a:noAutofit/>
        </a:bodyPr>
        <a:lstStyle/>
        <a:p>
          <a:pPr lvl="0" algn="r" defTabSz="800100">
            <a:lnSpc>
              <a:spcPct val="90000"/>
            </a:lnSpc>
            <a:spcBef>
              <a:spcPct val="0"/>
            </a:spcBef>
            <a:spcAft>
              <a:spcPct val="35000"/>
            </a:spcAft>
          </a:pPr>
          <a:r>
            <a:rPr lang="en-IN" sz="1800" b="1" kern="1200" dirty="0" smtClean="0">
              <a:latin typeface="Leelawadee" panose="020B0502040204020203" pitchFamily="34" charset="-34"/>
              <a:cs typeface="Leelawadee" panose="020B0502040204020203" pitchFamily="34" charset="-34"/>
            </a:rPr>
            <a:t>Redemption</a:t>
          </a:r>
          <a:endParaRPr lang="en-IN" sz="1800" b="1" kern="1200" dirty="0">
            <a:latin typeface="Leelawadee" panose="020B0502040204020203" pitchFamily="34" charset="-34"/>
            <a:cs typeface="Leelawadee" panose="020B0502040204020203" pitchFamily="34" charset="-34"/>
          </a:endParaRPr>
        </a:p>
      </dsp:txBody>
      <dsp:txXfrm rot="16200000">
        <a:off x="3047736" y="408466"/>
        <a:ext cx="1484649" cy="667715"/>
      </dsp:txXfrm>
    </dsp:sp>
    <dsp:sp modelId="{BBCC9476-E25E-4576-B38A-F227BBA75316}">
      <dsp:nvSpPr>
        <dsp:cNvPr id="0" name=""/>
        <dsp:cNvSpPr/>
      </dsp:nvSpPr>
      <dsp:spPr>
        <a:xfrm rot="5400000">
          <a:off x="3339815" y="1302207"/>
          <a:ext cx="266160" cy="500786"/>
        </a:xfrm>
        <a:prstGeom prst="flowChartExtract">
          <a:avLst/>
        </a:prstGeom>
        <a:solidFill>
          <a:schemeClr val="lt2">
            <a:hueOff val="0"/>
            <a:satOff val="0"/>
            <a:lumOff val="0"/>
            <a:alphaOff val="0"/>
          </a:schemeClr>
        </a:solidFill>
        <a:ln w="6350" cap="flat" cmpd="sng" algn="ctr">
          <a:solidFill>
            <a:schemeClr val="dk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937FC331-4493-4E56-84C4-BE3F05AE7805}">
      <dsp:nvSpPr>
        <dsp:cNvPr id="0" name=""/>
        <dsp:cNvSpPr/>
      </dsp:nvSpPr>
      <dsp:spPr>
        <a:xfrm>
          <a:off x="4123918" y="0"/>
          <a:ext cx="2487239" cy="1810548"/>
        </a:xfrm>
        <a:prstGeom prst="rect">
          <a:avLst/>
        </a:prstGeom>
        <a:noFill/>
        <a:ln>
          <a:noFill/>
        </a:ln>
        <a:effectLst/>
        <a:sp3d/>
      </dsp:spPr>
      <dsp:style>
        <a:lnRef idx="0">
          <a:scrgbClr r="0" g="0" b="0"/>
        </a:lnRef>
        <a:fillRef idx="3">
          <a:scrgbClr r="0" g="0" b="0"/>
        </a:fillRef>
        <a:effectRef idx="2">
          <a:scrgbClr r="0" g="0" b="0"/>
        </a:effectRef>
        <a:fontRef idx="minor">
          <a:schemeClr val="lt1"/>
        </a:fontRef>
      </dsp:style>
      <dsp:txBody>
        <a:bodyPr spcFirstLastPara="0" vert="horz" wrap="square" lIns="0" tIns="48006" rIns="0" bIns="0" numCol="1" spcCol="1270" anchor="t" anchorCtr="0">
          <a:noAutofit/>
        </a:bodyPr>
        <a:lstStyle/>
        <a:p>
          <a:pPr lvl="0" algn="l" defTabSz="622300">
            <a:lnSpc>
              <a:spcPct val="90000"/>
            </a:lnSpc>
            <a:spcBef>
              <a:spcPct val="0"/>
            </a:spcBef>
            <a:spcAft>
              <a:spcPct val="35000"/>
            </a:spcAft>
          </a:pPr>
          <a:endParaRPr lang="en-IN" sz="1400" kern="1200" dirty="0" smtClean="0">
            <a:latin typeface="Leelawadee" panose="020B0502040204020203" pitchFamily="34" charset="-34"/>
            <a:cs typeface="Leelawadee" panose="020B0502040204020203" pitchFamily="34" charset="-34"/>
          </a:endParaRPr>
        </a:p>
        <a:p>
          <a:pPr lvl="0" algn="l" defTabSz="622300">
            <a:lnSpc>
              <a:spcPct val="90000"/>
            </a:lnSpc>
            <a:spcBef>
              <a:spcPct val="0"/>
            </a:spcBef>
            <a:spcAft>
              <a:spcPct val="35000"/>
            </a:spcAft>
          </a:pPr>
          <a:r>
            <a:rPr lang="en-IN" sz="1400" b="1" kern="1200" dirty="0" smtClean="0">
              <a:latin typeface="Leelawadee" panose="020B0502040204020203" pitchFamily="34" charset="-34"/>
              <a:cs typeface="Leelawadee" panose="020B0502040204020203" pitchFamily="34" charset="-34"/>
            </a:rPr>
            <a:t>Redemption</a:t>
          </a:r>
          <a:r>
            <a:rPr lang="en-IN" sz="1400" kern="1200" dirty="0" smtClean="0">
              <a:latin typeface="Leelawadee" panose="020B0502040204020203" pitchFamily="34" charset="-34"/>
              <a:cs typeface="Leelawadee" panose="020B0502040204020203" pitchFamily="34" charset="-34"/>
            </a:rPr>
            <a:t> and exchange of points </a:t>
          </a:r>
          <a:r>
            <a:rPr lang="en-IN" sz="1400" b="1" kern="1200" dirty="0" smtClean="0">
              <a:latin typeface="Leelawadee" panose="020B0502040204020203" pitchFamily="34" charset="-34"/>
              <a:cs typeface="Leelawadee" panose="020B0502040204020203" pitchFamily="34" charset="-34"/>
            </a:rPr>
            <a:t>not activated </a:t>
          </a:r>
          <a:r>
            <a:rPr lang="en-IN" sz="1400" kern="1200" dirty="0" smtClean="0">
              <a:latin typeface="Leelawadee" panose="020B0502040204020203" pitchFamily="34" charset="-34"/>
              <a:cs typeface="Leelawadee" panose="020B0502040204020203" pitchFamily="34" charset="-34"/>
            </a:rPr>
            <a:t>immediately</a:t>
          </a:r>
        </a:p>
        <a:p>
          <a:pPr lvl="0" algn="l" defTabSz="622300">
            <a:lnSpc>
              <a:spcPct val="90000"/>
            </a:lnSpc>
            <a:spcBef>
              <a:spcPct val="0"/>
            </a:spcBef>
            <a:spcAft>
              <a:spcPct val="35000"/>
            </a:spcAft>
          </a:pPr>
          <a:endParaRPr lang="en-IN" sz="1400" kern="1200" dirty="0" smtClean="0">
            <a:latin typeface="Leelawadee" panose="020B0502040204020203" pitchFamily="34" charset="-34"/>
            <a:cs typeface="Leelawadee" panose="020B0502040204020203" pitchFamily="34" charset="-34"/>
          </a:endParaRPr>
        </a:p>
        <a:p>
          <a:pPr lvl="0" algn="l" defTabSz="622300">
            <a:lnSpc>
              <a:spcPct val="90000"/>
            </a:lnSpc>
            <a:spcBef>
              <a:spcPct val="0"/>
            </a:spcBef>
            <a:spcAft>
              <a:spcPct val="35000"/>
            </a:spcAft>
          </a:pPr>
          <a:r>
            <a:rPr lang="en-IN" sz="1400" kern="1200" dirty="0" smtClean="0">
              <a:latin typeface="Leelawadee" panose="020B0502040204020203" pitchFamily="34" charset="-34"/>
              <a:cs typeface="Leelawadee" panose="020B0502040204020203" pitchFamily="34" charset="-34"/>
            </a:rPr>
            <a:t>Members can only accrue points</a:t>
          </a:r>
          <a:endParaRPr lang="en-IN" sz="1400" kern="1200" dirty="0">
            <a:latin typeface="Leelawadee" panose="020B0502040204020203" pitchFamily="34" charset="-34"/>
            <a:cs typeface="Leelawadee" panose="020B0502040204020203" pitchFamily="34" charset="-34"/>
          </a:endParaRPr>
        </a:p>
      </dsp:txBody>
      <dsp:txXfrm>
        <a:off x="4123918" y="0"/>
        <a:ext cx="2487239" cy="1810548"/>
      </dsp:txXfrm>
    </dsp:sp>
    <dsp:sp modelId="{9FE460F5-1793-4AF1-B851-D76AB3624F70}">
      <dsp:nvSpPr>
        <dsp:cNvPr id="0" name=""/>
        <dsp:cNvSpPr/>
      </dsp:nvSpPr>
      <dsp:spPr>
        <a:xfrm>
          <a:off x="6911630" y="0"/>
          <a:ext cx="3338576" cy="1810548"/>
        </a:xfrm>
        <a:prstGeom prst="roundRect">
          <a:avLst>
            <a:gd name="adj" fmla="val 5000"/>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61722" rIns="80010" bIns="0" numCol="1" spcCol="1270" anchor="t" anchorCtr="0">
          <a:noAutofit/>
        </a:bodyPr>
        <a:lstStyle/>
        <a:p>
          <a:pPr lvl="0" algn="r" defTabSz="800100">
            <a:lnSpc>
              <a:spcPct val="90000"/>
            </a:lnSpc>
            <a:spcBef>
              <a:spcPct val="0"/>
            </a:spcBef>
            <a:spcAft>
              <a:spcPct val="35000"/>
            </a:spcAft>
          </a:pPr>
          <a:r>
            <a:rPr lang="en-IN" sz="1800" b="1" kern="1200" dirty="0" smtClean="0">
              <a:latin typeface="Leelawadee" panose="020B0502040204020203" pitchFamily="34" charset="-34"/>
              <a:cs typeface="Leelawadee" panose="020B0502040204020203" pitchFamily="34" charset="-34"/>
            </a:rPr>
            <a:t>Reach</a:t>
          </a:r>
          <a:endParaRPr lang="en-IN" sz="1800" b="1" kern="1200" dirty="0">
            <a:latin typeface="Leelawadee" panose="020B0502040204020203" pitchFamily="34" charset="-34"/>
            <a:cs typeface="Leelawadee" panose="020B0502040204020203" pitchFamily="34" charset="-34"/>
          </a:endParaRPr>
        </a:p>
      </dsp:txBody>
      <dsp:txXfrm rot="16200000">
        <a:off x="6503163" y="408466"/>
        <a:ext cx="1484649" cy="667715"/>
      </dsp:txXfrm>
    </dsp:sp>
    <dsp:sp modelId="{47690D3D-15AE-45EC-83D9-FF70C7E13B0C}">
      <dsp:nvSpPr>
        <dsp:cNvPr id="0" name=""/>
        <dsp:cNvSpPr/>
      </dsp:nvSpPr>
      <dsp:spPr>
        <a:xfrm rot="5400000">
          <a:off x="6795242" y="1302207"/>
          <a:ext cx="266160" cy="500786"/>
        </a:xfrm>
        <a:prstGeom prst="flowChartExtract">
          <a:avLst/>
        </a:prstGeom>
        <a:solidFill>
          <a:schemeClr val="lt2">
            <a:hueOff val="0"/>
            <a:satOff val="0"/>
            <a:lumOff val="0"/>
            <a:alphaOff val="0"/>
          </a:schemeClr>
        </a:solidFill>
        <a:ln w="6350" cap="flat" cmpd="sng" algn="ctr">
          <a:solidFill>
            <a:schemeClr val="dk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3F775CD7-CADE-48B8-A9D3-D8329247C5C9}">
      <dsp:nvSpPr>
        <dsp:cNvPr id="0" name=""/>
        <dsp:cNvSpPr/>
      </dsp:nvSpPr>
      <dsp:spPr>
        <a:xfrm>
          <a:off x="7579345" y="0"/>
          <a:ext cx="2487239" cy="1810548"/>
        </a:xfrm>
        <a:prstGeom prst="rect">
          <a:avLst/>
        </a:prstGeom>
        <a:noFill/>
        <a:ln>
          <a:noFill/>
        </a:ln>
        <a:effectLst/>
        <a:sp3d/>
      </dsp:spPr>
      <dsp:style>
        <a:lnRef idx="0">
          <a:scrgbClr r="0" g="0" b="0"/>
        </a:lnRef>
        <a:fillRef idx="3">
          <a:scrgbClr r="0" g="0" b="0"/>
        </a:fillRef>
        <a:effectRef idx="2">
          <a:scrgbClr r="0" g="0" b="0"/>
        </a:effectRef>
        <a:fontRef idx="minor">
          <a:schemeClr val="lt1"/>
        </a:fontRef>
      </dsp:style>
      <dsp:txBody>
        <a:bodyPr spcFirstLastPara="0" vert="horz" wrap="square" lIns="0" tIns="48006" rIns="0" bIns="0" numCol="1" spcCol="1270" anchor="t" anchorCtr="0">
          <a:noAutofit/>
        </a:bodyPr>
        <a:lstStyle/>
        <a:p>
          <a:pPr lvl="0" algn="l" defTabSz="622300">
            <a:lnSpc>
              <a:spcPct val="90000"/>
            </a:lnSpc>
            <a:spcBef>
              <a:spcPct val="0"/>
            </a:spcBef>
            <a:spcAft>
              <a:spcPct val="35000"/>
            </a:spcAft>
          </a:pPr>
          <a:endParaRPr lang="en-IN" sz="1400" kern="1200" dirty="0" smtClean="0">
            <a:latin typeface="Leelawadee" panose="020B0502040204020203" pitchFamily="34" charset="-34"/>
            <a:cs typeface="Leelawadee" panose="020B0502040204020203" pitchFamily="34" charset="-34"/>
          </a:endParaRPr>
        </a:p>
        <a:p>
          <a:pPr lvl="0" algn="l" defTabSz="622300">
            <a:lnSpc>
              <a:spcPct val="90000"/>
            </a:lnSpc>
            <a:spcBef>
              <a:spcPct val="0"/>
            </a:spcBef>
            <a:spcAft>
              <a:spcPct val="35000"/>
            </a:spcAft>
          </a:pPr>
          <a:r>
            <a:rPr lang="en-IN" sz="1400" b="1" kern="1200" dirty="0" smtClean="0">
              <a:latin typeface="Leelawadee" panose="020B0502040204020203" pitchFamily="34" charset="-34"/>
              <a:cs typeface="Leelawadee" panose="020B0502040204020203" pitchFamily="34" charset="-34"/>
            </a:rPr>
            <a:t>Direct reach to only Group Company employees </a:t>
          </a:r>
          <a:r>
            <a:rPr lang="en-IN" sz="1400" kern="1200" dirty="0" smtClean="0">
              <a:latin typeface="Leelawadee" panose="020B0502040204020203" pitchFamily="34" charset="-34"/>
              <a:cs typeface="Leelawadee" panose="020B0502040204020203" pitchFamily="34" charset="-34"/>
            </a:rPr>
            <a:t>via office spaces and digital channels</a:t>
          </a:r>
          <a:endParaRPr lang="en-IN" sz="1400" kern="1200" dirty="0">
            <a:latin typeface="Leelawadee" panose="020B0502040204020203" pitchFamily="34" charset="-34"/>
            <a:cs typeface="Leelawadee" panose="020B0502040204020203" pitchFamily="34" charset="-34"/>
          </a:endParaRPr>
        </a:p>
      </dsp:txBody>
      <dsp:txXfrm>
        <a:off x="7579345" y="0"/>
        <a:ext cx="2487239" cy="1810548"/>
      </dsp:txXfrm>
    </dsp:sp>
  </dsp:spTree>
</dsp:drawing>
</file>

<file path=ppt/diagrams/layout1.xml><?xml version="1.0" encoding="utf-8"?>
<dgm:layoutDef xmlns:dgm="http://schemas.openxmlformats.org/drawingml/2006/diagram" xmlns:a="http://schemas.openxmlformats.org/drawingml/2006/main" uniqueId="urn:microsoft.com/office/officeart/2005/8/layout/hProcess7">
  <dgm:title val=""/>
  <dgm:desc val=""/>
  <dgm:catLst>
    <dgm:cat type="process" pri="21000"/>
    <dgm:cat type="list" pri="9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2" destOrd="0"/>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h" for="ch" forName="compositeNode" refType="h"/>
      <dgm:constr type="w" for="ch" forName="compositeNode" refType="w"/>
      <dgm:constr type="w" for="ch" forName="hSp" refType="w" refFor="ch" refForName="compositeNode" fact="-0.035"/>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parentNode" op="equ"/>
      <dgm:constr type="primFontSz" for="des" forName="childNode" op="equ"/>
    </dgm:constrLst>
    <dgm:ruleLst/>
    <dgm:forEach name="Name4" axis="ch" ptType="node">
      <dgm:layoutNode name="compositeNode">
        <dgm:varLst>
          <dgm:bulletEnabled val="1"/>
        </dgm:varLst>
        <dgm:alg type="composite"/>
        <dgm:choose name="Name5">
          <dgm:if name="Name6" func="var" arg="dir" op="equ" val="norm">
            <dgm:constrLst>
              <dgm:constr type="h" refType="w" op="lte" fact="1.2"/>
              <dgm:constr type="w" for="ch" forName="bgRect" refType="w"/>
              <dgm:constr type="h" for="ch" forName="bgRect" refType="h"/>
              <dgm:constr type="t" for="ch" forName="bgRect"/>
              <dgm:constr type="l" for="ch" forName="bgRect"/>
              <dgm:constr type="w" for="ch" forName="parentNode" refType="w" refFor="ch" refForName="bgRect" fact="0.2"/>
              <dgm:constr type="h" for="ch" forName="parentNode" refType="h" fact="0.82"/>
              <dgm:constr type="t" for="ch" forName="parentNode"/>
              <dgm:constr type="l" for="ch" forName="parentNode"/>
              <dgm:constr type="r" for="ch" forName="childNode" refType="r" refFor="ch" refForName="bgRect" fact="0.945"/>
              <dgm:constr type="h" for="ch" forName="childNode" refType="h" refFor="ch" refForName="bgRect" op="equ"/>
              <dgm:constr type="t" for="ch" forName="childNode"/>
              <dgm:constr type="l" for="ch" forName="childNode" refType="r" refFor="ch" refForName="parentNode"/>
            </dgm:constrLst>
          </dgm:if>
          <dgm:else name="Name7">
            <dgm:constrLst>
              <dgm:constr type="h" refType="w" op="lte" fact="1.2"/>
              <dgm:constr type="w" for="ch" forName="bgRect" refType="w"/>
              <dgm:constr type="h" for="ch" forName="bgRect" refType="h"/>
              <dgm:constr type="t" for="ch" forName="bgRect"/>
              <dgm:constr type="r" for="ch" forName="bgRect" refType="w"/>
              <dgm:constr type="w" for="ch" forName="parentNode" refType="w" refFor="ch" refForName="bgRect" fact="0.2"/>
              <dgm:constr type="h" for="ch" forName="parentNode" refType="h" fact="0.82"/>
              <dgm:constr type="t" for="ch" forName="parentNode"/>
              <dgm:constr type="r" for="ch" forName="parentNode" refType="w"/>
              <dgm:constr type="h" for="ch" forName="childNode" refType="h" refFor="ch" refForName="bgRect"/>
              <dgm:constr type="t" for="ch" forName="childNode"/>
              <dgm:constr type="r" for="ch" forName="childNode" refType="l" refFor="ch" refForName="parentNode"/>
              <dgm:constr type="l" for="ch" forName="childNode" refType="w" refFor="ch" refForName="bgRect" fact="0.055"/>
            </dgm:constrLst>
          </dgm:else>
        </dgm:choose>
        <dgm:ruleLst>
          <dgm:rule type="w" for="ch" forName="childNode" val="NaN" fact="NaN" max="30"/>
        </dgm:ruleLst>
        <dgm:layoutNode name="bgRect" styleLbl="node1">
          <dgm:alg type="sp"/>
          <dgm:shape xmlns:r="http://schemas.openxmlformats.org/officeDocument/2006/relationships" type="roundRect" r:blip="" zOrderOff="-1">
            <dgm:adjLst>
              <dgm:adj idx="1" val="0.05"/>
            </dgm:adjLst>
          </dgm:shape>
          <dgm:presOf axis="self"/>
          <dgm:constrLst/>
          <dgm:ruleLst/>
        </dgm:layoutNode>
        <dgm:layoutNode name="parentNode" styleLbl="node1">
          <dgm:varLst>
            <dgm:chMax val="0"/>
            <dgm:bulletEnabled val="1"/>
          </dgm:varLst>
          <dgm:presOf axis="self"/>
          <dgm:choose name="Name8">
            <dgm:if name="Name9" func="var" arg="dir" op="equ" val="norm">
              <dgm:alg type="tx">
                <dgm:param type="autoTxRot" val="grav"/>
                <dgm:param type="txAnchorVert" val="t"/>
                <dgm:param type="parTxLTRAlign" val="r"/>
                <dgm:param type="parTxRTLAlign" val="r"/>
              </dgm:alg>
              <dgm:shape xmlns:r="http://schemas.openxmlformats.org/officeDocument/2006/relationships" rot="270" type="rect" r:blip="" hideGeom="1">
                <dgm:adjLst/>
              </dgm:shape>
              <dgm:constrLst>
                <dgm:constr type="primFontSz" val="65"/>
                <dgm:constr type="lMarg"/>
                <dgm:constr type="rMarg" refType="primFontSz" fact="0.35"/>
                <dgm:constr type="tMarg" refType="primFontSz" fact="0.27"/>
                <dgm:constr type="bMarg"/>
              </dgm:constrLst>
            </dgm:if>
            <dgm:else name="Name10">
              <dgm:alg type="tx">
                <dgm:param type="autoTxRot" val="grav"/>
                <dgm:param type="txAnchorVert" val="t"/>
                <dgm:param type="parTxLTRAlign" val="l"/>
                <dgm:param type="parTxRTLAlign" val="l"/>
              </dgm:alg>
              <dgm:shape xmlns:r="http://schemas.openxmlformats.org/officeDocument/2006/relationships" rot="90" type="rect" r:blip="" hideGeom="1">
                <dgm:adjLst/>
              </dgm:shape>
              <dgm:constrLst>
                <dgm:constr type="primFontSz" val="65"/>
                <dgm:constr type="lMarg" refType="primFontSz" fact="0.35"/>
                <dgm:constr type="rMarg"/>
                <dgm:constr type="tMarg" refType="primFontSz" fact="0.27"/>
                <dgm:constr type="bMarg"/>
              </dgm:constrLst>
            </dgm:else>
          </dgm:choose>
          <dgm:ruleLst>
            <dgm:rule type="primFontSz" val="5" fact="NaN" max="NaN"/>
          </dgm:ruleLst>
        </dgm:layoutNode>
        <dgm:choose name="Name11">
          <dgm:if name="Name12" axis="ch" ptType="node" func="cnt" op="gte" val="1">
            <dgm:layoutNode name="childNode" styleLbl="node1" moveWith="bgRect">
              <dgm:varLst>
                <dgm:bulletEnabled val="1"/>
              </dgm:varLst>
              <dgm:alg type="tx">
                <dgm:param type="parTxLTRAlign" val="l"/>
                <dgm:param type="parTxRTLAlign" val="r"/>
                <dgm:param type="txAnchorVert" val="t"/>
              </dgm:alg>
              <dgm:shape xmlns:r="http://schemas.openxmlformats.org/officeDocument/2006/relationships" type="rect" r:blip="" hideGeom="1">
                <dgm:adjLst/>
              </dgm:shape>
              <dgm:presOf axis="des" ptType="node"/>
              <dgm:constrLst>
                <dgm:constr type="primFontSz" val="65"/>
                <dgm:constr type="lMarg"/>
                <dgm:constr type="bMarg"/>
                <dgm:constr type="tMarg" refType="primFontSz" fact="0.27"/>
                <dgm:constr type="rMarg"/>
              </dgm:constrLst>
              <dgm:ruleLst>
                <dgm:rule type="primFontSz" val="5" fact="NaN" max="NaN"/>
              </dgm:ruleLst>
            </dgm:layoutNode>
          </dgm:if>
          <dgm:else name="Name13"/>
        </dgm:choose>
      </dgm:layoutNode>
      <dgm:forEach name="Name14" axis="followSib" ptType="sibTrans" cnt="1">
        <dgm:layoutNode name="hSp">
          <dgm:alg type="sp"/>
          <dgm:shape xmlns:r="http://schemas.openxmlformats.org/officeDocument/2006/relationships" r:blip="">
            <dgm:adjLst/>
          </dgm:shape>
          <dgm:presOf/>
          <dgm:constrLst/>
          <dgm:ruleLst/>
        </dgm:layoutNode>
        <dgm:layoutNode name="vProcSp" moveWith="bgRect">
          <dgm:alg type="lin">
            <dgm:param type="linDir" val="fromT"/>
          </dgm:alg>
          <dgm:shape xmlns:r="http://schemas.openxmlformats.org/officeDocument/2006/relationships" r:blip="">
            <dgm:adjLst/>
          </dgm:shape>
          <dgm:presOf/>
          <dgm:constrLst>
            <dgm:constr type="w" for="ch" forName="vSp1" refType="w"/>
            <dgm:constr type="w" for="ch" forName="simulatedConn" refType="w"/>
            <dgm:constr type="w" for="ch" forName="vSp2" refType="w"/>
          </dgm:constrLst>
          <dgm:ruleLst/>
          <dgm:layoutNode name="vSp1">
            <dgm:alg type="sp"/>
            <dgm:shape xmlns:r="http://schemas.openxmlformats.org/officeDocument/2006/relationships" r:blip="">
              <dgm:adjLst/>
            </dgm:shape>
            <dgm:presOf/>
            <dgm:constrLst/>
            <dgm:ruleLst/>
          </dgm:layoutNode>
          <dgm:layoutNode name="simulatedConn" styleLbl="solidFgAcc1">
            <dgm:alg type="sp"/>
            <dgm:choose name="Name15">
              <dgm:if name="Name16" func="var" arg="dir" op="equ" val="norm">
                <dgm:shape xmlns:r="http://schemas.openxmlformats.org/officeDocument/2006/relationships" rot="90" type="flowChartExtract" r:blip="">
                  <dgm:adjLst/>
                </dgm:shape>
              </dgm:if>
              <dgm:else name="Name17">
                <dgm:shape xmlns:r="http://schemas.openxmlformats.org/officeDocument/2006/relationships" rot="-90" type="flowChartExtract" r:blip="">
                  <dgm:adjLst/>
                </dgm:shape>
              </dgm:else>
            </dgm:choose>
            <dgm:presOf/>
            <dgm:constrLst/>
            <dgm:ruleLst/>
          </dgm:layoutNode>
          <dgm:layoutNode name="vSp2">
            <dgm:alg type="sp"/>
            <dgm:shape xmlns:r="http://schemas.openxmlformats.org/officeDocument/2006/relationships" r:blip="">
              <dgm:adjLst/>
            </dgm:shape>
            <dgm:presOf/>
            <dgm:constrLst/>
            <dgm:ruleLst/>
          </dgm:layoutNode>
        </dgm:layoutNode>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21DAB98-EB6D-4D6E-AACE-2D7ABA6ABF87}" type="datetimeFigureOut">
              <a:rPr lang="en-IN" smtClean="0"/>
              <a:t>27-07-2016</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FE1BB8-E858-48D2-BA7C-4152F51C83F9}" type="slidenum">
              <a:rPr lang="en-IN" smtClean="0"/>
              <a:t>‹#›</a:t>
            </a:fld>
            <a:endParaRPr lang="en-IN"/>
          </a:p>
        </p:txBody>
      </p:sp>
    </p:spTree>
    <p:extLst>
      <p:ext uri="{BB962C8B-B14F-4D97-AF65-F5344CB8AC3E}">
        <p14:creationId xmlns:p14="http://schemas.microsoft.com/office/powerpoint/2010/main" val="146799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C922AD0-3546-44A3-A368-81335D1AFDE3}" type="slidenum">
              <a:rPr lang="en-IN" smtClean="0">
                <a:solidFill>
                  <a:prstClr val="black"/>
                </a:solidFill>
              </a:rPr>
              <a:pPr/>
              <a:t>4</a:t>
            </a:fld>
            <a:endParaRPr lang="en-IN">
              <a:solidFill>
                <a:prstClr val="black"/>
              </a:solidFill>
            </a:endParaRPr>
          </a:p>
        </p:txBody>
      </p:sp>
    </p:spTree>
    <p:extLst>
      <p:ext uri="{BB962C8B-B14F-4D97-AF65-F5344CB8AC3E}">
        <p14:creationId xmlns:p14="http://schemas.microsoft.com/office/powerpoint/2010/main" val="42351027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2AC23090-2C6E-473F-910F-5227A75FFBA1}" type="slidenum">
              <a:rPr lang="en-IN" smtClean="0">
                <a:solidFill>
                  <a:prstClr val="black"/>
                </a:solidFill>
              </a:rPr>
              <a:pPr/>
              <a:t>21</a:t>
            </a:fld>
            <a:endParaRPr lang="en-IN" dirty="0">
              <a:solidFill>
                <a:prstClr val="black"/>
              </a:solidFill>
            </a:endParaRPr>
          </a:p>
        </p:txBody>
      </p:sp>
    </p:spTree>
    <p:extLst>
      <p:ext uri="{BB962C8B-B14F-4D97-AF65-F5344CB8AC3E}">
        <p14:creationId xmlns:p14="http://schemas.microsoft.com/office/powerpoint/2010/main" val="27456705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AC23090-2C6E-473F-910F-5227A75FFBA1}" type="slidenum">
              <a:rPr lang="en-IN" smtClean="0"/>
              <a:pPr/>
              <a:t>25</a:t>
            </a:fld>
            <a:endParaRPr lang="en-IN"/>
          </a:p>
        </p:txBody>
      </p:sp>
    </p:spTree>
    <p:extLst>
      <p:ext uri="{BB962C8B-B14F-4D97-AF65-F5344CB8AC3E}">
        <p14:creationId xmlns:p14="http://schemas.microsoft.com/office/powerpoint/2010/main" val="11374414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No</a:t>
            </a:r>
            <a:r>
              <a:rPr lang="en-IN" baseline="0" dirty="0" smtClean="0"/>
              <a:t> soft launch</a:t>
            </a:r>
            <a:endParaRPr lang="en-IN" dirty="0"/>
          </a:p>
        </p:txBody>
      </p:sp>
      <p:sp>
        <p:nvSpPr>
          <p:cNvPr id="4" name="Slide Number Placeholder 3"/>
          <p:cNvSpPr>
            <a:spLocks noGrp="1"/>
          </p:cNvSpPr>
          <p:nvPr>
            <p:ph type="sldNum" sz="quarter" idx="10"/>
          </p:nvPr>
        </p:nvSpPr>
        <p:spPr/>
        <p:txBody>
          <a:bodyPr/>
          <a:lstStyle/>
          <a:p>
            <a:fld id="{04407EC2-886F-4C74-B9C9-D21550E49465}" type="slidenum">
              <a:rPr lang="en-IN" smtClean="0"/>
              <a:t>26</a:t>
            </a:fld>
            <a:endParaRPr lang="en-IN"/>
          </a:p>
        </p:txBody>
      </p:sp>
    </p:spTree>
    <p:extLst>
      <p:ext uri="{BB962C8B-B14F-4D97-AF65-F5344CB8AC3E}">
        <p14:creationId xmlns:p14="http://schemas.microsoft.com/office/powerpoint/2010/main" val="27318968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04407EC2-886F-4C74-B9C9-D21550E49465}" type="slidenum">
              <a:rPr lang="en-IN" smtClean="0"/>
              <a:t>27</a:t>
            </a:fld>
            <a:endParaRPr lang="en-IN"/>
          </a:p>
        </p:txBody>
      </p:sp>
    </p:spTree>
    <p:extLst>
      <p:ext uri="{BB962C8B-B14F-4D97-AF65-F5344CB8AC3E}">
        <p14:creationId xmlns:p14="http://schemas.microsoft.com/office/powerpoint/2010/main" val="15678912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2AC23090-2C6E-473F-910F-5227A75FFBA1}" type="slidenum">
              <a:rPr lang="en-IN" smtClean="0">
                <a:solidFill>
                  <a:prstClr val="black"/>
                </a:solidFill>
              </a:rPr>
              <a:pPr/>
              <a:t>31</a:t>
            </a:fld>
            <a:endParaRPr lang="en-IN" dirty="0">
              <a:solidFill>
                <a:prstClr val="black"/>
              </a:solidFill>
            </a:endParaRPr>
          </a:p>
        </p:txBody>
      </p:sp>
    </p:spTree>
    <p:extLst>
      <p:ext uri="{BB962C8B-B14F-4D97-AF65-F5344CB8AC3E}">
        <p14:creationId xmlns:p14="http://schemas.microsoft.com/office/powerpoint/2010/main" val="121256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Single</a:t>
            </a:r>
            <a:r>
              <a:rPr lang="en-IN" baseline="0" dirty="0" smtClean="0"/>
              <a:t> partner</a:t>
            </a:r>
          </a:p>
          <a:p>
            <a:r>
              <a:rPr lang="en-IN" baseline="0" dirty="0" smtClean="0"/>
              <a:t>Hour glass on campaigns and privileges. </a:t>
            </a:r>
          </a:p>
          <a:p>
            <a:r>
              <a:rPr lang="en-IN" baseline="0" dirty="0" smtClean="0"/>
              <a:t>1</a:t>
            </a:r>
            <a:r>
              <a:rPr lang="en-IN" baseline="30000" dirty="0" smtClean="0"/>
              <a:t>st</a:t>
            </a:r>
            <a:r>
              <a:rPr lang="en-IN" baseline="0" dirty="0" smtClean="0"/>
              <a:t> </a:t>
            </a:r>
            <a:r>
              <a:rPr lang="en-IN" baseline="0" dirty="0" err="1" smtClean="0"/>
              <a:t>septmber</a:t>
            </a:r>
            <a:r>
              <a:rPr lang="en-IN" baseline="0" dirty="0" smtClean="0"/>
              <a:t> launch date</a:t>
            </a:r>
            <a:endParaRPr lang="en-IN" dirty="0"/>
          </a:p>
        </p:txBody>
      </p:sp>
      <p:sp>
        <p:nvSpPr>
          <p:cNvPr id="4" name="Slide Number Placeholder 3"/>
          <p:cNvSpPr>
            <a:spLocks noGrp="1"/>
          </p:cNvSpPr>
          <p:nvPr>
            <p:ph type="sldNum" sz="quarter" idx="10"/>
          </p:nvPr>
        </p:nvSpPr>
        <p:spPr/>
        <p:txBody>
          <a:bodyPr/>
          <a:lstStyle/>
          <a:p>
            <a:fld id="{04407EC2-886F-4C74-B9C9-D21550E49465}" type="slidenum">
              <a:rPr lang="en-IN" smtClean="0"/>
              <a:t>33</a:t>
            </a:fld>
            <a:endParaRPr lang="en-IN"/>
          </a:p>
        </p:txBody>
      </p:sp>
    </p:spTree>
    <p:extLst>
      <p:ext uri="{BB962C8B-B14F-4D97-AF65-F5344CB8AC3E}">
        <p14:creationId xmlns:p14="http://schemas.microsoft.com/office/powerpoint/2010/main" val="1793386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4407EC2-886F-4C74-B9C9-D21550E49465}" type="slidenum">
              <a:rPr lang="en-IN" smtClean="0">
                <a:solidFill>
                  <a:prstClr val="black"/>
                </a:solidFill>
              </a:rPr>
              <a:pPr/>
              <a:t>34</a:t>
            </a:fld>
            <a:endParaRPr lang="en-IN">
              <a:solidFill>
                <a:prstClr val="black"/>
              </a:solidFill>
            </a:endParaRPr>
          </a:p>
        </p:txBody>
      </p:sp>
    </p:spTree>
    <p:extLst>
      <p:ext uri="{BB962C8B-B14F-4D97-AF65-F5344CB8AC3E}">
        <p14:creationId xmlns:p14="http://schemas.microsoft.com/office/powerpoint/2010/main" val="29542036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Highlight</a:t>
            </a:r>
            <a:endParaRPr lang="en-IN" dirty="0"/>
          </a:p>
        </p:txBody>
      </p:sp>
      <p:sp>
        <p:nvSpPr>
          <p:cNvPr id="4" name="Slide Number Placeholder 3"/>
          <p:cNvSpPr>
            <a:spLocks noGrp="1"/>
          </p:cNvSpPr>
          <p:nvPr>
            <p:ph type="sldNum" sz="quarter" idx="10"/>
          </p:nvPr>
        </p:nvSpPr>
        <p:spPr/>
        <p:txBody>
          <a:bodyPr/>
          <a:lstStyle/>
          <a:p>
            <a:fld id="{2AC23090-2C6E-473F-910F-5227A75FFBA1}" type="slidenum">
              <a:rPr lang="en-IN">
                <a:solidFill>
                  <a:prstClr val="black"/>
                </a:solidFill>
              </a:rPr>
              <a:pPr/>
              <a:t>36</a:t>
            </a:fld>
            <a:endParaRPr lang="en-IN" dirty="0">
              <a:solidFill>
                <a:prstClr val="black"/>
              </a:solidFill>
            </a:endParaRPr>
          </a:p>
        </p:txBody>
      </p:sp>
    </p:spTree>
    <p:extLst>
      <p:ext uri="{BB962C8B-B14F-4D97-AF65-F5344CB8AC3E}">
        <p14:creationId xmlns:p14="http://schemas.microsoft.com/office/powerpoint/2010/main" val="26400609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marR="0" indent="-285750" algn="l" defTabSz="914400" rtl="0" eaLnBrk="1" fontAlgn="b" latinLnBrk="0" hangingPunct="1">
              <a:lnSpc>
                <a:spcPct val="100000"/>
              </a:lnSpc>
              <a:spcBef>
                <a:spcPts val="0"/>
              </a:spcBef>
              <a:spcAft>
                <a:spcPts val="0"/>
              </a:spcAft>
              <a:buClrTx/>
              <a:buSzTx/>
              <a:buFont typeface="Arial" panose="020B0604020202020204" pitchFamily="34" charset="0"/>
              <a:buChar char="•"/>
              <a:tabLst/>
              <a:defRPr/>
            </a:pPr>
            <a:endParaRPr lang="en-US" sz="1200" b="1" u="none" strike="noStrike" kern="1200" dirty="0" smtClean="0">
              <a:solidFill>
                <a:schemeClr val="lt1"/>
              </a:solidFill>
              <a:effectLst/>
              <a:latin typeface="Calibri" panose="020F0502020204030204" pitchFamily="34" charset="0"/>
              <a:ea typeface="+mn-ea"/>
              <a:cs typeface="+mn-cs"/>
            </a:endParaRPr>
          </a:p>
        </p:txBody>
      </p:sp>
      <p:sp>
        <p:nvSpPr>
          <p:cNvPr id="4" name="Slide Number Placeholder 3"/>
          <p:cNvSpPr>
            <a:spLocks noGrp="1"/>
          </p:cNvSpPr>
          <p:nvPr>
            <p:ph type="sldNum" sz="quarter" idx="10"/>
          </p:nvPr>
        </p:nvSpPr>
        <p:spPr/>
        <p:txBody>
          <a:bodyPr/>
          <a:lstStyle/>
          <a:p>
            <a:fld id="{2AC23090-2C6E-473F-910F-5227A75FFBA1}" type="slidenum">
              <a:rPr lang="en-IN" smtClean="0">
                <a:solidFill>
                  <a:prstClr val="black"/>
                </a:solidFill>
              </a:rPr>
              <a:pPr/>
              <a:t>38</a:t>
            </a:fld>
            <a:endParaRPr lang="en-IN" dirty="0">
              <a:solidFill>
                <a:prstClr val="black"/>
              </a:solidFill>
            </a:endParaRPr>
          </a:p>
        </p:txBody>
      </p:sp>
    </p:spTree>
    <p:extLst>
      <p:ext uri="{BB962C8B-B14F-4D97-AF65-F5344CB8AC3E}">
        <p14:creationId xmlns:p14="http://schemas.microsoft.com/office/powerpoint/2010/main" val="39741812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2AC23090-2C6E-473F-910F-5227A75FFBA1}" type="slidenum">
              <a:rPr lang="en-IN">
                <a:solidFill>
                  <a:prstClr val="black"/>
                </a:solidFill>
              </a:rPr>
              <a:pPr/>
              <a:t>39</a:t>
            </a:fld>
            <a:endParaRPr lang="en-IN" dirty="0">
              <a:solidFill>
                <a:prstClr val="black"/>
              </a:solidFill>
            </a:endParaRPr>
          </a:p>
        </p:txBody>
      </p:sp>
    </p:spTree>
    <p:extLst>
      <p:ext uri="{BB962C8B-B14F-4D97-AF65-F5344CB8AC3E}">
        <p14:creationId xmlns:p14="http://schemas.microsoft.com/office/powerpoint/2010/main" val="13899451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2AC23090-2C6E-473F-910F-5227A75FFBA1}" type="slidenum">
              <a:rPr lang="en-IN" smtClean="0"/>
              <a:pPr/>
              <a:t>8</a:t>
            </a:fld>
            <a:endParaRPr lang="en-IN"/>
          </a:p>
        </p:txBody>
      </p:sp>
    </p:spTree>
    <p:extLst>
      <p:ext uri="{BB962C8B-B14F-4D97-AF65-F5344CB8AC3E}">
        <p14:creationId xmlns:p14="http://schemas.microsoft.com/office/powerpoint/2010/main" val="6985011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Put the merchandize</a:t>
            </a:r>
            <a:r>
              <a:rPr lang="en-IN" baseline="0" dirty="0" smtClean="0"/>
              <a:t> separately. </a:t>
            </a:r>
            <a:endParaRPr lang="en-IN" dirty="0"/>
          </a:p>
        </p:txBody>
      </p:sp>
      <p:sp>
        <p:nvSpPr>
          <p:cNvPr id="4" name="Slide Number Placeholder 3"/>
          <p:cNvSpPr>
            <a:spLocks noGrp="1"/>
          </p:cNvSpPr>
          <p:nvPr>
            <p:ph type="sldNum" sz="quarter" idx="10"/>
          </p:nvPr>
        </p:nvSpPr>
        <p:spPr/>
        <p:txBody>
          <a:bodyPr/>
          <a:lstStyle/>
          <a:p>
            <a:fld id="{04407EC2-886F-4C74-B9C9-D21550E49465}" type="slidenum">
              <a:rPr lang="en-IN" smtClean="0"/>
              <a:t>41</a:t>
            </a:fld>
            <a:endParaRPr lang="en-IN"/>
          </a:p>
        </p:txBody>
      </p:sp>
    </p:spTree>
    <p:extLst>
      <p:ext uri="{BB962C8B-B14F-4D97-AF65-F5344CB8AC3E}">
        <p14:creationId xmlns:p14="http://schemas.microsoft.com/office/powerpoint/2010/main" val="234610262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04407EC2-886F-4C74-B9C9-D21550E49465}" type="slidenum">
              <a:rPr lang="en-IN" smtClean="0"/>
              <a:t>42</a:t>
            </a:fld>
            <a:endParaRPr lang="en-IN"/>
          </a:p>
        </p:txBody>
      </p:sp>
    </p:spTree>
    <p:extLst>
      <p:ext uri="{BB962C8B-B14F-4D97-AF65-F5344CB8AC3E}">
        <p14:creationId xmlns:p14="http://schemas.microsoft.com/office/powerpoint/2010/main" val="139079624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04407EC2-886F-4C74-B9C9-D21550E49465}" type="slidenum">
              <a:rPr lang="en-IN" smtClean="0"/>
              <a:t>43</a:t>
            </a:fld>
            <a:endParaRPr lang="en-IN"/>
          </a:p>
        </p:txBody>
      </p:sp>
    </p:spTree>
    <p:extLst>
      <p:ext uri="{BB962C8B-B14F-4D97-AF65-F5344CB8AC3E}">
        <p14:creationId xmlns:p14="http://schemas.microsoft.com/office/powerpoint/2010/main" val="1476688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Caveats:</a:t>
            </a:r>
          </a:p>
          <a:p>
            <a:pPr marL="228600" indent="-228600">
              <a:buAutoNum type="arabicPeriod"/>
            </a:pPr>
            <a:r>
              <a:rPr lang="en-IN" dirty="0" smtClean="0"/>
              <a:t>Tita</a:t>
            </a:r>
            <a:r>
              <a:rPr lang="en-IN" baseline="0" dirty="0" smtClean="0"/>
              <a:t>n is not charged any processing fee on Accrual</a:t>
            </a:r>
          </a:p>
          <a:p>
            <a:pPr marL="228600" indent="-228600">
              <a:buAutoNum type="arabicPeriod"/>
            </a:pPr>
            <a:r>
              <a:rPr lang="en-IN" baseline="0" dirty="0" smtClean="0"/>
              <a:t>Redemption fee is deducted from the redeeming company</a:t>
            </a:r>
          </a:p>
          <a:p>
            <a:pPr marL="228600" indent="-228600">
              <a:buAutoNum type="arabicPeriod"/>
            </a:pPr>
            <a:r>
              <a:rPr lang="en-IN" baseline="0" dirty="0" smtClean="0"/>
              <a:t>Program management fee of 1 lakh is waived off for the first year of the engagement</a:t>
            </a:r>
            <a:endParaRPr lang="en-IN" dirty="0" smtClean="0"/>
          </a:p>
          <a:p>
            <a:endParaRPr lang="en-IN" dirty="0"/>
          </a:p>
        </p:txBody>
      </p:sp>
      <p:sp>
        <p:nvSpPr>
          <p:cNvPr id="4" name="Slide Number Placeholder 3"/>
          <p:cNvSpPr>
            <a:spLocks noGrp="1"/>
          </p:cNvSpPr>
          <p:nvPr>
            <p:ph type="sldNum" sz="quarter" idx="10"/>
          </p:nvPr>
        </p:nvSpPr>
        <p:spPr/>
        <p:txBody>
          <a:bodyPr/>
          <a:lstStyle/>
          <a:p>
            <a:fld id="{90C5D1B5-6E76-4B6B-A686-A576788CE864}" type="slidenum">
              <a:rPr lang="en-IN" smtClean="0">
                <a:solidFill>
                  <a:prstClr val="black"/>
                </a:solidFill>
              </a:rPr>
              <a:pPr/>
              <a:t>47</a:t>
            </a:fld>
            <a:endParaRPr lang="en-IN">
              <a:solidFill>
                <a:prstClr val="black"/>
              </a:solidFill>
            </a:endParaRPr>
          </a:p>
        </p:txBody>
      </p:sp>
    </p:spTree>
    <p:extLst>
      <p:ext uri="{BB962C8B-B14F-4D97-AF65-F5344CB8AC3E}">
        <p14:creationId xmlns:p14="http://schemas.microsoft.com/office/powerpoint/2010/main" val="295458215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2AC23090-2C6E-473F-910F-5227A75FFBA1}" type="slidenum">
              <a:rPr lang="en-IN" smtClean="0">
                <a:solidFill>
                  <a:prstClr val="black"/>
                </a:solidFill>
              </a:rPr>
              <a:pPr/>
              <a:t>49</a:t>
            </a:fld>
            <a:endParaRPr lang="en-IN" dirty="0">
              <a:solidFill>
                <a:prstClr val="black"/>
              </a:solidFill>
            </a:endParaRPr>
          </a:p>
        </p:txBody>
      </p:sp>
    </p:spTree>
    <p:extLst>
      <p:ext uri="{BB962C8B-B14F-4D97-AF65-F5344CB8AC3E}">
        <p14:creationId xmlns:p14="http://schemas.microsoft.com/office/powerpoint/2010/main" val="98768830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2AC23090-2C6E-473F-910F-5227A75FFBA1}" type="slidenum">
              <a:rPr lang="en-IN" smtClean="0">
                <a:solidFill>
                  <a:prstClr val="black"/>
                </a:solidFill>
              </a:rPr>
              <a:pPr/>
              <a:t>50</a:t>
            </a:fld>
            <a:endParaRPr lang="en-IN" dirty="0">
              <a:solidFill>
                <a:prstClr val="black"/>
              </a:solidFill>
            </a:endParaRPr>
          </a:p>
        </p:txBody>
      </p:sp>
    </p:spTree>
    <p:extLst>
      <p:ext uri="{BB962C8B-B14F-4D97-AF65-F5344CB8AC3E}">
        <p14:creationId xmlns:p14="http://schemas.microsoft.com/office/powerpoint/2010/main" val="227931342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2AC23090-2C6E-473F-910F-5227A75FFBA1}" type="slidenum">
              <a:rPr lang="en-IN" smtClean="0">
                <a:solidFill>
                  <a:prstClr val="black"/>
                </a:solidFill>
              </a:rPr>
              <a:pPr/>
              <a:t>51</a:t>
            </a:fld>
            <a:endParaRPr lang="en-IN" dirty="0">
              <a:solidFill>
                <a:prstClr val="black"/>
              </a:solidFill>
            </a:endParaRPr>
          </a:p>
        </p:txBody>
      </p:sp>
    </p:spTree>
    <p:extLst>
      <p:ext uri="{BB962C8B-B14F-4D97-AF65-F5344CB8AC3E}">
        <p14:creationId xmlns:p14="http://schemas.microsoft.com/office/powerpoint/2010/main" val="26127545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2AC23090-2C6E-473F-910F-5227A75FFBA1}" type="slidenum">
              <a:rPr lang="en-IN" smtClean="0"/>
              <a:pPr/>
              <a:t>11</a:t>
            </a:fld>
            <a:endParaRPr lang="en-IN"/>
          </a:p>
        </p:txBody>
      </p:sp>
    </p:spTree>
    <p:extLst>
      <p:ext uri="{BB962C8B-B14F-4D97-AF65-F5344CB8AC3E}">
        <p14:creationId xmlns:p14="http://schemas.microsoft.com/office/powerpoint/2010/main" val="32053081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AC23090-2C6E-473F-910F-5227A75FFBA1}" type="slidenum">
              <a:rPr lang="en-IN" smtClean="0"/>
              <a:pPr/>
              <a:t>12</a:t>
            </a:fld>
            <a:endParaRPr lang="en-IN"/>
          </a:p>
        </p:txBody>
      </p:sp>
    </p:spTree>
    <p:extLst>
      <p:ext uri="{BB962C8B-B14F-4D97-AF65-F5344CB8AC3E}">
        <p14:creationId xmlns:p14="http://schemas.microsoft.com/office/powerpoint/2010/main" val="17449461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200" b="1" kern="0" dirty="0" smtClean="0">
              <a:solidFill>
                <a:prstClr val="white"/>
              </a:solidFill>
              <a:latin typeface="Leelawadee UI" panose="020B0502040204020203" pitchFamily="34" charset="-34"/>
              <a:cs typeface="Leelawadee" panose="020B0502040204020203"/>
            </a:endParaRPr>
          </a:p>
        </p:txBody>
      </p:sp>
      <p:sp>
        <p:nvSpPr>
          <p:cNvPr id="4" name="Slide Number Placeholder 3"/>
          <p:cNvSpPr>
            <a:spLocks noGrp="1"/>
          </p:cNvSpPr>
          <p:nvPr>
            <p:ph type="sldNum" sz="quarter" idx="10"/>
          </p:nvPr>
        </p:nvSpPr>
        <p:spPr/>
        <p:txBody>
          <a:bodyPr/>
          <a:lstStyle/>
          <a:p>
            <a:fld id="{2AC23090-2C6E-473F-910F-5227A75FFBA1}" type="slidenum">
              <a:rPr lang="en-IN" smtClean="0"/>
              <a:pPr/>
              <a:t>13</a:t>
            </a:fld>
            <a:endParaRPr lang="en-IN"/>
          </a:p>
        </p:txBody>
      </p:sp>
    </p:spTree>
    <p:extLst>
      <p:ext uri="{BB962C8B-B14F-4D97-AF65-F5344CB8AC3E}">
        <p14:creationId xmlns:p14="http://schemas.microsoft.com/office/powerpoint/2010/main" val="31351710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2AC23090-2C6E-473F-910F-5227A75FFBA1}" type="slidenum">
              <a:rPr lang="en-IN" smtClean="0"/>
              <a:pPr/>
              <a:t>14</a:t>
            </a:fld>
            <a:endParaRPr lang="en-IN"/>
          </a:p>
        </p:txBody>
      </p:sp>
    </p:spTree>
    <p:extLst>
      <p:ext uri="{BB962C8B-B14F-4D97-AF65-F5344CB8AC3E}">
        <p14:creationId xmlns:p14="http://schemas.microsoft.com/office/powerpoint/2010/main" val="36306841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2AC23090-2C6E-473F-910F-5227A75FFBA1}" type="slidenum">
              <a:rPr lang="en-IN" smtClean="0"/>
              <a:pPr/>
              <a:t>15</a:t>
            </a:fld>
            <a:endParaRPr lang="en-IN"/>
          </a:p>
        </p:txBody>
      </p:sp>
    </p:spTree>
    <p:extLst>
      <p:ext uri="{BB962C8B-B14F-4D97-AF65-F5344CB8AC3E}">
        <p14:creationId xmlns:p14="http://schemas.microsoft.com/office/powerpoint/2010/main" val="26545910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2AC23090-2C6E-473F-910F-5227A75FFBA1}" type="slidenum">
              <a:rPr lang="en-IN" smtClean="0">
                <a:solidFill>
                  <a:prstClr val="black"/>
                </a:solidFill>
              </a:rPr>
              <a:pPr/>
              <a:t>19</a:t>
            </a:fld>
            <a:endParaRPr lang="en-IN" dirty="0">
              <a:solidFill>
                <a:prstClr val="black"/>
              </a:solidFill>
            </a:endParaRPr>
          </a:p>
        </p:txBody>
      </p:sp>
    </p:spTree>
    <p:extLst>
      <p:ext uri="{BB962C8B-B14F-4D97-AF65-F5344CB8AC3E}">
        <p14:creationId xmlns:p14="http://schemas.microsoft.com/office/powerpoint/2010/main" val="3762217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2AC23090-2C6E-473F-910F-5227A75FFBA1}" type="slidenum">
              <a:rPr lang="en-IN" smtClean="0">
                <a:solidFill>
                  <a:prstClr val="black"/>
                </a:solidFill>
              </a:rPr>
              <a:pPr/>
              <a:t>20</a:t>
            </a:fld>
            <a:endParaRPr lang="en-IN" dirty="0">
              <a:solidFill>
                <a:prstClr val="black"/>
              </a:solidFill>
            </a:endParaRPr>
          </a:p>
        </p:txBody>
      </p:sp>
    </p:spTree>
    <p:extLst>
      <p:ext uri="{BB962C8B-B14F-4D97-AF65-F5344CB8AC3E}">
        <p14:creationId xmlns:p14="http://schemas.microsoft.com/office/powerpoint/2010/main" val="21481896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7B2FF8D3-827B-46C7-970B-BED96715392A}" type="datetimeFigureOut">
              <a:rPr lang="en-IN" smtClean="0">
                <a:solidFill>
                  <a:srgbClr val="000000">
                    <a:tint val="75000"/>
                  </a:srgbClr>
                </a:solidFill>
              </a:rPr>
              <a:pPr/>
              <a:t>27-07-2016</a:t>
            </a:fld>
            <a:endParaRPr lang="en-IN" dirty="0">
              <a:solidFill>
                <a:srgbClr val="000000">
                  <a:tint val="75000"/>
                </a:srgbClr>
              </a:solidFill>
            </a:endParaRPr>
          </a:p>
        </p:txBody>
      </p:sp>
      <p:sp>
        <p:nvSpPr>
          <p:cNvPr id="5" name="Footer Placeholder 4"/>
          <p:cNvSpPr>
            <a:spLocks noGrp="1"/>
          </p:cNvSpPr>
          <p:nvPr>
            <p:ph type="ftr" sz="quarter" idx="11"/>
          </p:nvPr>
        </p:nvSpPr>
        <p:spPr/>
        <p:txBody>
          <a:bodyPr/>
          <a:lstStyle/>
          <a:p>
            <a:endParaRPr lang="en-IN" dirty="0">
              <a:solidFill>
                <a:srgbClr val="000000">
                  <a:tint val="75000"/>
                </a:srgbClr>
              </a:solidFill>
            </a:endParaRPr>
          </a:p>
        </p:txBody>
      </p:sp>
      <p:sp>
        <p:nvSpPr>
          <p:cNvPr id="6" name="Slide Number Placeholder 5"/>
          <p:cNvSpPr>
            <a:spLocks noGrp="1"/>
          </p:cNvSpPr>
          <p:nvPr>
            <p:ph type="sldNum" sz="quarter" idx="12"/>
          </p:nvPr>
        </p:nvSpPr>
        <p:spPr/>
        <p:txBody>
          <a:bodyPr/>
          <a:lstStyle/>
          <a:p>
            <a:fld id="{3040F425-731D-4835-A38A-9545B9CAE996}" type="slidenum">
              <a:rPr lang="en-IN" smtClean="0">
                <a:solidFill>
                  <a:srgbClr val="000000">
                    <a:tint val="75000"/>
                  </a:srgbClr>
                </a:solidFill>
              </a:rPr>
              <a:pPr/>
              <a:t>‹#›</a:t>
            </a:fld>
            <a:endParaRPr lang="en-IN" dirty="0">
              <a:solidFill>
                <a:srgbClr val="000000">
                  <a:tint val="75000"/>
                </a:srgbClr>
              </a:solidFill>
            </a:endParaRPr>
          </a:p>
        </p:txBody>
      </p:sp>
    </p:spTree>
    <p:extLst>
      <p:ext uri="{BB962C8B-B14F-4D97-AF65-F5344CB8AC3E}">
        <p14:creationId xmlns:p14="http://schemas.microsoft.com/office/powerpoint/2010/main" val="4049473532"/>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1825625"/>
            <a:ext cx="10515600" cy="4351338"/>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B2FF8D3-827B-46C7-970B-BED96715392A}" type="datetimeFigureOut">
              <a:rPr lang="en-IN" smtClean="0">
                <a:solidFill>
                  <a:srgbClr val="000000">
                    <a:tint val="75000"/>
                  </a:srgbClr>
                </a:solidFill>
              </a:rPr>
              <a:pPr/>
              <a:t>27-07-2016</a:t>
            </a:fld>
            <a:endParaRPr lang="en-IN" dirty="0">
              <a:solidFill>
                <a:srgbClr val="000000">
                  <a:tint val="75000"/>
                </a:srgbClr>
              </a:solidFill>
            </a:endParaRPr>
          </a:p>
        </p:txBody>
      </p:sp>
      <p:sp>
        <p:nvSpPr>
          <p:cNvPr id="5" name="Footer Placeholder 4"/>
          <p:cNvSpPr>
            <a:spLocks noGrp="1"/>
          </p:cNvSpPr>
          <p:nvPr>
            <p:ph type="ftr" sz="quarter" idx="11"/>
          </p:nvPr>
        </p:nvSpPr>
        <p:spPr/>
        <p:txBody>
          <a:bodyPr/>
          <a:lstStyle/>
          <a:p>
            <a:endParaRPr lang="en-IN" dirty="0">
              <a:solidFill>
                <a:srgbClr val="000000">
                  <a:tint val="75000"/>
                </a:srgbClr>
              </a:solidFill>
            </a:endParaRPr>
          </a:p>
        </p:txBody>
      </p:sp>
      <p:sp>
        <p:nvSpPr>
          <p:cNvPr id="6" name="Slide Number Placeholder 5"/>
          <p:cNvSpPr>
            <a:spLocks noGrp="1"/>
          </p:cNvSpPr>
          <p:nvPr>
            <p:ph type="sldNum" sz="quarter" idx="12"/>
          </p:nvPr>
        </p:nvSpPr>
        <p:spPr/>
        <p:txBody>
          <a:bodyPr/>
          <a:lstStyle/>
          <a:p>
            <a:fld id="{3040F425-731D-4835-A38A-9545B9CAE996}" type="slidenum">
              <a:rPr lang="en-IN" smtClean="0">
                <a:solidFill>
                  <a:srgbClr val="000000">
                    <a:tint val="75000"/>
                  </a:srgbClr>
                </a:solidFill>
              </a:rPr>
              <a:pPr/>
              <a:t>‹#›</a:t>
            </a:fld>
            <a:endParaRPr lang="en-IN" dirty="0">
              <a:solidFill>
                <a:srgbClr val="000000">
                  <a:tint val="75000"/>
                </a:srgbClr>
              </a:solidFill>
            </a:endParaRPr>
          </a:p>
        </p:txBody>
      </p:sp>
    </p:spTree>
    <p:extLst>
      <p:ext uri="{BB962C8B-B14F-4D97-AF65-F5344CB8AC3E}">
        <p14:creationId xmlns:p14="http://schemas.microsoft.com/office/powerpoint/2010/main" val="16699763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a:prstGeom prst="rect">
            <a:avLst/>
          </a:prstGeo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B2FF8D3-827B-46C7-970B-BED96715392A}" type="datetimeFigureOut">
              <a:rPr lang="en-IN" smtClean="0">
                <a:solidFill>
                  <a:srgbClr val="000000">
                    <a:tint val="75000"/>
                  </a:srgbClr>
                </a:solidFill>
              </a:rPr>
              <a:pPr/>
              <a:t>27-07-2016</a:t>
            </a:fld>
            <a:endParaRPr lang="en-IN" dirty="0">
              <a:solidFill>
                <a:srgbClr val="000000">
                  <a:tint val="75000"/>
                </a:srgbClr>
              </a:solidFill>
            </a:endParaRPr>
          </a:p>
        </p:txBody>
      </p:sp>
      <p:sp>
        <p:nvSpPr>
          <p:cNvPr id="5" name="Footer Placeholder 4"/>
          <p:cNvSpPr>
            <a:spLocks noGrp="1"/>
          </p:cNvSpPr>
          <p:nvPr>
            <p:ph type="ftr" sz="quarter" idx="11"/>
          </p:nvPr>
        </p:nvSpPr>
        <p:spPr/>
        <p:txBody>
          <a:bodyPr/>
          <a:lstStyle/>
          <a:p>
            <a:endParaRPr lang="en-IN" dirty="0">
              <a:solidFill>
                <a:srgbClr val="000000">
                  <a:tint val="75000"/>
                </a:srgbClr>
              </a:solidFill>
            </a:endParaRPr>
          </a:p>
        </p:txBody>
      </p:sp>
      <p:sp>
        <p:nvSpPr>
          <p:cNvPr id="6" name="Slide Number Placeholder 5"/>
          <p:cNvSpPr>
            <a:spLocks noGrp="1"/>
          </p:cNvSpPr>
          <p:nvPr>
            <p:ph type="sldNum" sz="quarter" idx="12"/>
          </p:nvPr>
        </p:nvSpPr>
        <p:spPr/>
        <p:txBody>
          <a:bodyPr/>
          <a:lstStyle/>
          <a:p>
            <a:fld id="{3040F425-731D-4835-A38A-9545B9CAE996}" type="slidenum">
              <a:rPr lang="en-IN" smtClean="0">
                <a:solidFill>
                  <a:srgbClr val="000000">
                    <a:tint val="75000"/>
                  </a:srgbClr>
                </a:solidFill>
              </a:rPr>
              <a:pPr/>
              <a:t>‹#›</a:t>
            </a:fld>
            <a:endParaRPr lang="en-IN" dirty="0">
              <a:solidFill>
                <a:srgbClr val="000000">
                  <a:tint val="75000"/>
                </a:srgbClr>
              </a:solidFill>
            </a:endParaRPr>
          </a:p>
        </p:txBody>
      </p:sp>
    </p:spTree>
    <p:extLst>
      <p:ext uri="{BB962C8B-B14F-4D97-AF65-F5344CB8AC3E}">
        <p14:creationId xmlns:p14="http://schemas.microsoft.com/office/powerpoint/2010/main" val="21504760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838200" y="1825625"/>
            <a:ext cx="10515600" cy="4351338"/>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92C1B97-C155-4CFC-AA97-CF72E949F1D8}" type="datetime1">
              <a:rPr lang="en-US" smtClean="0">
                <a:solidFill>
                  <a:srgbClr val="ACD433"/>
                </a:solidFill>
              </a:rPr>
              <a:pPr/>
              <a:t>7/27/2016</a:t>
            </a:fld>
            <a:endParaRPr lang="en-US" dirty="0">
              <a:solidFill>
                <a:srgbClr val="ACD433"/>
              </a:solidFill>
            </a:endParaRPr>
          </a:p>
        </p:txBody>
      </p:sp>
      <p:sp>
        <p:nvSpPr>
          <p:cNvPr id="5" name="Footer Placeholder 4"/>
          <p:cNvSpPr>
            <a:spLocks noGrp="1"/>
          </p:cNvSpPr>
          <p:nvPr>
            <p:ph type="ftr" sz="quarter" idx="11"/>
          </p:nvPr>
        </p:nvSpPr>
        <p:spPr/>
        <p:txBody>
          <a:bodyPr/>
          <a:lstStyle/>
          <a:p>
            <a:r>
              <a:rPr lang="en-US" dirty="0">
                <a:solidFill>
                  <a:srgbClr val="ACD433"/>
                </a:solidFill>
              </a:rPr>
              <a:t>
              </a:t>
            </a:r>
          </a:p>
        </p:txBody>
      </p:sp>
      <p:sp>
        <p:nvSpPr>
          <p:cNvPr id="6" name="Slide Number Placeholder 5"/>
          <p:cNvSpPr>
            <a:spLocks noGrp="1"/>
          </p:cNvSpPr>
          <p:nvPr>
            <p:ph type="sldNum" sz="quarter" idx="12"/>
          </p:nvPr>
        </p:nvSpPr>
        <p:spPr/>
        <p:txBody>
          <a:bodyPr/>
          <a:lstStyle/>
          <a:p>
            <a:fld id="{D57F1E4F-1CFF-5643-939E-217C01CDF565}" type="slidenum">
              <a:rPr lang="en-US" dirty="0">
                <a:solidFill>
                  <a:srgbClr val="0E5580"/>
                </a:solidFill>
              </a:rPr>
              <a:pPr/>
              <a:t>‹#›</a:t>
            </a:fld>
            <a:endParaRPr lang="en-US" dirty="0">
              <a:solidFill>
                <a:srgbClr val="0E5580"/>
              </a:solidFill>
            </a:endParaRPr>
          </a:p>
        </p:txBody>
      </p:sp>
      <p:sp>
        <p:nvSpPr>
          <p:cNvPr id="16" name="Text Placeholder 9"/>
          <p:cNvSpPr>
            <a:spLocks noGrp="1"/>
          </p:cNvSpPr>
          <p:nvPr>
            <p:ph type="body" sz="quarter" idx="13"/>
          </p:nvPr>
        </p:nvSpPr>
        <p:spPr>
          <a:xfrm>
            <a:off x="528357" y="1217086"/>
            <a:ext cx="11113180" cy="582362"/>
          </a:xfrm>
          <a:prstGeom prst="rect">
            <a:avLst/>
          </a:prstGeom>
        </p:spPr>
        <p:txBody>
          <a:bodyPr>
            <a:normAutofit/>
          </a:bodyPr>
          <a:lstStyle>
            <a:lvl1pPr marL="0" indent="0">
              <a:buNone/>
              <a:defRPr sz="1800">
                <a:solidFill>
                  <a:schemeClr val="tx2">
                    <a:lumMod val="60000"/>
                    <a:lumOff val="40000"/>
                  </a:schemeClr>
                </a:solidFill>
              </a:defRPr>
            </a:lvl1pPr>
          </a:lstStyle>
          <a:p>
            <a:pPr lvl="0"/>
            <a:endParaRPr lang="en-IN" dirty="0"/>
          </a:p>
        </p:txBody>
      </p:sp>
    </p:spTree>
    <p:extLst>
      <p:ext uri="{BB962C8B-B14F-4D97-AF65-F5344CB8AC3E}">
        <p14:creationId xmlns:p14="http://schemas.microsoft.com/office/powerpoint/2010/main" val="7417802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02DCA53F-FCBF-4517-A84A-91F4E4243AD6}" type="datetime1">
              <a:rPr lang="en-US" smtClean="0">
                <a:solidFill>
                  <a:srgbClr val="ACD433"/>
                </a:solidFill>
              </a:rPr>
              <a:pPr/>
              <a:t>7/27/2016</a:t>
            </a:fld>
            <a:endParaRPr lang="en-US" dirty="0">
              <a:solidFill>
                <a:srgbClr val="ACD433"/>
              </a:solidFill>
            </a:endParaRPr>
          </a:p>
        </p:txBody>
      </p:sp>
      <p:sp>
        <p:nvSpPr>
          <p:cNvPr id="4" name="Footer Placeholder 3"/>
          <p:cNvSpPr>
            <a:spLocks noGrp="1"/>
          </p:cNvSpPr>
          <p:nvPr>
            <p:ph type="ftr" sz="quarter" idx="11"/>
          </p:nvPr>
        </p:nvSpPr>
        <p:spPr/>
        <p:txBody>
          <a:bodyPr/>
          <a:lstStyle/>
          <a:p>
            <a:r>
              <a:rPr lang="en-IN" smtClean="0">
                <a:solidFill>
                  <a:srgbClr val="EBEBEB">
                    <a:lumMod val="75000"/>
                  </a:srgbClr>
                </a:solidFill>
              </a:rPr>
              <a:t>The information contained in this document is strictly private and confidential. © Copyright, Consumer Analytics Division, Tata Industries Limited   </a:t>
            </a:r>
            <a:endParaRPr lang="en-US" dirty="0">
              <a:solidFill>
                <a:srgbClr val="EBEBEB">
                  <a:lumMod val="75000"/>
                </a:srgbClr>
              </a:solidFill>
            </a:endParaRPr>
          </a:p>
        </p:txBody>
      </p:sp>
      <p:sp>
        <p:nvSpPr>
          <p:cNvPr id="5" name="Slide Number Placeholder 4"/>
          <p:cNvSpPr>
            <a:spLocks noGrp="1"/>
          </p:cNvSpPr>
          <p:nvPr>
            <p:ph type="sldNum" sz="quarter" idx="12"/>
          </p:nvPr>
        </p:nvSpPr>
        <p:spPr/>
        <p:txBody>
          <a:bodyPr/>
          <a:lstStyle/>
          <a:p>
            <a:fld id="{D57F1E4F-1CFF-5643-939E-217C01CDF565}" type="slidenum">
              <a:rPr lang="en-US" dirty="0">
                <a:solidFill>
                  <a:srgbClr val="0E5580"/>
                </a:solidFill>
              </a:rPr>
              <a:pPr/>
              <a:t>‹#›</a:t>
            </a:fld>
            <a:endParaRPr lang="en-US" dirty="0">
              <a:solidFill>
                <a:srgbClr val="0E5580"/>
              </a:solidFill>
            </a:endParaRPr>
          </a:p>
        </p:txBody>
      </p:sp>
      <p:sp>
        <p:nvSpPr>
          <p:cNvPr id="7" name="Text Placeholder 9"/>
          <p:cNvSpPr>
            <a:spLocks noGrp="1"/>
          </p:cNvSpPr>
          <p:nvPr>
            <p:ph type="body" sz="quarter" idx="13"/>
          </p:nvPr>
        </p:nvSpPr>
        <p:spPr>
          <a:xfrm>
            <a:off x="528357" y="1217086"/>
            <a:ext cx="11113180" cy="582362"/>
          </a:xfrm>
          <a:prstGeom prst="rect">
            <a:avLst/>
          </a:prstGeom>
        </p:spPr>
        <p:txBody>
          <a:bodyPr>
            <a:normAutofit/>
          </a:bodyPr>
          <a:lstStyle>
            <a:lvl1pPr marL="0" indent="0">
              <a:buNone/>
              <a:defRPr lang="en-IN" sz="1800" b="0" i="0" kern="1200" dirty="0">
                <a:solidFill>
                  <a:schemeClr val="tx2">
                    <a:lumMod val="60000"/>
                    <a:lumOff val="40000"/>
                  </a:schemeClr>
                </a:solidFill>
                <a:latin typeface="+mn-lt"/>
                <a:ea typeface="+mn-ea"/>
                <a:cs typeface="+mn-cs"/>
              </a:defRPr>
            </a:lvl1pPr>
          </a:lstStyle>
          <a:p>
            <a:pPr lvl="0"/>
            <a:endParaRPr lang="en-IN" dirty="0"/>
          </a:p>
        </p:txBody>
      </p:sp>
    </p:spTree>
    <p:extLst>
      <p:ext uri="{BB962C8B-B14F-4D97-AF65-F5344CB8AC3E}">
        <p14:creationId xmlns:p14="http://schemas.microsoft.com/office/powerpoint/2010/main" val="557038721"/>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29984" y="542362"/>
            <a:ext cx="9785683" cy="706964"/>
          </a:xfrm>
          <a:prstGeom prst="rect">
            <a:avLst/>
          </a:prstGeo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1154955" y="2603500"/>
            <a:ext cx="8761412" cy="3416300"/>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1A7A2F9-2791-4C9B-A4CB-730F738B65FA}" type="datetime1">
              <a:rPr lang="en-US" smtClean="0">
                <a:solidFill>
                  <a:srgbClr val="ACD433"/>
                </a:solidFill>
              </a:rPr>
              <a:pPr/>
              <a:t>7/27/2016</a:t>
            </a:fld>
            <a:endParaRPr lang="en-US" dirty="0">
              <a:solidFill>
                <a:srgbClr val="ACD433"/>
              </a:solidFill>
            </a:endParaRPr>
          </a:p>
        </p:txBody>
      </p:sp>
      <p:sp>
        <p:nvSpPr>
          <p:cNvPr id="6" name="Slide Number Placeholder 5"/>
          <p:cNvSpPr>
            <a:spLocks noGrp="1"/>
          </p:cNvSpPr>
          <p:nvPr>
            <p:ph type="sldNum" sz="quarter" idx="12"/>
          </p:nvPr>
        </p:nvSpPr>
        <p:spPr/>
        <p:txBody>
          <a:bodyPr/>
          <a:lstStyle/>
          <a:p>
            <a:fld id="{D57F1E4F-1CFF-5643-939E-217C01CDF565}" type="slidenum">
              <a:rPr lang="en-US" dirty="0">
                <a:solidFill>
                  <a:srgbClr val="0E5580"/>
                </a:solidFill>
              </a:rPr>
              <a:pPr/>
              <a:t>‹#›</a:t>
            </a:fld>
            <a:endParaRPr lang="en-US" dirty="0">
              <a:solidFill>
                <a:srgbClr val="0E5580"/>
              </a:solidFill>
            </a:endParaRPr>
          </a:p>
        </p:txBody>
      </p:sp>
      <p:sp>
        <p:nvSpPr>
          <p:cNvPr id="16" name="Text Placeholder 9"/>
          <p:cNvSpPr>
            <a:spLocks noGrp="1"/>
          </p:cNvSpPr>
          <p:nvPr>
            <p:ph type="body" sz="quarter" idx="13"/>
          </p:nvPr>
        </p:nvSpPr>
        <p:spPr>
          <a:xfrm>
            <a:off x="528357" y="1217086"/>
            <a:ext cx="11113180" cy="582362"/>
          </a:xfrm>
          <a:prstGeom prst="rect">
            <a:avLst/>
          </a:prstGeom>
        </p:spPr>
        <p:txBody>
          <a:bodyPr>
            <a:normAutofit/>
          </a:bodyPr>
          <a:lstStyle>
            <a:lvl1pPr marL="0" indent="0">
              <a:buNone/>
              <a:defRPr sz="1800">
                <a:solidFill>
                  <a:schemeClr val="tx2">
                    <a:lumMod val="60000"/>
                    <a:lumOff val="40000"/>
                  </a:schemeClr>
                </a:solidFill>
              </a:defRPr>
            </a:lvl1pPr>
          </a:lstStyle>
          <a:p>
            <a:pPr lvl="0"/>
            <a:endParaRPr lang="en-IN" dirty="0"/>
          </a:p>
        </p:txBody>
      </p:sp>
      <p:sp>
        <p:nvSpPr>
          <p:cNvPr id="8" name="Footer Placeholder 4"/>
          <p:cNvSpPr>
            <a:spLocks noGrp="1"/>
          </p:cNvSpPr>
          <p:nvPr>
            <p:ph type="ftr" sz="quarter" idx="3"/>
          </p:nvPr>
        </p:nvSpPr>
        <p:spPr>
          <a:xfrm>
            <a:off x="1196498" y="6647419"/>
            <a:ext cx="8964000" cy="198472"/>
          </a:xfrm>
          <a:prstGeom prst="rect">
            <a:avLst/>
          </a:prstGeom>
        </p:spPr>
        <p:txBody>
          <a:bodyPr vert="horz" lIns="91440" tIns="45720" rIns="91440" bIns="45720" rtlCol="0" anchor="b"/>
          <a:lstStyle>
            <a:lvl1pPr algn="l">
              <a:defRPr sz="1000" b="1" i="0">
                <a:solidFill>
                  <a:schemeClr val="bg2">
                    <a:lumMod val="75000"/>
                  </a:schemeClr>
                </a:solidFill>
                <a:latin typeface="+mn-lt"/>
              </a:defRPr>
            </a:lvl1pPr>
          </a:lstStyle>
          <a:p>
            <a:r>
              <a:rPr lang="en-IN" smtClean="0">
                <a:solidFill>
                  <a:srgbClr val="EBEBEB">
                    <a:lumMod val="75000"/>
                  </a:srgbClr>
                </a:solidFill>
              </a:rPr>
              <a:t>The information contained in this document is strictly private and confidential. © Copyright, Consumer Analytics Division, Tata Industries Limited   </a:t>
            </a:r>
            <a:endParaRPr lang="en-US" dirty="0">
              <a:solidFill>
                <a:srgbClr val="EBEBEB">
                  <a:lumMod val="75000"/>
                </a:srgbClr>
              </a:solidFill>
            </a:endParaRPr>
          </a:p>
        </p:txBody>
      </p:sp>
    </p:spTree>
    <p:extLst>
      <p:ext uri="{BB962C8B-B14F-4D97-AF65-F5344CB8AC3E}">
        <p14:creationId xmlns:p14="http://schemas.microsoft.com/office/powerpoint/2010/main" val="3725550624"/>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1A7A2F9-2791-4C9B-A4CB-730F738B65FA}" type="datetime1">
              <a:rPr lang="en-US" smtClean="0">
                <a:solidFill>
                  <a:srgbClr val="ACD433"/>
                </a:solidFill>
              </a:rPr>
              <a:pPr/>
              <a:t>7/27/2016</a:t>
            </a:fld>
            <a:endParaRPr lang="en-US" dirty="0">
              <a:solidFill>
                <a:srgbClr val="ACD433"/>
              </a:solidFill>
            </a:endParaRPr>
          </a:p>
        </p:txBody>
      </p:sp>
      <p:sp>
        <p:nvSpPr>
          <p:cNvPr id="6" name="Slide Number Placeholder 5"/>
          <p:cNvSpPr>
            <a:spLocks noGrp="1"/>
          </p:cNvSpPr>
          <p:nvPr>
            <p:ph type="sldNum" sz="quarter" idx="12"/>
          </p:nvPr>
        </p:nvSpPr>
        <p:spPr/>
        <p:txBody>
          <a:bodyPr/>
          <a:lstStyle/>
          <a:p>
            <a:fld id="{D57F1E4F-1CFF-5643-939E-217C01CDF565}" type="slidenum">
              <a:rPr lang="en-US" dirty="0">
                <a:solidFill>
                  <a:srgbClr val="0E5580"/>
                </a:solidFill>
              </a:rPr>
              <a:pPr/>
              <a:t>‹#›</a:t>
            </a:fld>
            <a:endParaRPr lang="en-US" dirty="0">
              <a:solidFill>
                <a:srgbClr val="0E5580"/>
              </a:solidFill>
            </a:endParaRPr>
          </a:p>
        </p:txBody>
      </p:sp>
      <p:sp>
        <p:nvSpPr>
          <p:cNvPr id="16" name="Text Placeholder 9"/>
          <p:cNvSpPr>
            <a:spLocks noGrp="1"/>
          </p:cNvSpPr>
          <p:nvPr>
            <p:ph type="body" sz="quarter" idx="13"/>
          </p:nvPr>
        </p:nvSpPr>
        <p:spPr>
          <a:xfrm>
            <a:off x="528357" y="1217086"/>
            <a:ext cx="11113180" cy="582362"/>
          </a:xfrm>
        </p:spPr>
        <p:txBody>
          <a:bodyPr>
            <a:normAutofit/>
          </a:bodyPr>
          <a:lstStyle>
            <a:lvl1pPr marL="0" indent="0">
              <a:buNone/>
              <a:defRPr sz="1800">
                <a:solidFill>
                  <a:schemeClr val="tx2">
                    <a:lumMod val="60000"/>
                    <a:lumOff val="40000"/>
                  </a:schemeClr>
                </a:solidFill>
              </a:defRPr>
            </a:lvl1pPr>
          </a:lstStyle>
          <a:p>
            <a:pPr lvl="0"/>
            <a:endParaRPr lang="en-IN" dirty="0"/>
          </a:p>
        </p:txBody>
      </p:sp>
      <p:sp>
        <p:nvSpPr>
          <p:cNvPr id="8" name="Footer Placeholder 4"/>
          <p:cNvSpPr>
            <a:spLocks noGrp="1"/>
          </p:cNvSpPr>
          <p:nvPr>
            <p:ph type="ftr" sz="quarter" idx="3"/>
          </p:nvPr>
        </p:nvSpPr>
        <p:spPr>
          <a:xfrm>
            <a:off x="1196498" y="6647419"/>
            <a:ext cx="8964000" cy="198472"/>
          </a:xfrm>
          <a:prstGeom prst="rect">
            <a:avLst/>
          </a:prstGeom>
        </p:spPr>
        <p:txBody>
          <a:bodyPr vert="horz" lIns="91440" tIns="45720" rIns="91440" bIns="45720" rtlCol="0" anchor="b"/>
          <a:lstStyle>
            <a:lvl1pPr algn="l">
              <a:defRPr sz="1000" b="1" i="0">
                <a:solidFill>
                  <a:schemeClr val="bg2">
                    <a:lumMod val="75000"/>
                  </a:schemeClr>
                </a:solidFill>
                <a:latin typeface="+mn-lt"/>
              </a:defRPr>
            </a:lvl1pPr>
          </a:lstStyle>
          <a:p>
            <a:r>
              <a:rPr lang="en-IN" dirty="0" smtClean="0">
                <a:solidFill>
                  <a:srgbClr val="EBEBEB">
                    <a:lumMod val="75000"/>
                  </a:srgbClr>
                </a:solidFill>
              </a:rPr>
              <a:t>The information contained in this document is strictly private and confidential. © Copyright, Consumer Analytics Division, Tata Industries Limited   </a:t>
            </a:r>
            <a:endParaRPr lang="en-US" dirty="0">
              <a:solidFill>
                <a:srgbClr val="EBEBEB">
                  <a:lumMod val="75000"/>
                </a:srgbClr>
              </a:solidFill>
            </a:endParaRPr>
          </a:p>
        </p:txBody>
      </p:sp>
    </p:spTree>
    <p:extLst>
      <p:ext uri="{BB962C8B-B14F-4D97-AF65-F5344CB8AC3E}">
        <p14:creationId xmlns:p14="http://schemas.microsoft.com/office/powerpoint/2010/main" val="3722631270"/>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13" name="Group 12"/>
          <p:cNvGrpSpPr/>
          <p:nvPr/>
        </p:nvGrpSpPr>
        <p:grpSpPr>
          <a:xfrm>
            <a:off x="0" y="-2373"/>
            <a:ext cx="12192000" cy="6867027"/>
            <a:chOff x="0" y="-2373"/>
            <a:chExt cx="12192000" cy="6867027"/>
          </a:xfrm>
        </p:grpSpPr>
        <p:sp>
          <p:nvSpPr>
            <p:cNvPr id="11" name="Rectangle 10"/>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6" y="2677645"/>
            <a:ext cx="4351023" cy="2283824"/>
          </a:xfrm>
        </p:spPr>
        <p:txBody>
          <a:bodyPr anchor="ctr"/>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895558" y="2677644"/>
            <a:ext cx="3755379" cy="2283823"/>
          </a:xfrm>
        </p:spPr>
        <p:txBody>
          <a:bodyPr anchor="ctr"/>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D314C6A-BDF1-4CCB-BEC3-2F1FB60332B4}" type="datetime1">
              <a:rPr lang="en-US" smtClean="0">
                <a:solidFill>
                  <a:srgbClr val="ACD433"/>
                </a:solidFill>
              </a:rPr>
              <a:pPr/>
              <a:t>7/27/2016</a:t>
            </a:fld>
            <a:endParaRPr lang="en-US" dirty="0">
              <a:solidFill>
                <a:srgbClr val="ACD433"/>
              </a:solidFill>
            </a:endParaRPr>
          </a:p>
        </p:txBody>
      </p:sp>
      <p:sp>
        <p:nvSpPr>
          <p:cNvPr id="5" name="Footer Placeholder 4"/>
          <p:cNvSpPr>
            <a:spLocks noGrp="1"/>
          </p:cNvSpPr>
          <p:nvPr>
            <p:ph type="ftr" sz="quarter" idx="11"/>
          </p:nvPr>
        </p:nvSpPr>
        <p:spPr/>
        <p:txBody>
          <a:bodyPr/>
          <a:lstStyle>
            <a:lvl1pPr>
              <a:defRPr>
                <a:solidFill>
                  <a:schemeClr val="bg1">
                    <a:lumMod val="50000"/>
                  </a:schemeClr>
                </a:solidFill>
              </a:defRPr>
            </a:lvl1pPr>
          </a:lstStyle>
          <a:p>
            <a:r>
              <a:rPr lang="en-IN" dirty="0" smtClean="0">
                <a:solidFill>
                  <a:prstClr val="white">
                    <a:lumMod val="50000"/>
                  </a:prstClr>
                </a:solidFill>
              </a:rPr>
              <a:t>The information contained in this document is strictly private and confidential. © Copyright, Consumer Analytics Division, Tata Industries Limited   </a:t>
            </a:r>
            <a:endParaRPr lang="en-US" dirty="0">
              <a:solidFill>
                <a:prstClr val="white">
                  <a:lumMod val="50000"/>
                </a:prstClr>
              </a:solidFill>
            </a:endParaRPr>
          </a:p>
        </p:txBody>
      </p:sp>
      <p:sp>
        <p:nvSpPr>
          <p:cNvPr id="15" name="Rectangle 14"/>
          <p:cNvSpPr/>
          <p:nvPr/>
        </p:nvSpPr>
        <p:spPr>
          <a:xfrm>
            <a:off x="10437812" y="0"/>
            <a:ext cx="685800" cy="1143000"/>
          </a:xfrm>
          <a:prstGeom prst="rect">
            <a:avLst/>
          </a:prstGeom>
          <a:solidFill>
            <a:schemeClr val="tx2">
              <a:lumMod val="20000"/>
              <a:lumOff val="80000"/>
            </a:schemeClr>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solidFill>
                  <a:srgbClr val="0E5580"/>
                </a:solidFill>
              </a:rPr>
              <a:pPr/>
              <a:t>‹#›</a:t>
            </a:fld>
            <a:endParaRPr lang="en-US" dirty="0">
              <a:solidFill>
                <a:srgbClr val="0E5580"/>
              </a:solidFill>
            </a:endParaRPr>
          </a:p>
        </p:txBody>
      </p:sp>
    </p:spTree>
    <p:extLst>
      <p:ext uri="{BB962C8B-B14F-4D97-AF65-F5344CB8AC3E}">
        <p14:creationId xmlns:p14="http://schemas.microsoft.com/office/powerpoint/2010/main" val="2689392002"/>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DC8D8B9C-4075-4BC1-AF9A-5E9B94506DB7}" type="datetime1">
              <a:rPr lang="en-US" smtClean="0">
                <a:solidFill>
                  <a:srgbClr val="ACD433"/>
                </a:solidFill>
              </a:rPr>
              <a:pPr/>
              <a:t>7/27/2016</a:t>
            </a:fld>
            <a:endParaRPr lang="en-US" dirty="0">
              <a:solidFill>
                <a:srgbClr val="ACD433"/>
              </a:solidFill>
            </a:endParaRPr>
          </a:p>
        </p:txBody>
      </p:sp>
      <p:sp>
        <p:nvSpPr>
          <p:cNvPr id="6" name="Footer Placeholder 5"/>
          <p:cNvSpPr>
            <a:spLocks noGrp="1"/>
          </p:cNvSpPr>
          <p:nvPr>
            <p:ph type="ftr" sz="quarter" idx="11"/>
          </p:nvPr>
        </p:nvSpPr>
        <p:spPr/>
        <p:txBody>
          <a:bodyPr/>
          <a:lstStyle/>
          <a:p>
            <a:r>
              <a:rPr lang="en-IN" dirty="0" smtClean="0">
                <a:solidFill>
                  <a:srgbClr val="EBEBEB">
                    <a:lumMod val="75000"/>
                  </a:srgbClr>
                </a:solidFill>
              </a:rPr>
              <a:t>The information contained in this document is strictly private and confidential. © Copyright, Consumer Analytics Division, Tata Industries Limited   </a:t>
            </a:r>
            <a:endParaRPr lang="en-US" dirty="0">
              <a:solidFill>
                <a:srgbClr val="EBEBEB">
                  <a:lumMod val="75000"/>
                </a:srgbClr>
              </a:solidFill>
            </a:endParaRPr>
          </a:p>
        </p:txBody>
      </p:sp>
      <p:sp>
        <p:nvSpPr>
          <p:cNvPr id="7" name="Slide Number Placeholder 6"/>
          <p:cNvSpPr>
            <a:spLocks noGrp="1"/>
          </p:cNvSpPr>
          <p:nvPr>
            <p:ph type="sldNum" sz="quarter" idx="12"/>
          </p:nvPr>
        </p:nvSpPr>
        <p:spPr/>
        <p:txBody>
          <a:bodyPr/>
          <a:lstStyle/>
          <a:p>
            <a:fld id="{D57F1E4F-1CFF-5643-939E-217C01CDF565}" type="slidenum">
              <a:rPr lang="en-US" dirty="0">
                <a:solidFill>
                  <a:srgbClr val="0E5580"/>
                </a:solidFill>
              </a:rPr>
              <a:pPr/>
              <a:t>‹#›</a:t>
            </a:fld>
            <a:endParaRPr lang="en-US" dirty="0">
              <a:solidFill>
                <a:srgbClr val="0E5580"/>
              </a:solidFill>
            </a:endParaRPr>
          </a:p>
        </p:txBody>
      </p:sp>
      <p:sp>
        <p:nvSpPr>
          <p:cNvPr id="10" name="Text Placeholder 9"/>
          <p:cNvSpPr>
            <a:spLocks noGrp="1"/>
          </p:cNvSpPr>
          <p:nvPr>
            <p:ph type="body" sz="quarter" idx="13"/>
          </p:nvPr>
        </p:nvSpPr>
        <p:spPr>
          <a:xfrm>
            <a:off x="528357" y="1217086"/>
            <a:ext cx="11113180" cy="582362"/>
          </a:xfrm>
        </p:spPr>
        <p:txBody>
          <a:bodyPr>
            <a:normAutofit/>
          </a:bodyPr>
          <a:lstStyle>
            <a:lvl1pPr marL="0" indent="0">
              <a:buNone/>
              <a:defRPr lang="en-IN" sz="1800" b="0" i="0" kern="1200" dirty="0">
                <a:solidFill>
                  <a:schemeClr val="tx2">
                    <a:lumMod val="60000"/>
                    <a:lumOff val="40000"/>
                  </a:schemeClr>
                </a:solidFill>
                <a:latin typeface="+mn-lt"/>
                <a:ea typeface="+mn-ea"/>
                <a:cs typeface="+mn-cs"/>
              </a:defRPr>
            </a:lvl1pPr>
          </a:lstStyle>
          <a:p>
            <a:pPr lvl="0"/>
            <a:endParaRPr lang="en-IN" dirty="0"/>
          </a:p>
        </p:txBody>
      </p:sp>
    </p:spTree>
    <p:extLst>
      <p:ext uri="{BB962C8B-B14F-4D97-AF65-F5344CB8AC3E}">
        <p14:creationId xmlns:p14="http://schemas.microsoft.com/office/powerpoint/2010/main" val="417396988"/>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208710" y="3179762"/>
            <a:ext cx="4825159" cy="2840039"/>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58EA3936-0EFA-41DE-9BD7-867C7334E912}" type="datetime1">
              <a:rPr lang="en-US" smtClean="0">
                <a:solidFill>
                  <a:srgbClr val="ACD433"/>
                </a:solidFill>
              </a:rPr>
              <a:pPr/>
              <a:t>7/27/2016</a:t>
            </a:fld>
            <a:endParaRPr lang="en-US" dirty="0">
              <a:solidFill>
                <a:srgbClr val="ACD433"/>
              </a:solidFill>
            </a:endParaRPr>
          </a:p>
        </p:txBody>
      </p:sp>
      <p:sp>
        <p:nvSpPr>
          <p:cNvPr id="8" name="Footer Placeholder 7"/>
          <p:cNvSpPr>
            <a:spLocks noGrp="1"/>
          </p:cNvSpPr>
          <p:nvPr>
            <p:ph type="ftr" sz="quarter" idx="11"/>
          </p:nvPr>
        </p:nvSpPr>
        <p:spPr/>
        <p:txBody>
          <a:bodyPr/>
          <a:lstStyle/>
          <a:p>
            <a:r>
              <a:rPr lang="en-IN" dirty="0" smtClean="0">
                <a:solidFill>
                  <a:srgbClr val="EBEBEB">
                    <a:lumMod val="75000"/>
                  </a:srgbClr>
                </a:solidFill>
              </a:rPr>
              <a:t>The information contained in this document is strictly private and confidential. © Copyright, Consumer Analytics Division, Tata Industries Limited   </a:t>
            </a:r>
            <a:endParaRPr lang="en-US" dirty="0">
              <a:solidFill>
                <a:srgbClr val="EBEBEB">
                  <a:lumMod val="75000"/>
                </a:srgbClr>
              </a:solidFill>
            </a:endParaRPr>
          </a:p>
        </p:txBody>
      </p:sp>
      <p:sp>
        <p:nvSpPr>
          <p:cNvPr id="9" name="Slide Number Placeholder 8"/>
          <p:cNvSpPr>
            <a:spLocks noGrp="1"/>
          </p:cNvSpPr>
          <p:nvPr>
            <p:ph type="sldNum" sz="quarter" idx="12"/>
          </p:nvPr>
        </p:nvSpPr>
        <p:spPr/>
        <p:txBody>
          <a:bodyPr/>
          <a:lstStyle/>
          <a:p>
            <a:fld id="{D57F1E4F-1CFF-5643-939E-217C01CDF565}" type="slidenum">
              <a:rPr lang="en-US" dirty="0">
                <a:solidFill>
                  <a:srgbClr val="0E5580"/>
                </a:solidFill>
              </a:rPr>
              <a:pPr/>
              <a:t>‹#›</a:t>
            </a:fld>
            <a:endParaRPr lang="en-US" dirty="0">
              <a:solidFill>
                <a:srgbClr val="0E5580"/>
              </a:solidFill>
            </a:endParaRPr>
          </a:p>
        </p:txBody>
      </p:sp>
      <p:sp>
        <p:nvSpPr>
          <p:cNvPr id="11" name="Text Placeholder 9"/>
          <p:cNvSpPr>
            <a:spLocks noGrp="1"/>
          </p:cNvSpPr>
          <p:nvPr>
            <p:ph type="body" sz="quarter" idx="13"/>
          </p:nvPr>
        </p:nvSpPr>
        <p:spPr>
          <a:xfrm>
            <a:off x="528357" y="1217086"/>
            <a:ext cx="11113180" cy="582362"/>
          </a:xfrm>
        </p:spPr>
        <p:txBody>
          <a:bodyPr>
            <a:normAutofit/>
          </a:bodyPr>
          <a:lstStyle>
            <a:lvl1pPr marL="0" indent="0">
              <a:buNone/>
              <a:defRPr lang="en-IN" sz="1800" b="0" i="0" kern="1200" dirty="0">
                <a:solidFill>
                  <a:schemeClr val="tx2">
                    <a:lumMod val="60000"/>
                    <a:lumOff val="40000"/>
                  </a:schemeClr>
                </a:solidFill>
                <a:latin typeface="+mn-lt"/>
                <a:ea typeface="+mn-ea"/>
                <a:cs typeface="+mn-cs"/>
              </a:defRPr>
            </a:lvl1pPr>
          </a:lstStyle>
          <a:p>
            <a:pPr lvl="0"/>
            <a:endParaRPr lang="en-US" sz="1800" b="0" i="0" kern="1200" dirty="0">
              <a:solidFill>
                <a:schemeClr val="tx2">
                  <a:lumMod val="60000"/>
                  <a:lumOff val="40000"/>
                </a:schemeClr>
              </a:solidFill>
              <a:latin typeface="+mn-lt"/>
              <a:ea typeface="+mn-ea"/>
              <a:cs typeface="+mn-cs"/>
            </a:endParaRPr>
          </a:p>
        </p:txBody>
      </p:sp>
    </p:spTree>
    <p:extLst>
      <p:ext uri="{BB962C8B-B14F-4D97-AF65-F5344CB8AC3E}">
        <p14:creationId xmlns:p14="http://schemas.microsoft.com/office/powerpoint/2010/main" val="1214439569"/>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02DCA53F-FCBF-4517-A84A-91F4E4243AD6}" type="datetime1">
              <a:rPr lang="en-US" smtClean="0">
                <a:solidFill>
                  <a:srgbClr val="ACD433"/>
                </a:solidFill>
              </a:rPr>
              <a:pPr/>
              <a:t>7/27/2016</a:t>
            </a:fld>
            <a:endParaRPr lang="en-US" dirty="0">
              <a:solidFill>
                <a:srgbClr val="ACD433"/>
              </a:solidFill>
            </a:endParaRPr>
          </a:p>
        </p:txBody>
      </p:sp>
      <p:sp>
        <p:nvSpPr>
          <p:cNvPr id="4" name="Footer Placeholder 3"/>
          <p:cNvSpPr>
            <a:spLocks noGrp="1"/>
          </p:cNvSpPr>
          <p:nvPr>
            <p:ph type="ftr" sz="quarter" idx="11"/>
          </p:nvPr>
        </p:nvSpPr>
        <p:spPr/>
        <p:txBody>
          <a:bodyPr/>
          <a:lstStyle/>
          <a:p>
            <a:r>
              <a:rPr lang="en-IN" dirty="0" smtClean="0">
                <a:solidFill>
                  <a:srgbClr val="EBEBEB">
                    <a:lumMod val="75000"/>
                  </a:srgbClr>
                </a:solidFill>
              </a:rPr>
              <a:t>The information contained in this document is strictly private and confidential. © Copyright, Consumer Analytics Division, Tata Industries Limited   </a:t>
            </a:r>
            <a:endParaRPr lang="en-US" dirty="0">
              <a:solidFill>
                <a:srgbClr val="EBEBEB">
                  <a:lumMod val="75000"/>
                </a:srgbClr>
              </a:solidFill>
            </a:endParaRPr>
          </a:p>
        </p:txBody>
      </p:sp>
      <p:sp>
        <p:nvSpPr>
          <p:cNvPr id="5" name="Slide Number Placeholder 4"/>
          <p:cNvSpPr>
            <a:spLocks noGrp="1"/>
          </p:cNvSpPr>
          <p:nvPr>
            <p:ph type="sldNum" sz="quarter" idx="12"/>
          </p:nvPr>
        </p:nvSpPr>
        <p:spPr/>
        <p:txBody>
          <a:bodyPr/>
          <a:lstStyle/>
          <a:p>
            <a:fld id="{D57F1E4F-1CFF-5643-939E-217C01CDF565}" type="slidenum">
              <a:rPr lang="en-US" dirty="0">
                <a:solidFill>
                  <a:srgbClr val="0E5580"/>
                </a:solidFill>
              </a:rPr>
              <a:pPr/>
              <a:t>‹#›</a:t>
            </a:fld>
            <a:endParaRPr lang="en-US" dirty="0">
              <a:solidFill>
                <a:srgbClr val="0E5580"/>
              </a:solidFill>
            </a:endParaRPr>
          </a:p>
        </p:txBody>
      </p:sp>
      <p:sp>
        <p:nvSpPr>
          <p:cNvPr id="7" name="Text Placeholder 9"/>
          <p:cNvSpPr>
            <a:spLocks noGrp="1"/>
          </p:cNvSpPr>
          <p:nvPr>
            <p:ph type="body" sz="quarter" idx="13"/>
          </p:nvPr>
        </p:nvSpPr>
        <p:spPr>
          <a:xfrm>
            <a:off x="528357" y="1217086"/>
            <a:ext cx="11113180" cy="582362"/>
          </a:xfrm>
        </p:spPr>
        <p:txBody>
          <a:bodyPr>
            <a:normAutofit/>
          </a:bodyPr>
          <a:lstStyle>
            <a:lvl1pPr marL="0" indent="0">
              <a:buNone/>
              <a:defRPr lang="en-IN" sz="1800" b="0" i="0" kern="1200" dirty="0">
                <a:solidFill>
                  <a:schemeClr val="tx2">
                    <a:lumMod val="60000"/>
                    <a:lumOff val="40000"/>
                  </a:schemeClr>
                </a:solidFill>
                <a:latin typeface="+mn-lt"/>
                <a:ea typeface="+mn-ea"/>
                <a:cs typeface="+mn-cs"/>
              </a:defRPr>
            </a:lvl1pPr>
          </a:lstStyle>
          <a:p>
            <a:pPr lvl="0"/>
            <a:endParaRPr lang="en-IN" dirty="0"/>
          </a:p>
        </p:txBody>
      </p:sp>
    </p:spTree>
    <p:extLst>
      <p:ext uri="{BB962C8B-B14F-4D97-AF65-F5344CB8AC3E}">
        <p14:creationId xmlns:p14="http://schemas.microsoft.com/office/powerpoint/2010/main" val="2075501813"/>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838200" y="1825625"/>
            <a:ext cx="10515600" cy="4351338"/>
          </a:xfrm>
          <a:prstGeom prst="rect">
            <a:avLst/>
          </a:prstGeo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7B2FF8D3-827B-46C7-970B-BED96715392A}" type="datetimeFigureOut">
              <a:rPr lang="en-IN" smtClean="0">
                <a:solidFill>
                  <a:srgbClr val="000000">
                    <a:tint val="75000"/>
                  </a:srgbClr>
                </a:solidFill>
              </a:rPr>
              <a:pPr/>
              <a:t>27-07-2016</a:t>
            </a:fld>
            <a:endParaRPr lang="en-IN" dirty="0">
              <a:solidFill>
                <a:srgbClr val="000000">
                  <a:tint val="75000"/>
                </a:srgbClr>
              </a:solidFill>
            </a:endParaRPr>
          </a:p>
        </p:txBody>
      </p:sp>
      <p:sp>
        <p:nvSpPr>
          <p:cNvPr id="5" name="Footer Placeholder 4"/>
          <p:cNvSpPr>
            <a:spLocks noGrp="1"/>
          </p:cNvSpPr>
          <p:nvPr>
            <p:ph type="ftr" sz="quarter" idx="11"/>
          </p:nvPr>
        </p:nvSpPr>
        <p:spPr/>
        <p:txBody>
          <a:bodyPr/>
          <a:lstStyle/>
          <a:p>
            <a:endParaRPr lang="en-IN" dirty="0">
              <a:solidFill>
                <a:srgbClr val="000000">
                  <a:tint val="75000"/>
                </a:srgbClr>
              </a:solidFill>
            </a:endParaRPr>
          </a:p>
        </p:txBody>
      </p:sp>
      <p:sp>
        <p:nvSpPr>
          <p:cNvPr id="6" name="Slide Number Placeholder 5"/>
          <p:cNvSpPr>
            <a:spLocks noGrp="1"/>
          </p:cNvSpPr>
          <p:nvPr>
            <p:ph type="sldNum" sz="quarter" idx="12"/>
          </p:nvPr>
        </p:nvSpPr>
        <p:spPr/>
        <p:txBody>
          <a:bodyPr/>
          <a:lstStyle/>
          <a:p>
            <a:fld id="{3040F425-731D-4835-A38A-9545B9CAE996}" type="slidenum">
              <a:rPr lang="en-IN" smtClean="0">
                <a:solidFill>
                  <a:srgbClr val="000000">
                    <a:tint val="75000"/>
                  </a:srgbClr>
                </a:solidFill>
              </a:rPr>
              <a:pPr/>
              <a:t>‹#›</a:t>
            </a:fld>
            <a:endParaRPr lang="en-IN" dirty="0">
              <a:solidFill>
                <a:srgbClr val="000000">
                  <a:tint val="75000"/>
                </a:srgbClr>
              </a:solidFill>
            </a:endParaRPr>
          </a:p>
        </p:txBody>
      </p:sp>
    </p:spTree>
    <p:extLst>
      <p:ext uri="{BB962C8B-B14F-4D97-AF65-F5344CB8AC3E}">
        <p14:creationId xmlns:p14="http://schemas.microsoft.com/office/powerpoint/2010/main" val="563785651"/>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837F569-69F7-4064-9BEA-699FAB1E2095}" type="datetime1">
              <a:rPr lang="en-US" smtClean="0">
                <a:solidFill>
                  <a:srgbClr val="ACD433"/>
                </a:solidFill>
              </a:rPr>
              <a:pPr/>
              <a:t>7/27/2016</a:t>
            </a:fld>
            <a:endParaRPr lang="en-US" dirty="0">
              <a:solidFill>
                <a:srgbClr val="ACD433"/>
              </a:solidFill>
            </a:endParaRPr>
          </a:p>
        </p:txBody>
      </p:sp>
      <p:sp>
        <p:nvSpPr>
          <p:cNvPr id="3" name="Footer Placeholder 2"/>
          <p:cNvSpPr>
            <a:spLocks noGrp="1"/>
          </p:cNvSpPr>
          <p:nvPr>
            <p:ph type="ftr" sz="quarter" idx="11"/>
          </p:nvPr>
        </p:nvSpPr>
        <p:spPr/>
        <p:txBody>
          <a:bodyPr/>
          <a:lstStyle/>
          <a:p>
            <a:r>
              <a:rPr lang="en-IN" dirty="0" smtClean="0">
                <a:solidFill>
                  <a:srgbClr val="EBEBEB">
                    <a:lumMod val="75000"/>
                  </a:srgbClr>
                </a:solidFill>
              </a:rPr>
              <a:t>The information contained in this document is strictly private and confidential. © Copyright, Consumer Analytics Division, Tata Industries Limited   </a:t>
            </a:r>
            <a:endParaRPr lang="en-US" dirty="0">
              <a:solidFill>
                <a:srgbClr val="EBEBEB">
                  <a:lumMod val="75000"/>
                </a:srgbClr>
              </a:solidFill>
            </a:endParaRPr>
          </a:p>
        </p:txBody>
      </p:sp>
      <p:sp>
        <p:nvSpPr>
          <p:cNvPr id="7" name="Rectangle 6"/>
          <p:cNvSpPr/>
          <p:nvPr/>
        </p:nvSpPr>
        <p:spPr>
          <a:xfrm>
            <a:off x="10437812" y="0"/>
            <a:ext cx="685800" cy="1143000"/>
          </a:xfrm>
          <a:prstGeom prst="rect">
            <a:avLst/>
          </a:prstGeom>
          <a:solidFill>
            <a:schemeClr val="tx2">
              <a:lumMod val="20000"/>
              <a:lumOff val="80000"/>
            </a:schemeClr>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D57F1E4F-1CFF-5643-939E-217C01CDF565}" type="slidenum">
              <a:rPr lang="en-US" dirty="0">
                <a:solidFill>
                  <a:srgbClr val="0E5580"/>
                </a:solidFill>
              </a:rPr>
              <a:pPr/>
              <a:t>‹#›</a:t>
            </a:fld>
            <a:endParaRPr lang="en-US" dirty="0">
              <a:solidFill>
                <a:srgbClr val="0E5580"/>
              </a:solidFill>
            </a:endParaRPr>
          </a:p>
        </p:txBody>
      </p:sp>
    </p:spTree>
    <p:extLst>
      <p:ext uri="{BB962C8B-B14F-4D97-AF65-F5344CB8AC3E}">
        <p14:creationId xmlns:p14="http://schemas.microsoft.com/office/powerpoint/2010/main" val="3126454596"/>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14" name="Group 13"/>
          <p:cNvGrpSpPr/>
          <p:nvPr/>
        </p:nvGrpSpPr>
        <p:grpSpPr>
          <a:xfrm>
            <a:off x="0" y="-2373"/>
            <a:ext cx="12192000" cy="6867027"/>
            <a:chOff x="0" y="-2373"/>
            <a:chExt cx="12192000" cy="6867027"/>
          </a:xfrm>
        </p:grpSpPr>
        <p:sp>
          <p:nvSpPr>
            <p:cNvPr id="12" name="Rectangle 11"/>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Oval 15"/>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Rectangle 7"/>
            <p:cNvSpPr/>
            <p:nvPr/>
          </p:nvSpPr>
          <p:spPr>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0"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9"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1295400"/>
            <a:ext cx="2793159" cy="1600200"/>
          </a:xfrm>
        </p:spPr>
        <p:txBody>
          <a:bodyPr anchor="b"/>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5781146" y="1447800"/>
            <a:ext cx="5190065" cy="4572000"/>
          </a:xfrm>
        </p:spPr>
        <p:txBody>
          <a:bodyPr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bwMode="gray">
          <a:xfrm>
            <a:off x="1154955" y="2895600"/>
            <a:ext cx="2793158" cy="3129279"/>
          </a:xfrm>
        </p:spPr>
        <p:txBody>
          <a:bodyPr/>
          <a:lstStyle>
            <a:lvl1pPr marL="0" indent="0">
              <a:buNone/>
              <a:defRPr sz="14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F8F716B-BD40-4E33-9AD7-F407523D0EAA}" type="datetime1">
              <a:rPr lang="en-US" smtClean="0">
                <a:solidFill>
                  <a:srgbClr val="ACD433"/>
                </a:solidFill>
              </a:rPr>
              <a:pPr/>
              <a:t>7/27/2016</a:t>
            </a:fld>
            <a:endParaRPr lang="en-US" dirty="0">
              <a:solidFill>
                <a:srgbClr val="ACD433"/>
              </a:solidFill>
            </a:endParaRPr>
          </a:p>
        </p:txBody>
      </p:sp>
      <p:sp>
        <p:nvSpPr>
          <p:cNvPr id="6" name="Footer Placeholder 5"/>
          <p:cNvSpPr>
            <a:spLocks noGrp="1"/>
          </p:cNvSpPr>
          <p:nvPr>
            <p:ph type="ftr" sz="quarter" idx="11"/>
          </p:nvPr>
        </p:nvSpPr>
        <p:spPr/>
        <p:txBody>
          <a:bodyPr/>
          <a:lstStyle/>
          <a:p>
            <a:r>
              <a:rPr lang="en-IN" dirty="0" smtClean="0">
                <a:solidFill>
                  <a:srgbClr val="EBEBEB">
                    <a:lumMod val="75000"/>
                  </a:srgbClr>
                </a:solidFill>
              </a:rPr>
              <a:t>The information contained in this document is strictly private and confidential. © Copyright, Consumer Analytics Division, Tata Industries Limited   </a:t>
            </a:r>
            <a:endParaRPr lang="en-US" dirty="0">
              <a:solidFill>
                <a:srgbClr val="EBEBEB">
                  <a:lumMod val="75000"/>
                </a:srgbClr>
              </a:solidFill>
            </a:endParaRPr>
          </a:p>
        </p:txBody>
      </p:sp>
      <p:sp>
        <p:nvSpPr>
          <p:cNvPr id="15" name="Rectangle 14"/>
          <p:cNvSpPr/>
          <p:nvPr/>
        </p:nvSpPr>
        <p:spPr>
          <a:xfrm>
            <a:off x="10437812" y="0"/>
            <a:ext cx="685800" cy="1143000"/>
          </a:xfrm>
          <a:prstGeom prst="rect">
            <a:avLst/>
          </a:prstGeom>
          <a:solidFill>
            <a:schemeClr val="tx2">
              <a:lumMod val="20000"/>
              <a:lumOff val="80000"/>
            </a:schemeClr>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solidFill>
                  <a:srgbClr val="0E5580"/>
                </a:solidFill>
              </a:rPr>
              <a:pPr/>
              <a:t>‹#›</a:t>
            </a:fld>
            <a:endParaRPr lang="en-US" dirty="0">
              <a:solidFill>
                <a:srgbClr val="0E5580"/>
              </a:solidFill>
            </a:endParaRPr>
          </a:p>
        </p:txBody>
      </p:sp>
    </p:spTree>
    <p:extLst>
      <p:ext uri="{BB962C8B-B14F-4D97-AF65-F5344CB8AC3E}">
        <p14:creationId xmlns:p14="http://schemas.microsoft.com/office/powerpoint/2010/main" val="3906453582"/>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20" name="Group 19"/>
          <p:cNvGrpSpPr/>
          <p:nvPr/>
        </p:nvGrpSpPr>
        <p:grpSpPr>
          <a:xfrm>
            <a:off x="0" y="-2373"/>
            <a:ext cx="12192000" cy="6867027"/>
            <a:chOff x="0" y="-2373"/>
            <a:chExt cx="12192000" cy="6867027"/>
          </a:xfrm>
        </p:grpSpPr>
        <p:sp>
          <p:nvSpPr>
            <p:cNvPr id="12" name="Rectangle 11"/>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Rectangle 7"/>
            <p:cNvSpPr/>
            <p:nvPr/>
          </p:nvSpPr>
          <p:spPr>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0"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3907" y="1693332"/>
            <a:ext cx="3860260" cy="1735668"/>
          </a:xfrm>
        </p:spPr>
        <p:txBody>
          <a:bodyPr anchor="b">
            <a:normAutofit/>
          </a:bodyPr>
          <a:lstStyle>
            <a:lvl1pPr algn="l">
              <a:defRPr sz="36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smtClean="0"/>
              <a:t>Click icon to add picture</a:t>
            </a:r>
            <a:endParaRPr lang="en-US" dirty="0"/>
          </a:p>
        </p:txBody>
      </p:sp>
      <p:sp>
        <p:nvSpPr>
          <p:cNvPr id="4" name="Text Placeholder 3"/>
          <p:cNvSpPr>
            <a:spLocks noGrp="1"/>
          </p:cNvSpPr>
          <p:nvPr>
            <p:ph type="body" sz="half" idx="2"/>
          </p:nvPr>
        </p:nvSpPr>
        <p:spPr bwMode="gray">
          <a:xfrm>
            <a:off x="1154955" y="3657600"/>
            <a:ext cx="3859212" cy="1371600"/>
          </a:xfrm>
        </p:spPr>
        <p:txBody>
          <a:bodyPr>
            <a:normAutofit/>
          </a:bodyPr>
          <a:lstStyle>
            <a:lvl1pPr marL="0" indent="0">
              <a:buNone/>
              <a:defRPr sz="14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F64C8B8-752A-44DB-A90C-10515ACFC9C9}" type="datetime1">
              <a:rPr lang="en-US" smtClean="0">
                <a:solidFill>
                  <a:srgbClr val="ACD433"/>
                </a:solidFill>
              </a:rPr>
              <a:pPr/>
              <a:t>7/27/2016</a:t>
            </a:fld>
            <a:endParaRPr lang="en-US" dirty="0">
              <a:solidFill>
                <a:srgbClr val="ACD433"/>
              </a:solidFill>
            </a:endParaRPr>
          </a:p>
        </p:txBody>
      </p:sp>
      <p:sp>
        <p:nvSpPr>
          <p:cNvPr id="6" name="Footer Placeholder 5"/>
          <p:cNvSpPr>
            <a:spLocks noGrp="1"/>
          </p:cNvSpPr>
          <p:nvPr>
            <p:ph type="ftr" sz="quarter" idx="11"/>
          </p:nvPr>
        </p:nvSpPr>
        <p:spPr/>
        <p:txBody>
          <a:bodyPr/>
          <a:lstStyle/>
          <a:p>
            <a:r>
              <a:rPr lang="en-IN" dirty="0" smtClean="0">
                <a:solidFill>
                  <a:srgbClr val="EBEBEB">
                    <a:lumMod val="75000"/>
                  </a:srgbClr>
                </a:solidFill>
              </a:rPr>
              <a:t>The information contained in this document is strictly private and confidential. © Copyright, Consumer Analytics Division, Tata Industries Limited   </a:t>
            </a:r>
            <a:endParaRPr lang="en-US" dirty="0">
              <a:solidFill>
                <a:srgbClr val="EBEBEB">
                  <a:lumMod val="75000"/>
                </a:srgbClr>
              </a:solidFill>
            </a:endParaRPr>
          </a:p>
        </p:txBody>
      </p:sp>
      <p:sp>
        <p:nvSpPr>
          <p:cNvPr id="14" name="Rectangle 13"/>
          <p:cNvSpPr/>
          <p:nvPr/>
        </p:nvSpPr>
        <p:spPr>
          <a:xfrm>
            <a:off x="10437812" y="0"/>
            <a:ext cx="685800" cy="1143000"/>
          </a:xfrm>
          <a:prstGeom prst="rect">
            <a:avLst/>
          </a:prstGeom>
          <a:solidFill>
            <a:schemeClr val="tx2">
              <a:lumMod val="20000"/>
              <a:lumOff val="80000"/>
            </a:schemeClr>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solidFill>
                  <a:srgbClr val="0E5580"/>
                </a:solidFill>
              </a:rPr>
              <a:pPr/>
              <a:t>‹#›</a:t>
            </a:fld>
            <a:endParaRPr lang="en-US" dirty="0">
              <a:solidFill>
                <a:srgbClr val="0E5580"/>
              </a:solidFill>
            </a:endParaRPr>
          </a:p>
        </p:txBody>
      </p:sp>
    </p:spTree>
    <p:extLst>
      <p:ext uri="{BB962C8B-B14F-4D97-AF65-F5344CB8AC3E}">
        <p14:creationId xmlns:p14="http://schemas.microsoft.com/office/powerpoint/2010/main" val="527264338"/>
      </p:ext>
    </p:extLst>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Panoramic Picture with Caption">
    <p:spTree>
      <p:nvGrpSpPr>
        <p:cNvPr id="1" name=""/>
        <p:cNvGrpSpPr/>
        <p:nvPr/>
      </p:nvGrpSpPr>
      <p:grpSpPr>
        <a:xfrm>
          <a:off x="0" y="0"/>
          <a:ext cx="0" cy="0"/>
          <a:chOff x="0" y="0"/>
          <a:chExt cx="0" cy="0"/>
        </a:xfrm>
      </p:grpSpPr>
      <p:grpSp>
        <p:nvGrpSpPr>
          <p:cNvPr id="19" name="Group 18"/>
          <p:cNvGrpSpPr/>
          <p:nvPr/>
        </p:nvGrpSpPr>
        <p:grpSpPr>
          <a:xfrm>
            <a:off x="0" y="-2373"/>
            <a:ext cx="12192000" cy="6867027"/>
            <a:chOff x="0" y="-2373"/>
            <a:chExt cx="12192000" cy="6867027"/>
          </a:xfrm>
        </p:grpSpPr>
        <p:sp>
          <p:nvSpPr>
            <p:cNvPr id="11" name="Rectangle 10"/>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9"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6" y="4966674"/>
            <a:ext cx="882565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54955" y="685800"/>
            <a:ext cx="8825658"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smtClean="0"/>
              <a:t>Click icon to add picture</a:t>
            </a:r>
            <a:endParaRPr lang="en-US" dirty="0"/>
          </a:p>
        </p:txBody>
      </p:sp>
      <p:sp>
        <p:nvSpPr>
          <p:cNvPr id="4" name="Text Placeholder 3"/>
          <p:cNvSpPr>
            <a:spLocks noGrp="1"/>
          </p:cNvSpPr>
          <p:nvPr>
            <p:ph type="body" sz="half" idx="2"/>
          </p:nvPr>
        </p:nvSpPr>
        <p:spPr bwMode="gray">
          <a:xfrm>
            <a:off x="1154956" y="5536665"/>
            <a:ext cx="8825656" cy="493712"/>
          </a:xfrm>
        </p:spPr>
        <p:txBody>
          <a:bodyPr>
            <a:normAutofit/>
          </a:bodyPr>
          <a:lstStyle>
            <a:lvl1pPr marL="0" indent="0">
              <a:buNone/>
              <a:defRPr sz="12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2E22D1A-CAE7-4D37-85C8-6F613DE24951}" type="datetime1">
              <a:rPr lang="en-US" smtClean="0">
                <a:solidFill>
                  <a:srgbClr val="ACD433"/>
                </a:solidFill>
              </a:rPr>
              <a:pPr/>
              <a:t>7/27/2016</a:t>
            </a:fld>
            <a:endParaRPr lang="en-US" dirty="0">
              <a:solidFill>
                <a:srgbClr val="ACD433"/>
              </a:solidFill>
            </a:endParaRPr>
          </a:p>
        </p:txBody>
      </p:sp>
      <p:sp>
        <p:nvSpPr>
          <p:cNvPr id="6" name="Footer Placeholder 5"/>
          <p:cNvSpPr>
            <a:spLocks noGrp="1"/>
          </p:cNvSpPr>
          <p:nvPr>
            <p:ph type="ftr" sz="quarter" idx="11"/>
          </p:nvPr>
        </p:nvSpPr>
        <p:spPr/>
        <p:txBody>
          <a:bodyPr/>
          <a:lstStyle/>
          <a:p>
            <a:r>
              <a:rPr lang="en-IN" dirty="0" smtClean="0">
                <a:solidFill>
                  <a:srgbClr val="EBEBEB">
                    <a:lumMod val="75000"/>
                  </a:srgbClr>
                </a:solidFill>
              </a:rPr>
              <a:t>The information contained in this document is strictly private and confidential. © Copyright, Consumer Analytics Division, Tata Industries Limited   </a:t>
            </a:r>
            <a:endParaRPr lang="en-US" dirty="0">
              <a:solidFill>
                <a:srgbClr val="EBEBEB">
                  <a:lumMod val="75000"/>
                </a:srgbClr>
              </a:solidFill>
            </a:endParaRPr>
          </a:p>
        </p:txBody>
      </p:sp>
      <p:sp>
        <p:nvSpPr>
          <p:cNvPr id="13" name="Rectangle 12"/>
          <p:cNvSpPr/>
          <p:nvPr/>
        </p:nvSpPr>
        <p:spPr>
          <a:xfrm>
            <a:off x="10437812" y="0"/>
            <a:ext cx="685800" cy="1143000"/>
          </a:xfrm>
          <a:prstGeom prst="rect">
            <a:avLst/>
          </a:prstGeom>
          <a:solidFill>
            <a:schemeClr val="tx2">
              <a:lumMod val="20000"/>
              <a:lumOff val="80000"/>
            </a:schemeClr>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solidFill>
                  <a:srgbClr val="0E5580"/>
                </a:solidFill>
              </a:rPr>
              <a:pPr/>
              <a:t>‹#›</a:t>
            </a:fld>
            <a:endParaRPr lang="en-US" dirty="0">
              <a:solidFill>
                <a:srgbClr val="0E5580"/>
              </a:solidFill>
            </a:endParaRPr>
          </a:p>
        </p:txBody>
      </p:sp>
    </p:spTree>
    <p:extLst>
      <p:ext uri="{BB962C8B-B14F-4D97-AF65-F5344CB8AC3E}">
        <p14:creationId xmlns:p14="http://schemas.microsoft.com/office/powerpoint/2010/main" val="3709568276"/>
      </p:ext>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12" name="Group 11"/>
          <p:cNvGrpSpPr/>
          <p:nvPr/>
        </p:nvGrpSpPr>
        <p:grpSpPr>
          <a:xfrm>
            <a:off x="0" y="-2373"/>
            <a:ext cx="12192000" cy="6867027"/>
            <a:chOff x="0" y="-2373"/>
            <a:chExt cx="12192000" cy="6867027"/>
          </a:xfrm>
        </p:grpSpPr>
        <p:sp>
          <p:nvSpPr>
            <p:cNvPr id="10" name="Rectangle 9"/>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1"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1063416"/>
            <a:ext cx="8825659" cy="1379755"/>
          </a:xfrm>
        </p:spPr>
        <p:txBody>
          <a:bodyPr/>
          <a:lstStyle>
            <a:lvl1pPr>
              <a:defRPr sz="4000"/>
            </a:lvl1pPr>
          </a:lstStyle>
          <a:p>
            <a:r>
              <a:rPr lang="en-US" smtClean="0"/>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A0EA7AC-973C-4890-8C8F-5713B4430E66}" type="datetime1">
              <a:rPr lang="en-US" smtClean="0">
                <a:solidFill>
                  <a:srgbClr val="ACD433"/>
                </a:solidFill>
              </a:rPr>
              <a:pPr/>
              <a:t>7/27/2016</a:t>
            </a:fld>
            <a:endParaRPr lang="en-US" dirty="0">
              <a:solidFill>
                <a:srgbClr val="ACD433"/>
              </a:solidFill>
            </a:endParaRPr>
          </a:p>
        </p:txBody>
      </p:sp>
      <p:sp>
        <p:nvSpPr>
          <p:cNvPr id="5" name="Footer Placeholder 4"/>
          <p:cNvSpPr>
            <a:spLocks noGrp="1"/>
          </p:cNvSpPr>
          <p:nvPr>
            <p:ph type="ftr" sz="quarter" idx="11"/>
          </p:nvPr>
        </p:nvSpPr>
        <p:spPr/>
        <p:txBody>
          <a:bodyPr/>
          <a:lstStyle/>
          <a:p>
            <a:r>
              <a:rPr lang="en-IN" dirty="0" smtClean="0">
                <a:solidFill>
                  <a:srgbClr val="EBEBEB">
                    <a:lumMod val="75000"/>
                  </a:srgbClr>
                </a:solidFill>
              </a:rPr>
              <a:t>The information contained in this document is strictly private and confidential. © Copyright, Consumer Analytics Division, Tata Industries Limited   </a:t>
            </a:r>
            <a:endParaRPr lang="en-US" dirty="0">
              <a:solidFill>
                <a:srgbClr val="EBEBEB">
                  <a:lumMod val="75000"/>
                </a:srgbClr>
              </a:solidFill>
            </a:endParaRPr>
          </a:p>
        </p:txBody>
      </p:sp>
      <p:sp>
        <p:nvSpPr>
          <p:cNvPr id="13" name="Rectangle 12"/>
          <p:cNvSpPr/>
          <p:nvPr/>
        </p:nvSpPr>
        <p:spPr>
          <a:xfrm>
            <a:off x="10437812" y="0"/>
            <a:ext cx="685800" cy="1143000"/>
          </a:xfrm>
          <a:prstGeom prst="rect">
            <a:avLst/>
          </a:prstGeom>
          <a:solidFill>
            <a:schemeClr val="tx2">
              <a:lumMod val="20000"/>
              <a:lumOff val="80000"/>
            </a:schemeClr>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solidFill>
                  <a:srgbClr val="0E5580"/>
                </a:solidFill>
              </a:rPr>
              <a:pPr/>
              <a:t>‹#›</a:t>
            </a:fld>
            <a:endParaRPr lang="en-US" dirty="0">
              <a:solidFill>
                <a:srgbClr val="0E5580"/>
              </a:solidFill>
            </a:endParaRPr>
          </a:p>
        </p:txBody>
      </p:sp>
    </p:spTree>
    <p:extLst>
      <p:ext uri="{BB962C8B-B14F-4D97-AF65-F5344CB8AC3E}">
        <p14:creationId xmlns:p14="http://schemas.microsoft.com/office/powerpoint/2010/main" val="1445258043"/>
      </p:ext>
    </p:extLst>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7" name="Group 6"/>
          <p:cNvGrpSpPr/>
          <p:nvPr/>
        </p:nvGrpSpPr>
        <p:grpSpPr>
          <a:xfrm>
            <a:off x="0" y="-2373"/>
            <a:ext cx="12192000" cy="6867027"/>
            <a:chOff x="0" y="-2373"/>
            <a:chExt cx="12192000" cy="6867027"/>
          </a:xfrm>
        </p:grpSpPr>
        <p:sp>
          <p:nvSpPr>
            <p:cNvPr id="15" name="Rectangle 14"/>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24"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6"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3" name="TextBox 12"/>
          <p:cNvSpPr txBox="1"/>
          <p:nvPr/>
        </p:nvSpPr>
        <p:spPr>
          <a:xfrm>
            <a:off x="9719438" y="2631815"/>
            <a:ext cx="801912" cy="1569660"/>
          </a:xfrm>
          <a:prstGeom prst="rect">
            <a:avLst/>
          </a:prstGeom>
          <a:noFill/>
        </p:spPr>
        <p:txBody>
          <a:bodyPr wrap="square" rtlCol="0">
            <a:spAutoFit/>
          </a:bodyPr>
          <a:lstStyle>
            <a:defPPr>
              <a:defRPr lang="en-US"/>
            </a:defPPr>
            <a:lvl1pPr algn="r">
              <a:defRPr sz="12200" b="0" i="0">
                <a:solidFill>
                  <a:schemeClr val="accent1"/>
                </a:solidFill>
                <a:latin typeface="Arial"/>
                <a:cs typeface="Arial"/>
              </a:defRPr>
            </a:lvl1pPr>
          </a:lstStyle>
          <a:p>
            <a:pPr defTabSz="457200"/>
            <a:r>
              <a:rPr lang="en-US" sz="9600" dirty="0">
                <a:solidFill>
                  <a:srgbClr val="ACD433"/>
                </a:solidFill>
              </a:rPr>
              <a:t>”</a:t>
            </a:r>
          </a:p>
        </p:txBody>
      </p:sp>
      <p:sp>
        <p:nvSpPr>
          <p:cNvPr id="9" name="TextBox 8"/>
          <p:cNvSpPr txBox="1"/>
          <p:nvPr/>
        </p:nvSpPr>
        <p:spPr>
          <a:xfrm>
            <a:off x="898295" y="591093"/>
            <a:ext cx="801912" cy="1569660"/>
          </a:xfrm>
          <a:prstGeom prst="rect">
            <a:avLst/>
          </a:prstGeom>
          <a:noFill/>
        </p:spPr>
        <p:txBody>
          <a:bodyPr wrap="square" rtlCol="0">
            <a:spAutoFit/>
          </a:bodyPr>
          <a:lstStyle>
            <a:defPPr>
              <a:defRPr lang="en-US"/>
            </a:defPPr>
            <a:lvl1pPr algn="r">
              <a:defRPr sz="12200" b="0" i="0">
                <a:solidFill>
                  <a:schemeClr val="accent1"/>
                </a:solidFill>
                <a:latin typeface="Arial"/>
                <a:cs typeface="Arial"/>
              </a:defRPr>
            </a:lvl1pPr>
          </a:lstStyle>
          <a:p>
            <a:pPr defTabSz="457200"/>
            <a:r>
              <a:rPr lang="en-US" sz="9600" dirty="0">
                <a:solidFill>
                  <a:srgbClr val="ACD433"/>
                </a:solidFill>
              </a:rPr>
              <a:t>“</a:t>
            </a:r>
          </a:p>
        </p:txBody>
      </p:sp>
      <p:sp>
        <p:nvSpPr>
          <p:cNvPr id="2" name="Title 1"/>
          <p:cNvSpPr>
            <a:spLocks noGrp="1"/>
          </p:cNvSpPr>
          <p:nvPr>
            <p:ph type="title"/>
          </p:nvPr>
        </p:nvSpPr>
        <p:spPr>
          <a:xfrm>
            <a:off x="1581878" y="980517"/>
            <a:ext cx="8453906" cy="2698249"/>
          </a:xfrm>
        </p:spPr>
        <p:txBody>
          <a:bodyPr/>
          <a:lstStyle>
            <a:lvl1pPr>
              <a:defRPr sz="4000"/>
            </a:lvl1pPr>
          </a:lstStyle>
          <a:p>
            <a:r>
              <a:rPr lang="en-US" smtClean="0"/>
              <a:t>Click to edit Master title style</a:t>
            </a:r>
            <a:endParaRPr lang="en-US" dirty="0"/>
          </a:p>
        </p:txBody>
      </p:sp>
      <p:sp>
        <p:nvSpPr>
          <p:cNvPr id="14" name="Text Placeholder 3"/>
          <p:cNvSpPr>
            <a:spLocks noGrp="1"/>
          </p:cNvSpPr>
          <p:nvPr>
            <p:ph type="body" sz="half" idx="13"/>
          </p:nvPr>
        </p:nvSpPr>
        <p:spPr bwMode="gray">
          <a:xfrm>
            <a:off x="1945945" y="3678766"/>
            <a:ext cx="7725772" cy="342174"/>
          </a:xfrm>
        </p:spPr>
        <p:txBody>
          <a:bodyPr anchor="t">
            <a:normAutofit/>
          </a:bodyPr>
          <a:lstStyle>
            <a:lvl1pPr marL="0" indent="0">
              <a:buNone/>
              <a:defRPr lang="en-US" sz="1400" b="0" i="0" kern="1200" cap="small" dirty="0">
                <a:solidFill>
                  <a:schemeClr val="accent1"/>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C4CB4A7-A039-47BA-8611-423ABC1B084B}" type="datetime1">
              <a:rPr lang="en-US" smtClean="0">
                <a:solidFill>
                  <a:srgbClr val="ACD433"/>
                </a:solidFill>
              </a:rPr>
              <a:pPr/>
              <a:t>7/27/2016</a:t>
            </a:fld>
            <a:endParaRPr lang="en-US" dirty="0">
              <a:solidFill>
                <a:srgbClr val="ACD433"/>
              </a:solidFill>
            </a:endParaRPr>
          </a:p>
        </p:txBody>
      </p:sp>
      <p:sp>
        <p:nvSpPr>
          <p:cNvPr id="5" name="Footer Placeholder 4"/>
          <p:cNvSpPr>
            <a:spLocks noGrp="1"/>
          </p:cNvSpPr>
          <p:nvPr>
            <p:ph type="ftr" sz="quarter" idx="11"/>
          </p:nvPr>
        </p:nvSpPr>
        <p:spPr/>
        <p:txBody>
          <a:bodyPr/>
          <a:lstStyle/>
          <a:p>
            <a:r>
              <a:rPr lang="en-IN" dirty="0" smtClean="0">
                <a:solidFill>
                  <a:srgbClr val="EBEBEB">
                    <a:lumMod val="75000"/>
                  </a:srgbClr>
                </a:solidFill>
              </a:rPr>
              <a:t>The information contained in this document is strictly private and confidential. © Copyright, Consumer Analytics Division, Tata Industries Limited   </a:t>
            </a:r>
            <a:endParaRPr lang="en-US" dirty="0">
              <a:solidFill>
                <a:srgbClr val="EBEBEB">
                  <a:lumMod val="75000"/>
                </a:srgbClr>
              </a:solidFill>
            </a:endParaRPr>
          </a:p>
        </p:txBody>
      </p:sp>
      <p:sp>
        <p:nvSpPr>
          <p:cNvPr id="32" name="Rectangle 31"/>
          <p:cNvSpPr/>
          <p:nvPr/>
        </p:nvSpPr>
        <p:spPr>
          <a:xfrm>
            <a:off x="10437812" y="0"/>
            <a:ext cx="685800" cy="1143000"/>
          </a:xfrm>
          <a:prstGeom prst="rect">
            <a:avLst/>
          </a:prstGeom>
          <a:solidFill>
            <a:schemeClr val="tx2">
              <a:lumMod val="20000"/>
              <a:lumOff val="80000"/>
            </a:schemeClr>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solidFill>
                  <a:srgbClr val="0E5580"/>
                </a:solidFill>
              </a:rPr>
              <a:pPr/>
              <a:t>‹#›</a:t>
            </a:fld>
            <a:endParaRPr lang="en-US" dirty="0">
              <a:solidFill>
                <a:srgbClr val="0E5580"/>
              </a:solidFill>
            </a:endParaRPr>
          </a:p>
        </p:txBody>
      </p:sp>
    </p:spTree>
    <p:extLst>
      <p:ext uri="{BB962C8B-B14F-4D97-AF65-F5344CB8AC3E}">
        <p14:creationId xmlns:p14="http://schemas.microsoft.com/office/powerpoint/2010/main" val="3677296237"/>
      </p:ext>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18" name="Group 17"/>
          <p:cNvGrpSpPr/>
          <p:nvPr/>
        </p:nvGrpSpPr>
        <p:grpSpPr>
          <a:xfrm>
            <a:off x="0" y="-2373"/>
            <a:ext cx="12192000" cy="6867027"/>
            <a:chOff x="0" y="-2373"/>
            <a:chExt cx="12192000" cy="6867027"/>
          </a:xfrm>
        </p:grpSpPr>
        <p:sp>
          <p:nvSpPr>
            <p:cNvPr id="10" name="Rectangle 9"/>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1"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4" y="5033068"/>
            <a:ext cx="8825659"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54F628B-4CBE-4103-A993-1BF1EE287E73}" type="datetime1">
              <a:rPr lang="en-US" smtClean="0">
                <a:solidFill>
                  <a:srgbClr val="ACD433"/>
                </a:solidFill>
              </a:rPr>
              <a:pPr/>
              <a:t>7/27/2016</a:t>
            </a:fld>
            <a:endParaRPr lang="en-US" dirty="0">
              <a:solidFill>
                <a:srgbClr val="ACD433"/>
              </a:solidFill>
            </a:endParaRPr>
          </a:p>
        </p:txBody>
      </p:sp>
      <p:sp>
        <p:nvSpPr>
          <p:cNvPr id="5" name="Footer Placeholder 4"/>
          <p:cNvSpPr>
            <a:spLocks noGrp="1"/>
          </p:cNvSpPr>
          <p:nvPr>
            <p:ph type="ftr" sz="quarter" idx="11"/>
          </p:nvPr>
        </p:nvSpPr>
        <p:spPr/>
        <p:txBody>
          <a:bodyPr/>
          <a:lstStyle/>
          <a:p>
            <a:r>
              <a:rPr lang="en-IN" dirty="0" smtClean="0">
                <a:solidFill>
                  <a:srgbClr val="EBEBEB">
                    <a:lumMod val="75000"/>
                  </a:srgbClr>
                </a:solidFill>
              </a:rPr>
              <a:t>The information contained in this document is strictly private and confidential. © Copyright, Consumer Analytics Division, Tata Industries Limited   </a:t>
            </a:r>
            <a:endParaRPr lang="en-US" dirty="0">
              <a:solidFill>
                <a:srgbClr val="EBEBEB">
                  <a:lumMod val="75000"/>
                </a:srgbClr>
              </a:solidFill>
            </a:endParaRPr>
          </a:p>
        </p:txBody>
      </p:sp>
      <p:sp>
        <p:nvSpPr>
          <p:cNvPr id="12" name="Rectangle 11"/>
          <p:cNvSpPr/>
          <p:nvPr/>
        </p:nvSpPr>
        <p:spPr>
          <a:xfrm>
            <a:off x="10437812" y="0"/>
            <a:ext cx="685800" cy="1143000"/>
          </a:xfrm>
          <a:prstGeom prst="rect">
            <a:avLst/>
          </a:prstGeom>
          <a:solidFill>
            <a:schemeClr val="tx2">
              <a:lumMod val="20000"/>
              <a:lumOff val="80000"/>
            </a:schemeClr>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solidFill>
                  <a:srgbClr val="0E5580"/>
                </a:solidFill>
              </a:rPr>
              <a:pPr/>
              <a:t>‹#›</a:t>
            </a:fld>
            <a:endParaRPr lang="en-US" dirty="0">
              <a:solidFill>
                <a:srgbClr val="0E5580"/>
              </a:solidFill>
            </a:endParaRPr>
          </a:p>
        </p:txBody>
      </p:sp>
    </p:spTree>
    <p:extLst>
      <p:ext uri="{BB962C8B-B14F-4D97-AF65-F5344CB8AC3E}">
        <p14:creationId xmlns:p14="http://schemas.microsoft.com/office/powerpoint/2010/main" val="399229481"/>
      </p:ext>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800"/>
            </a:lvl1pPr>
          </a:lstStyle>
          <a:p>
            <a:r>
              <a:rPr lang="en-US" dirty="0" smtClean="0"/>
              <a:t>Click to edit Master title style</a:t>
            </a:r>
            <a:endParaRPr lang="en-US" dirty="0"/>
          </a:p>
        </p:txBody>
      </p:sp>
      <p:sp>
        <p:nvSpPr>
          <p:cNvPr id="3" name="Text Placeholder 2"/>
          <p:cNvSpPr>
            <a:spLocks noGrp="1"/>
          </p:cNvSpPr>
          <p:nvPr>
            <p:ph type="body" idx="1"/>
          </p:nvPr>
        </p:nvSpPr>
        <p:spPr>
          <a:xfrm>
            <a:off x="1154954" y="2617299"/>
            <a:ext cx="312916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6" name="Text Placeholder 3"/>
          <p:cNvSpPr>
            <a:spLocks noGrp="1"/>
          </p:cNvSpPr>
          <p:nvPr>
            <p:ph type="body" sz="half" idx="15"/>
          </p:nvPr>
        </p:nvSpPr>
        <p:spPr>
          <a:xfrm>
            <a:off x="1154954" y="3193561"/>
            <a:ext cx="3129168" cy="283349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4512721" y="2603502"/>
            <a:ext cx="314538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9" name="Text Placeholder 3"/>
          <p:cNvSpPr>
            <a:spLocks noGrp="1"/>
          </p:cNvSpPr>
          <p:nvPr>
            <p:ph type="body" sz="half" idx="16"/>
          </p:nvPr>
        </p:nvSpPr>
        <p:spPr>
          <a:xfrm>
            <a:off x="4512721" y="3193561"/>
            <a:ext cx="3145380" cy="283349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886700" y="2617299"/>
            <a:ext cx="3161029" cy="576261"/>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Text Placeholder 3"/>
          <p:cNvSpPr>
            <a:spLocks noGrp="1"/>
          </p:cNvSpPr>
          <p:nvPr>
            <p:ph type="body" sz="half" idx="17"/>
          </p:nvPr>
        </p:nvSpPr>
        <p:spPr>
          <a:xfrm>
            <a:off x="7886700" y="3193561"/>
            <a:ext cx="3164719" cy="28334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22" name="Straight Connector 21"/>
          <p:cNvCxnSpPr/>
          <p:nvPr/>
        </p:nvCxnSpPr>
        <p:spPr>
          <a:xfrm>
            <a:off x="4403971" y="2569633"/>
            <a:ext cx="0" cy="3492499"/>
          </a:xfrm>
          <a:prstGeom prst="line">
            <a:avLst/>
          </a:prstGeom>
          <a:ln w="12700" cmpd="sng">
            <a:solidFill>
              <a:schemeClr val="accent1">
                <a:alpha val="41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7772401" y="2569633"/>
            <a:ext cx="0" cy="3492499"/>
          </a:xfrm>
          <a:prstGeom prst="line">
            <a:avLst/>
          </a:prstGeom>
          <a:ln w="12700" cmpd="sng">
            <a:solidFill>
              <a:schemeClr val="accent1">
                <a:alpha val="41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D22E54B1-73A1-4263-B78F-FF5389683A00}" type="datetime1">
              <a:rPr lang="en-US" smtClean="0">
                <a:solidFill>
                  <a:srgbClr val="ACD433"/>
                </a:solidFill>
              </a:rPr>
              <a:pPr/>
              <a:t>7/27/2016</a:t>
            </a:fld>
            <a:endParaRPr lang="en-US" dirty="0">
              <a:solidFill>
                <a:srgbClr val="ACD433"/>
              </a:solidFill>
            </a:endParaRPr>
          </a:p>
        </p:txBody>
      </p:sp>
      <p:sp>
        <p:nvSpPr>
          <p:cNvPr id="8" name="Footer Placeholder 7"/>
          <p:cNvSpPr>
            <a:spLocks noGrp="1"/>
          </p:cNvSpPr>
          <p:nvPr>
            <p:ph type="ftr" sz="quarter" idx="11"/>
          </p:nvPr>
        </p:nvSpPr>
        <p:spPr/>
        <p:txBody>
          <a:bodyPr/>
          <a:lstStyle/>
          <a:p>
            <a:r>
              <a:rPr lang="en-IN" dirty="0" smtClean="0">
                <a:solidFill>
                  <a:srgbClr val="EBEBEB">
                    <a:lumMod val="75000"/>
                  </a:srgbClr>
                </a:solidFill>
              </a:rPr>
              <a:t>The information contained in this document is strictly private and confidential. © Copyright, Consumer Analytics Division, Tata Industries Limited   </a:t>
            </a:r>
            <a:endParaRPr lang="en-US" dirty="0">
              <a:solidFill>
                <a:srgbClr val="EBEBEB">
                  <a:lumMod val="75000"/>
                </a:srgbClr>
              </a:solidFill>
            </a:endParaRPr>
          </a:p>
        </p:txBody>
      </p:sp>
      <p:sp>
        <p:nvSpPr>
          <p:cNvPr id="9" name="Slide Number Placeholder 8"/>
          <p:cNvSpPr>
            <a:spLocks noGrp="1"/>
          </p:cNvSpPr>
          <p:nvPr>
            <p:ph type="sldNum" sz="quarter" idx="12"/>
          </p:nvPr>
        </p:nvSpPr>
        <p:spPr/>
        <p:txBody>
          <a:bodyPr/>
          <a:lstStyle/>
          <a:p>
            <a:fld id="{D57F1E4F-1CFF-5643-939E-217C01CDF565}" type="slidenum">
              <a:rPr lang="en-US" dirty="0">
                <a:solidFill>
                  <a:srgbClr val="0E5580"/>
                </a:solidFill>
              </a:rPr>
              <a:pPr/>
              <a:t>‹#›</a:t>
            </a:fld>
            <a:endParaRPr lang="en-US" dirty="0">
              <a:solidFill>
                <a:srgbClr val="0E5580"/>
              </a:solidFill>
            </a:endParaRPr>
          </a:p>
        </p:txBody>
      </p:sp>
      <p:sp>
        <p:nvSpPr>
          <p:cNvPr id="17" name="Text Placeholder 9"/>
          <p:cNvSpPr>
            <a:spLocks noGrp="1"/>
          </p:cNvSpPr>
          <p:nvPr>
            <p:ph type="body" sz="quarter" idx="18"/>
          </p:nvPr>
        </p:nvSpPr>
        <p:spPr>
          <a:xfrm>
            <a:off x="528357" y="1217086"/>
            <a:ext cx="11113180" cy="582362"/>
          </a:xfrm>
        </p:spPr>
        <p:txBody>
          <a:bodyPr>
            <a:normAutofit/>
          </a:bodyPr>
          <a:lstStyle>
            <a:lvl1pPr marL="0" indent="0">
              <a:buNone/>
              <a:defRPr lang="en-IN" sz="1800" b="0" i="0" kern="1200" dirty="0">
                <a:solidFill>
                  <a:schemeClr val="tx2">
                    <a:lumMod val="60000"/>
                    <a:lumOff val="40000"/>
                  </a:schemeClr>
                </a:solidFill>
                <a:latin typeface="+mn-lt"/>
                <a:ea typeface="+mn-ea"/>
                <a:cs typeface="+mn-cs"/>
              </a:defRPr>
            </a:lvl1pPr>
          </a:lstStyle>
          <a:p>
            <a:pPr lvl="0"/>
            <a:endParaRPr lang="en-IN" dirty="0"/>
          </a:p>
        </p:txBody>
      </p:sp>
    </p:spTree>
    <p:extLst>
      <p:ext uri="{BB962C8B-B14F-4D97-AF65-F5344CB8AC3E}">
        <p14:creationId xmlns:p14="http://schemas.microsoft.com/office/powerpoint/2010/main" val="2265152450"/>
      </p:ext>
    </p:extLst>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3 Picture Colum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154952" y="4532845"/>
            <a:ext cx="305043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9" name="Picture Placeholder 2"/>
          <p:cNvSpPr>
            <a:spLocks noGrp="1" noChangeAspect="1"/>
          </p:cNvSpPr>
          <p:nvPr>
            <p:ph type="pic" idx="15"/>
          </p:nvPr>
        </p:nvSpPr>
        <p:spPr>
          <a:xfrm>
            <a:off x="1334552"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smtClean="0"/>
              <a:t>Click icon to add picture</a:t>
            </a:r>
            <a:endParaRPr lang="en-US" dirty="0"/>
          </a:p>
        </p:txBody>
      </p:sp>
      <p:sp>
        <p:nvSpPr>
          <p:cNvPr id="22" name="Text Placeholder 3"/>
          <p:cNvSpPr>
            <a:spLocks noGrp="1"/>
          </p:cNvSpPr>
          <p:nvPr>
            <p:ph type="body" sz="half" idx="18"/>
          </p:nvPr>
        </p:nvSpPr>
        <p:spPr>
          <a:xfrm>
            <a:off x="1154953" y="5109107"/>
            <a:ext cx="3050437" cy="91794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4572537" y="4532846"/>
            <a:ext cx="3046766" cy="651156"/>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30" name="Picture Placeholder 2"/>
          <p:cNvSpPr>
            <a:spLocks noGrp="1" noChangeAspect="1"/>
          </p:cNvSpPr>
          <p:nvPr>
            <p:ph type="pic" idx="21"/>
          </p:nvPr>
        </p:nvSpPr>
        <p:spPr>
          <a:xfrm>
            <a:off x="4748463" y="2603500"/>
            <a:ext cx="2691241"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smtClean="0"/>
              <a:t>Click icon to add picture</a:t>
            </a:r>
            <a:endParaRPr lang="en-US" dirty="0"/>
          </a:p>
        </p:txBody>
      </p:sp>
      <p:sp>
        <p:nvSpPr>
          <p:cNvPr id="23" name="Text Placeholder 3"/>
          <p:cNvSpPr>
            <a:spLocks noGrp="1"/>
          </p:cNvSpPr>
          <p:nvPr>
            <p:ph type="body" sz="half" idx="19"/>
          </p:nvPr>
        </p:nvSpPr>
        <p:spPr>
          <a:xfrm>
            <a:off x="4568865" y="5184002"/>
            <a:ext cx="3050438" cy="84305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983434" y="4532847"/>
            <a:ext cx="3050438" cy="651154"/>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31"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smtClean="0"/>
              <a:t>Click icon to add picture</a:t>
            </a:r>
            <a:endParaRPr lang="en-US" dirty="0"/>
          </a:p>
        </p:txBody>
      </p:sp>
      <p:sp>
        <p:nvSpPr>
          <p:cNvPr id="24" name="Text Placeholder 3"/>
          <p:cNvSpPr>
            <a:spLocks noGrp="1"/>
          </p:cNvSpPr>
          <p:nvPr>
            <p:ph type="body" sz="half" idx="20"/>
          </p:nvPr>
        </p:nvSpPr>
        <p:spPr>
          <a:xfrm>
            <a:off x="7983434" y="5184001"/>
            <a:ext cx="3050437" cy="843054"/>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17" name="Straight Connector 16"/>
          <p:cNvCxnSpPr/>
          <p:nvPr/>
        </p:nvCxnSpPr>
        <p:spPr>
          <a:xfrm>
            <a:off x="4388153" y="2603500"/>
            <a:ext cx="0" cy="3517594"/>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801905" y="2603500"/>
            <a:ext cx="0" cy="34925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424F1AEE-92DB-4E7F-88D2-942D1764EA56}" type="datetime1">
              <a:rPr lang="en-US" smtClean="0">
                <a:solidFill>
                  <a:srgbClr val="ACD433"/>
                </a:solidFill>
              </a:rPr>
              <a:pPr/>
              <a:t>7/27/2016</a:t>
            </a:fld>
            <a:endParaRPr lang="en-US" dirty="0">
              <a:solidFill>
                <a:srgbClr val="ACD433"/>
              </a:solidFill>
            </a:endParaRPr>
          </a:p>
        </p:txBody>
      </p:sp>
      <p:sp>
        <p:nvSpPr>
          <p:cNvPr id="8" name="Footer Placeholder 7"/>
          <p:cNvSpPr>
            <a:spLocks noGrp="1"/>
          </p:cNvSpPr>
          <p:nvPr>
            <p:ph type="ftr" sz="quarter" idx="11"/>
          </p:nvPr>
        </p:nvSpPr>
        <p:spPr/>
        <p:txBody>
          <a:bodyPr/>
          <a:lstStyle/>
          <a:p>
            <a:r>
              <a:rPr lang="en-IN" dirty="0" smtClean="0">
                <a:solidFill>
                  <a:srgbClr val="EBEBEB">
                    <a:lumMod val="75000"/>
                  </a:srgbClr>
                </a:solidFill>
              </a:rPr>
              <a:t>The information contained in this document is strictly private and confidential. © Copyright, Consumer Analytics Division, Tata Industries Limited   </a:t>
            </a:r>
            <a:endParaRPr lang="en-US" dirty="0">
              <a:solidFill>
                <a:srgbClr val="EBEBEB">
                  <a:lumMod val="75000"/>
                </a:srgbClr>
              </a:solidFill>
            </a:endParaRPr>
          </a:p>
        </p:txBody>
      </p:sp>
      <p:sp>
        <p:nvSpPr>
          <p:cNvPr id="9" name="Slide Number Placeholder 8"/>
          <p:cNvSpPr>
            <a:spLocks noGrp="1"/>
          </p:cNvSpPr>
          <p:nvPr>
            <p:ph type="sldNum" sz="quarter" idx="12"/>
          </p:nvPr>
        </p:nvSpPr>
        <p:spPr/>
        <p:txBody>
          <a:bodyPr/>
          <a:lstStyle/>
          <a:p>
            <a:fld id="{D57F1E4F-1CFF-5643-939E-217C01CDF565}" type="slidenum">
              <a:rPr lang="en-US" dirty="0">
                <a:solidFill>
                  <a:srgbClr val="0E5580"/>
                </a:solidFill>
              </a:rPr>
              <a:pPr/>
              <a:t>‹#›</a:t>
            </a:fld>
            <a:endParaRPr lang="en-US" dirty="0">
              <a:solidFill>
                <a:srgbClr val="0E5580"/>
              </a:solidFill>
            </a:endParaRPr>
          </a:p>
        </p:txBody>
      </p:sp>
      <p:sp>
        <p:nvSpPr>
          <p:cNvPr id="20" name="Text Placeholder 9"/>
          <p:cNvSpPr>
            <a:spLocks noGrp="1"/>
          </p:cNvSpPr>
          <p:nvPr>
            <p:ph type="body" sz="quarter" idx="23"/>
          </p:nvPr>
        </p:nvSpPr>
        <p:spPr>
          <a:xfrm>
            <a:off x="528357" y="1217086"/>
            <a:ext cx="11113180" cy="582362"/>
          </a:xfrm>
        </p:spPr>
        <p:txBody>
          <a:bodyPr>
            <a:normAutofit/>
          </a:bodyPr>
          <a:lstStyle>
            <a:lvl1pPr marL="0" indent="0">
              <a:buNone/>
              <a:defRPr lang="en-IN" sz="1800" b="0" i="0" kern="1200" dirty="0">
                <a:solidFill>
                  <a:schemeClr val="tx2">
                    <a:lumMod val="60000"/>
                    <a:lumOff val="40000"/>
                  </a:schemeClr>
                </a:solidFill>
                <a:latin typeface="+mn-lt"/>
                <a:ea typeface="+mn-ea"/>
                <a:cs typeface="+mn-cs"/>
              </a:defRPr>
            </a:lvl1pPr>
          </a:lstStyle>
          <a:p>
            <a:pPr lvl="0"/>
            <a:endParaRPr lang="en-IN" dirty="0"/>
          </a:p>
        </p:txBody>
      </p:sp>
      <p:sp>
        <p:nvSpPr>
          <p:cNvPr id="21" name="Title 1"/>
          <p:cNvSpPr>
            <a:spLocks noGrp="1"/>
          </p:cNvSpPr>
          <p:nvPr>
            <p:ph type="title"/>
          </p:nvPr>
        </p:nvSpPr>
        <p:spPr>
          <a:xfrm>
            <a:off x="1154953" y="516222"/>
            <a:ext cx="9130460" cy="706964"/>
          </a:xfrm>
        </p:spPr>
        <p:txBody>
          <a:bodyPr/>
          <a:lstStyle>
            <a:lvl1pPr>
              <a:defRPr sz="2800"/>
            </a:lvl1pPr>
          </a:lstStyle>
          <a:p>
            <a:r>
              <a:rPr lang="en-US" dirty="0" smtClean="0"/>
              <a:t>Click to edit Master title style</a:t>
            </a:r>
            <a:endParaRPr lang="en-US" dirty="0"/>
          </a:p>
        </p:txBody>
      </p:sp>
    </p:spTree>
    <p:extLst>
      <p:ext uri="{BB962C8B-B14F-4D97-AF65-F5344CB8AC3E}">
        <p14:creationId xmlns:p14="http://schemas.microsoft.com/office/powerpoint/2010/main" val="1404407758"/>
      </p:ext>
    </p:extLst>
  </p:cSld>
  <p:clrMapOvr>
    <a:masterClrMapping/>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p:txBody>
          <a:bodyPr vert="eaVert" anchor="t" anchorCtr="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0AAECB69-58DB-4BFC-A325-53FE97BF7120}" type="datetime1">
              <a:rPr lang="en-US" smtClean="0">
                <a:solidFill>
                  <a:srgbClr val="ACD433"/>
                </a:solidFill>
              </a:rPr>
              <a:pPr/>
              <a:t>7/27/2016</a:t>
            </a:fld>
            <a:endParaRPr lang="en-US" dirty="0">
              <a:solidFill>
                <a:srgbClr val="ACD433"/>
              </a:solidFill>
            </a:endParaRPr>
          </a:p>
        </p:txBody>
      </p:sp>
      <p:sp>
        <p:nvSpPr>
          <p:cNvPr id="5" name="Footer Placeholder 4"/>
          <p:cNvSpPr>
            <a:spLocks noGrp="1"/>
          </p:cNvSpPr>
          <p:nvPr>
            <p:ph type="ftr" sz="quarter" idx="11"/>
          </p:nvPr>
        </p:nvSpPr>
        <p:spPr/>
        <p:txBody>
          <a:bodyPr/>
          <a:lstStyle/>
          <a:p>
            <a:r>
              <a:rPr lang="en-IN" dirty="0" smtClean="0">
                <a:solidFill>
                  <a:srgbClr val="EBEBEB">
                    <a:lumMod val="75000"/>
                  </a:srgbClr>
                </a:solidFill>
              </a:rPr>
              <a:t>The information contained in this document is strictly private and confidential. © Copyright, Consumer Analytics Division, Tata Industries Limited   </a:t>
            </a:r>
            <a:endParaRPr lang="en-US" dirty="0">
              <a:solidFill>
                <a:srgbClr val="EBEBEB">
                  <a:lumMod val="75000"/>
                </a:srgbClr>
              </a:solidFill>
            </a:endParaRPr>
          </a:p>
        </p:txBody>
      </p:sp>
      <p:sp>
        <p:nvSpPr>
          <p:cNvPr id="6" name="Slide Number Placeholder 5"/>
          <p:cNvSpPr>
            <a:spLocks noGrp="1"/>
          </p:cNvSpPr>
          <p:nvPr>
            <p:ph type="sldNum" sz="quarter" idx="12"/>
          </p:nvPr>
        </p:nvSpPr>
        <p:spPr/>
        <p:txBody>
          <a:bodyPr/>
          <a:lstStyle/>
          <a:p>
            <a:fld id="{D57F1E4F-1CFF-5643-939E-217C01CDF565}" type="slidenum">
              <a:rPr lang="en-US" dirty="0">
                <a:solidFill>
                  <a:srgbClr val="0E5580"/>
                </a:solidFill>
              </a:rPr>
              <a:pPr/>
              <a:t>‹#›</a:t>
            </a:fld>
            <a:endParaRPr lang="en-US" dirty="0">
              <a:solidFill>
                <a:srgbClr val="0E5580"/>
              </a:solidFill>
            </a:endParaRPr>
          </a:p>
        </p:txBody>
      </p:sp>
      <p:sp>
        <p:nvSpPr>
          <p:cNvPr id="9" name="Text Placeholder 9"/>
          <p:cNvSpPr>
            <a:spLocks noGrp="1"/>
          </p:cNvSpPr>
          <p:nvPr>
            <p:ph type="body" sz="quarter" idx="13"/>
          </p:nvPr>
        </p:nvSpPr>
        <p:spPr>
          <a:xfrm>
            <a:off x="528357" y="1217086"/>
            <a:ext cx="11113180" cy="582362"/>
          </a:xfrm>
        </p:spPr>
        <p:txBody>
          <a:bodyPr>
            <a:normAutofit/>
          </a:bodyPr>
          <a:lstStyle>
            <a:lvl1pPr marL="0" indent="0">
              <a:buNone/>
              <a:defRPr sz="1800"/>
            </a:lvl1pPr>
          </a:lstStyle>
          <a:p>
            <a:pPr lvl="0"/>
            <a:endParaRPr lang="en-IN" dirty="0"/>
          </a:p>
        </p:txBody>
      </p:sp>
      <p:sp>
        <p:nvSpPr>
          <p:cNvPr id="10" name="Title 1"/>
          <p:cNvSpPr>
            <a:spLocks noGrp="1"/>
          </p:cNvSpPr>
          <p:nvPr>
            <p:ph type="title"/>
          </p:nvPr>
        </p:nvSpPr>
        <p:spPr>
          <a:xfrm>
            <a:off x="1154953" y="516222"/>
            <a:ext cx="9130460" cy="706964"/>
          </a:xfrm>
        </p:spPr>
        <p:txBody>
          <a:bodyPr/>
          <a:lstStyle>
            <a:lvl1pPr>
              <a:defRPr sz="2800"/>
            </a:lvl1pPr>
          </a:lstStyle>
          <a:p>
            <a:r>
              <a:rPr lang="en-US" dirty="0" smtClean="0"/>
              <a:t>Click to edit Master title style</a:t>
            </a:r>
            <a:endParaRPr lang="en-US" dirty="0"/>
          </a:p>
        </p:txBody>
      </p:sp>
    </p:spTree>
    <p:extLst>
      <p:ext uri="{BB962C8B-B14F-4D97-AF65-F5344CB8AC3E}">
        <p14:creationId xmlns:p14="http://schemas.microsoft.com/office/powerpoint/2010/main" val="3241054800"/>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B2FF8D3-827B-46C7-970B-BED96715392A}" type="datetimeFigureOut">
              <a:rPr lang="en-IN" smtClean="0">
                <a:solidFill>
                  <a:srgbClr val="000000">
                    <a:tint val="75000"/>
                  </a:srgbClr>
                </a:solidFill>
              </a:rPr>
              <a:pPr/>
              <a:t>27-07-2016</a:t>
            </a:fld>
            <a:endParaRPr lang="en-IN" dirty="0">
              <a:solidFill>
                <a:srgbClr val="000000">
                  <a:tint val="75000"/>
                </a:srgbClr>
              </a:solidFill>
            </a:endParaRPr>
          </a:p>
        </p:txBody>
      </p:sp>
      <p:sp>
        <p:nvSpPr>
          <p:cNvPr id="5" name="Footer Placeholder 4"/>
          <p:cNvSpPr>
            <a:spLocks noGrp="1"/>
          </p:cNvSpPr>
          <p:nvPr>
            <p:ph type="ftr" sz="quarter" idx="11"/>
          </p:nvPr>
        </p:nvSpPr>
        <p:spPr/>
        <p:txBody>
          <a:bodyPr/>
          <a:lstStyle/>
          <a:p>
            <a:endParaRPr lang="en-IN" dirty="0">
              <a:solidFill>
                <a:srgbClr val="000000">
                  <a:tint val="75000"/>
                </a:srgbClr>
              </a:solidFill>
            </a:endParaRPr>
          </a:p>
        </p:txBody>
      </p:sp>
      <p:sp>
        <p:nvSpPr>
          <p:cNvPr id="6" name="Slide Number Placeholder 5"/>
          <p:cNvSpPr>
            <a:spLocks noGrp="1"/>
          </p:cNvSpPr>
          <p:nvPr>
            <p:ph type="sldNum" sz="quarter" idx="12"/>
          </p:nvPr>
        </p:nvSpPr>
        <p:spPr/>
        <p:txBody>
          <a:bodyPr/>
          <a:lstStyle/>
          <a:p>
            <a:fld id="{3040F425-731D-4835-A38A-9545B9CAE996}" type="slidenum">
              <a:rPr lang="en-IN" smtClean="0">
                <a:solidFill>
                  <a:srgbClr val="000000">
                    <a:tint val="75000"/>
                  </a:srgbClr>
                </a:solidFill>
              </a:rPr>
              <a:pPr/>
              <a:t>‹#›</a:t>
            </a:fld>
            <a:endParaRPr lang="en-IN" dirty="0">
              <a:solidFill>
                <a:srgbClr val="000000">
                  <a:tint val="75000"/>
                </a:srgbClr>
              </a:solidFill>
            </a:endParaRPr>
          </a:p>
        </p:txBody>
      </p:sp>
    </p:spTree>
    <p:extLst>
      <p:ext uri="{BB962C8B-B14F-4D97-AF65-F5344CB8AC3E}">
        <p14:creationId xmlns:p14="http://schemas.microsoft.com/office/powerpoint/2010/main" val="147492306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19" name="Group 18"/>
          <p:cNvGrpSpPr/>
          <p:nvPr/>
        </p:nvGrpSpPr>
        <p:grpSpPr>
          <a:xfrm>
            <a:off x="0" y="-2373"/>
            <a:ext cx="12192000" cy="6867027"/>
            <a:chOff x="0" y="-2373"/>
            <a:chExt cx="12192000" cy="6867027"/>
          </a:xfrm>
        </p:grpSpPr>
        <p:sp>
          <p:nvSpPr>
            <p:cNvPr id="11" name="Rectangle 10"/>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Rectangle 7"/>
            <p:cNvSpPr/>
            <p:nvPr/>
          </p:nvSpPr>
          <p:spPr>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76756" y="1278468"/>
            <a:ext cx="1413933" cy="4748589"/>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154954" y="1278468"/>
            <a:ext cx="6247546" cy="474859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C957FAD-3E96-46CB-BEF0-7672DAA2E0D2}" type="datetime1">
              <a:rPr lang="en-US" smtClean="0">
                <a:solidFill>
                  <a:srgbClr val="ACD433"/>
                </a:solidFill>
              </a:rPr>
              <a:pPr/>
              <a:t>7/27/2016</a:t>
            </a:fld>
            <a:endParaRPr lang="en-US" dirty="0">
              <a:solidFill>
                <a:srgbClr val="ACD433"/>
              </a:solidFill>
            </a:endParaRPr>
          </a:p>
        </p:txBody>
      </p:sp>
      <p:sp>
        <p:nvSpPr>
          <p:cNvPr id="5" name="Footer Placeholder 4"/>
          <p:cNvSpPr>
            <a:spLocks noGrp="1"/>
          </p:cNvSpPr>
          <p:nvPr>
            <p:ph type="ftr" sz="quarter" idx="11"/>
          </p:nvPr>
        </p:nvSpPr>
        <p:spPr/>
        <p:txBody>
          <a:bodyPr/>
          <a:lstStyle/>
          <a:p>
            <a:r>
              <a:rPr lang="en-IN" dirty="0" smtClean="0">
                <a:solidFill>
                  <a:srgbClr val="EBEBEB">
                    <a:lumMod val="75000"/>
                  </a:srgbClr>
                </a:solidFill>
              </a:rPr>
              <a:t>The information contained in this document is strictly private and confidential. © Copyright, Consumer Analytics Division, Tata Industries Limited   </a:t>
            </a:r>
            <a:endParaRPr lang="en-US" dirty="0">
              <a:solidFill>
                <a:srgbClr val="EBEBEB">
                  <a:lumMod val="75000"/>
                </a:srgbClr>
              </a:solidFill>
            </a:endParaRPr>
          </a:p>
        </p:txBody>
      </p:sp>
      <p:sp>
        <p:nvSpPr>
          <p:cNvPr id="13" name="Rectangle 12"/>
          <p:cNvSpPr/>
          <p:nvPr/>
        </p:nvSpPr>
        <p:spPr>
          <a:xfrm>
            <a:off x="10437812" y="0"/>
            <a:ext cx="685800" cy="1143000"/>
          </a:xfrm>
          <a:prstGeom prst="rect">
            <a:avLst/>
          </a:prstGeom>
          <a:solidFill>
            <a:schemeClr val="tx2">
              <a:lumMod val="20000"/>
              <a:lumOff val="80000"/>
            </a:schemeClr>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solidFill>
                  <a:srgbClr val="0E5580"/>
                </a:solidFill>
              </a:rPr>
              <a:pPr/>
              <a:t>‹#›</a:t>
            </a:fld>
            <a:endParaRPr lang="en-US" dirty="0">
              <a:solidFill>
                <a:srgbClr val="0E5580"/>
              </a:solidFill>
            </a:endParaRPr>
          </a:p>
        </p:txBody>
      </p:sp>
    </p:spTree>
    <p:extLst>
      <p:ext uri="{BB962C8B-B14F-4D97-AF65-F5344CB8AC3E}">
        <p14:creationId xmlns:p14="http://schemas.microsoft.com/office/powerpoint/2010/main" val="3495288063"/>
      </p:ext>
    </p:extLst>
  </p:cSld>
  <p:clrMapOvr>
    <a:masterClrMapping/>
  </p:clrMapOvr>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4"/>
          <p:cNvSpPr>
            <a:spLocks noGrp="1"/>
          </p:cNvSpPr>
          <p:nvPr>
            <p:ph type="sldNum" sz="quarter" idx="12"/>
          </p:nvPr>
        </p:nvSpPr>
        <p:spPr>
          <a:xfrm>
            <a:off x="10352540" y="295729"/>
            <a:ext cx="838199" cy="767687"/>
          </a:xfrm>
        </p:spPr>
        <p:txBody>
          <a:bodyPr/>
          <a:lstStyle/>
          <a:p>
            <a:fld id="{E2B0EC35-7F37-490F-B231-6B92D181A0EA}" type="slidenum">
              <a:rPr lang="en-IN" smtClean="0">
                <a:solidFill>
                  <a:srgbClr val="0E5580"/>
                </a:solidFill>
              </a:rPr>
              <a:pPr/>
              <a:t>‹#›</a:t>
            </a:fld>
            <a:endParaRPr lang="en-IN" dirty="0">
              <a:solidFill>
                <a:srgbClr val="0E5580"/>
              </a:solidFill>
            </a:endParaRPr>
          </a:p>
        </p:txBody>
      </p:sp>
    </p:spTree>
    <p:extLst>
      <p:ext uri="{BB962C8B-B14F-4D97-AF65-F5344CB8AC3E}">
        <p14:creationId xmlns:p14="http://schemas.microsoft.com/office/powerpoint/2010/main" val="2680485783"/>
      </p:ext>
    </p:extLst>
  </p:cSld>
  <p:clrMapOvr>
    <a:masterClrMapping/>
  </p:clrMapOvr>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11"/>
          <p:cNvSpPr>
            <a:spLocks noGrp="1" noChangeArrowheads="1"/>
          </p:cNvSpPr>
          <p:nvPr>
            <p:ph type="sldNum" sz="quarter" idx="10"/>
            <p:custDataLst>
              <p:tags r:id="rId1"/>
            </p:custDataLst>
          </p:nvPr>
        </p:nvSpPr>
        <p:spPr>
          <a:ln/>
        </p:spPr>
        <p:txBody>
          <a:bodyPr/>
          <a:lstStyle>
            <a:lvl1pPr>
              <a:defRPr/>
            </a:lvl1pPr>
          </a:lstStyle>
          <a:p>
            <a:pPr>
              <a:defRPr/>
            </a:pPr>
            <a:fld id="{BCE75BFD-5AAE-4C38-AD8C-F9F5DC2AA28A}" type="slidenum">
              <a:rPr lang="en-US">
                <a:solidFill>
                  <a:srgbClr val="0E5580"/>
                </a:solidFill>
              </a:rPr>
              <a:pPr>
                <a:defRPr/>
              </a:pPr>
              <a:t>‹#›</a:t>
            </a:fld>
            <a:r>
              <a:rPr lang="en-US" dirty="0">
                <a:solidFill>
                  <a:srgbClr val="0E5580"/>
                </a:solidFill>
              </a:rPr>
              <a:t> </a:t>
            </a:r>
          </a:p>
        </p:txBody>
      </p:sp>
    </p:spTree>
    <p:extLst>
      <p:ext uri="{BB962C8B-B14F-4D97-AF65-F5344CB8AC3E}">
        <p14:creationId xmlns:p14="http://schemas.microsoft.com/office/powerpoint/2010/main" val="2636757309"/>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838200" y="1825625"/>
            <a:ext cx="5181600" cy="4351338"/>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1825625"/>
            <a:ext cx="5181600" cy="4351338"/>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7B2FF8D3-827B-46C7-970B-BED96715392A}" type="datetimeFigureOut">
              <a:rPr lang="en-IN" smtClean="0">
                <a:solidFill>
                  <a:srgbClr val="000000">
                    <a:tint val="75000"/>
                  </a:srgbClr>
                </a:solidFill>
              </a:rPr>
              <a:pPr/>
              <a:t>27-07-2016</a:t>
            </a:fld>
            <a:endParaRPr lang="en-IN" dirty="0">
              <a:solidFill>
                <a:srgbClr val="000000">
                  <a:tint val="75000"/>
                </a:srgbClr>
              </a:solidFill>
            </a:endParaRPr>
          </a:p>
        </p:txBody>
      </p:sp>
      <p:sp>
        <p:nvSpPr>
          <p:cNvPr id="6" name="Footer Placeholder 5"/>
          <p:cNvSpPr>
            <a:spLocks noGrp="1"/>
          </p:cNvSpPr>
          <p:nvPr>
            <p:ph type="ftr" sz="quarter" idx="11"/>
          </p:nvPr>
        </p:nvSpPr>
        <p:spPr/>
        <p:txBody>
          <a:bodyPr/>
          <a:lstStyle/>
          <a:p>
            <a:endParaRPr lang="en-IN" dirty="0">
              <a:solidFill>
                <a:srgbClr val="000000">
                  <a:tint val="75000"/>
                </a:srgbClr>
              </a:solidFill>
            </a:endParaRPr>
          </a:p>
        </p:txBody>
      </p:sp>
      <p:sp>
        <p:nvSpPr>
          <p:cNvPr id="7" name="Slide Number Placeholder 6"/>
          <p:cNvSpPr>
            <a:spLocks noGrp="1"/>
          </p:cNvSpPr>
          <p:nvPr>
            <p:ph type="sldNum" sz="quarter" idx="12"/>
          </p:nvPr>
        </p:nvSpPr>
        <p:spPr/>
        <p:txBody>
          <a:bodyPr/>
          <a:lstStyle/>
          <a:p>
            <a:fld id="{3040F425-731D-4835-A38A-9545B9CAE996}" type="slidenum">
              <a:rPr lang="en-IN" smtClean="0">
                <a:solidFill>
                  <a:srgbClr val="000000">
                    <a:tint val="75000"/>
                  </a:srgbClr>
                </a:solidFill>
              </a:rPr>
              <a:pPr/>
              <a:t>‹#›</a:t>
            </a:fld>
            <a:endParaRPr lang="en-IN" dirty="0">
              <a:solidFill>
                <a:srgbClr val="000000">
                  <a:tint val="75000"/>
                </a:srgbClr>
              </a:solidFill>
            </a:endParaRPr>
          </a:p>
        </p:txBody>
      </p:sp>
    </p:spTree>
    <p:extLst>
      <p:ext uri="{BB962C8B-B14F-4D97-AF65-F5344CB8AC3E}">
        <p14:creationId xmlns:p14="http://schemas.microsoft.com/office/powerpoint/2010/main" val="14342223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a:prstGeom prst="rect">
            <a:avLst/>
          </a:prstGeo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7B2FF8D3-827B-46C7-970B-BED96715392A}" type="datetimeFigureOut">
              <a:rPr lang="en-IN" smtClean="0">
                <a:solidFill>
                  <a:srgbClr val="000000">
                    <a:tint val="75000"/>
                  </a:srgbClr>
                </a:solidFill>
              </a:rPr>
              <a:pPr/>
              <a:t>27-07-2016</a:t>
            </a:fld>
            <a:endParaRPr lang="en-IN" dirty="0">
              <a:solidFill>
                <a:srgbClr val="000000">
                  <a:tint val="75000"/>
                </a:srgbClr>
              </a:solidFill>
            </a:endParaRPr>
          </a:p>
        </p:txBody>
      </p:sp>
      <p:sp>
        <p:nvSpPr>
          <p:cNvPr id="8" name="Footer Placeholder 7"/>
          <p:cNvSpPr>
            <a:spLocks noGrp="1"/>
          </p:cNvSpPr>
          <p:nvPr>
            <p:ph type="ftr" sz="quarter" idx="11"/>
          </p:nvPr>
        </p:nvSpPr>
        <p:spPr/>
        <p:txBody>
          <a:bodyPr/>
          <a:lstStyle/>
          <a:p>
            <a:endParaRPr lang="en-IN" dirty="0">
              <a:solidFill>
                <a:srgbClr val="000000">
                  <a:tint val="75000"/>
                </a:srgbClr>
              </a:solidFill>
            </a:endParaRPr>
          </a:p>
        </p:txBody>
      </p:sp>
      <p:sp>
        <p:nvSpPr>
          <p:cNvPr id="9" name="Slide Number Placeholder 8"/>
          <p:cNvSpPr>
            <a:spLocks noGrp="1"/>
          </p:cNvSpPr>
          <p:nvPr>
            <p:ph type="sldNum" sz="quarter" idx="12"/>
          </p:nvPr>
        </p:nvSpPr>
        <p:spPr/>
        <p:txBody>
          <a:bodyPr/>
          <a:lstStyle/>
          <a:p>
            <a:fld id="{3040F425-731D-4835-A38A-9545B9CAE996}" type="slidenum">
              <a:rPr lang="en-IN" smtClean="0">
                <a:solidFill>
                  <a:srgbClr val="000000">
                    <a:tint val="75000"/>
                  </a:srgbClr>
                </a:solidFill>
              </a:rPr>
              <a:pPr/>
              <a:t>‹#›</a:t>
            </a:fld>
            <a:endParaRPr lang="en-IN" dirty="0">
              <a:solidFill>
                <a:srgbClr val="000000">
                  <a:tint val="75000"/>
                </a:srgbClr>
              </a:solidFill>
            </a:endParaRPr>
          </a:p>
        </p:txBody>
      </p:sp>
    </p:spTree>
    <p:extLst>
      <p:ext uri="{BB962C8B-B14F-4D97-AF65-F5344CB8AC3E}">
        <p14:creationId xmlns:p14="http://schemas.microsoft.com/office/powerpoint/2010/main" val="16680191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7B2FF8D3-827B-46C7-970B-BED96715392A}" type="datetimeFigureOut">
              <a:rPr lang="en-IN" smtClean="0">
                <a:solidFill>
                  <a:srgbClr val="000000">
                    <a:tint val="75000"/>
                  </a:srgbClr>
                </a:solidFill>
              </a:rPr>
              <a:pPr/>
              <a:t>27-07-2016</a:t>
            </a:fld>
            <a:endParaRPr lang="en-IN" dirty="0">
              <a:solidFill>
                <a:srgbClr val="000000">
                  <a:tint val="75000"/>
                </a:srgbClr>
              </a:solidFill>
            </a:endParaRPr>
          </a:p>
        </p:txBody>
      </p:sp>
      <p:sp>
        <p:nvSpPr>
          <p:cNvPr id="4" name="Footer Placeholder 3"/>
          <p:cNvSpPr>
            <a:spLocks noGrp="1"/>
          </p:cNvSpPr>
          <p:nvPr>
            <p:ph type="ftr" sz="quarter" idx="11"/>
          </p:nvPr>
        </p:nvSpPr>
        <p:spPr/>
        <p:txBody>
          <a:bodyPr/>
          <a:lstStyle/>
          <a:p>
            <a:endParaRPr lang="en-IN" dirty="0">
              <a:solidFill>
                <a:srgbClr val="000000">
                  <a:tint val="75000"/>
                </a:srgbClr>
              </a:solidFill>
            </a:endParaRPr>
          </a:p>
        </p:txBody>
      </p:sp>
      <p:sp>
        <p:nvSpPr>
          <p:cNvPr id="5" name="Slide Number Placeholder 4"/>
          <p:cNvSpPr>
            <a:spLocks noGrp="1"/>
          </p:cNvSpPr>
          <p:nvPr>
            <p:ph type="sldNum" sz="quarter" idx="12"/>
          </p:nvPr>
        </p:nvSpPr>
        <p:spPr/>
        <p:txBody>
          <a:bodyPr/>
          <a:lstStyle/>
          <a:p>
            <a:fld id="{3040F425-731D-4835-A38A-9545B9CAE996}" type="slidenum">
              <a:rPr lang="en-IN" smtClean="0">
                <a:solidFill>
                  <a:srgbClr val="000000">
                    <a:tint val="75000"/>
                  </a:srgbClr>
                </a:solidFill>
              </a:rPr>
              <a:pPr/>
              <a:t>‹#›</a:t>
            </a:fld>
            <a:endParaRPr lang="en-IN" dirty="0">
              <a:solidFill>
                <a:srgbClr val="000000">
                  <a:tint val="75000"/>
                </a:srgbClr>
              </a:solidFill>
            </a:endParaRPr>
          </a:p>
        </p:txBody>
      </p:sp>
    </p:spTree>
    <p:extLst>
      <p:ext uri="{BB962C8B-B14F-4D97-AF65-F5344CB8AC3E}">
        <p14:creationId xmlns:p14="http://schemas.microsoft.com/office/powerpoint/2010/main" val="5905072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B2FF8D3-827B-46C7-970B-BED96715392A}" type="datetimeFigureOut">
              <a:rPr lang="en-IN" smtClean="0">
                <a:solidFill>
                  <a:srgbClr val="000000">
                    <a:tint val="75000"/>
                  </a:srgbClr>
                </a:solidFill>
              </a:rPr>
              <a:pPr/>
              <a:t>27-07-2016</a:t>
            </a:fld>
            <a:endParaRPr lang="en-IN" dirty="0">
              <a:solidFill>
                <a:srgbClr val="000000">
                  <a:tint val="75000"/>
                </a:srgbClr>
              </a:solidFill>
            </a:endParaRPr>
          </a:p>
        </p:txBody>
      </p:sp>
      <p:sp>
        <p:nvSpPr>
          <p:cNvPr id="3" name="Footer Placeholder 2"/>
          <p:cNvSpPr>
            <a:spLocks noGrp="1"/>
          </p:cNvSpPr>
          <p:nvPr>
            <p:ph type="ftr" sz="quarter" idx="11"/>
          </p:nvPr>
        </p:nvSpPr>
        <p:spPr/>
        <p:txBody>
          <a:bodyPr/>
          <a:lstStyle/>
          <a:p>
            <a:endParaRPr lang="en-IN" dirty="0">
              <a:solidFill>
                <a:srgbClr val="000000">
                  <a:tint val="75000"/>
                </a:srgbClr>
              </a:solidFill>
            </a:endParaRPr>
          </a:p>
        </p:txBody>
      </p:sp>
      <p:sp>
        <p:nvSpPr>
          <p:cNvPr id="4" name="Slide Number Placeholder 3"/>
          <p:cNvSpPr>
            <a:spLocks noGrp="1"/>
          </p:cNvSpPr>
          <p:nvPr>
            <p:ph type="sldNum" sz="quarter" idx="12"/>
          </p:nvPr>
        </p:nvSpPr>
        <p:spPr/>
        <p:txBody>
          <a:bodyPr/>
          <a:lstStyle/>
          <a:p>
            <a:fld id="{3040F425-731D-4835-A38A-9545B9CAE996}" type="slidenum">
              <a:rPr lang="en-IN" smtClean="0">
                <a:solidFill>
                  <a:srgbClr val="000000">
                    <a:tint val="75000"/>
                  </a:srgbClr>
                </a:solidFill>
              </a:rPr>
              <a:pPr/>
              <a:t>‹#›</a:t>
            </a:fld>
            <a:endParaRPr lang="en-IN" dirty="0">
              <a:solidFill>
                <a:srgbClr val="000000">
                  <a:tint val="75000"/>
                </a:srgbClr>
              </a:solidFill>
            </a:endParaRPr>
          </a:p>
        </p:txBody>
      </p:sp>
    </p:spTree>
    <p:extLst>
      <p:ext uri="{BB962C8B-B14F-4D97-AF65-F5344CB8AC3E}">
        <p14:creationId xmlns:p14="http://schemas.microsoft.com/office/powerpoint/2010/main" val="10000318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B2FF8D3-827B-46C7-970B-BED96715392A}" type="datetimeFigureOut">
              <a:rPr lang="en-IN" smtClean="0">
                <a:solidFill>
                  <a:srgbClr val="000000">
                    <a:tint val="75000"/>
                  </a:srgbClr>
                </a:solidFill>
              </a:rPr>
              <a:pPr/>
              <a:t>27-07-2016</a:t>
            </a:fld>
            <a:endParaRPr lang="en-IN" dirty="0">
              <a:solidFill>
                <a:srgbClr val="000000">
                  <a:tint val="75000"/>
                </a:srgbClr>
              </a:solidFill>
            </a:endParaRPr>
          </a:p>
        </p:txBody>
      </p:sp>
      <p:sp>
        <p:nvSpPr>
          <p:cNvPr id="6" name="Footer Placeholder 5"/>
          <p:cNvSpPr>
            <a:spLocks noGrp="1"/>
          </p:cNvSpPr>
          <p:nvPr>
            <p:ph type="ftr" sz="quarter" idx="11"/>
          </p:nvPr>
        </p:nvSpPr>
        <p:spPr/>
        <p:txBody>
          <a:bodyPr/>
          <a:lstStyle/>
          <a:p>
            <a:endParaRPr lang="en-IN" dirty="0">
              <a:solidFill>
                <a:srgbClr val="000000">
                  <a:tint val="75000"/>
                </a:srgbClr>
              </a:solidFill>
            </a:endParaRPr>
          </a:p>
        </p:txBody>
      </p:sp>
      <p:sp>
        <p:nvSpPr>
          <p:cNvPr id="7" name="Slide Number Placeholder 6"/>
          <p:cNvSpPr>
            <a:spLocks noGrp="1"/>
          </p:cNvSpPr>
          <p:nvPr>
            <p:ph type="sldNum" sz="quarter" idx="12"/>
          </p:nvPr>
        </p:nvSpPr>
        <p:spPr/>
        <p:txBody>
          <a:bodyPr/>
          <a:lstStyle/>
          <a:p>
            <a:fld id="{3040F425-731D-4835-A38A-9545B9CAE996}" type="slidenum">
              <a:rPr lang="en-IN" smtClean="0">
                <a:solidFill>
                  <a:srgbClr val="000000">
                    <a:tint val="75000"/>
                  </a:srgbClr>
                </a:solidFill>
              </a:rPr>
              <a:pPr/>
              <a:t>‹#›</a:t>
            </a:fld>
            <a:endParaRPr lang="en-IN" dirty="0">
              <a:solidFill>
                <a:srgbClr val="000000">
                  <a:tint val="75000"/>
                </a:srgbClr>
              </a:solidFill>
            </a:endParaRPr>
          </a:p>
        </p:txBody>
      </p:sp>
    </p:spTree>
    <p:extLst>
      <p:ext uri="{BB962C8B-B14F-4D97-AF65-F5344CB8AC3E}">
        <p14:creationId xmlns:p14="http://schemas.microsoft.com/office/powerpoint/2010/main" val="35060551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a:prstGeom prst="rect">
            <a:avLst/>
          </a:prstGeo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B2FF8D3-827B-46C7-970B-BED96715392A}" type="datetimeFigureOut">
              <a:rPr lang="en-IN" smtClean="0">
                <a:solidFill>
                  <a:srgbClr val="000000">
                    <a:tint val="75000"/>
                  </a:srgbClr>
                </a:solidFill>
              </a:rPr>
              <a:pPr/>
              <a:t>27-07-2016</a:t>
            </a:fld>
            <a:endParaRPr lang="en-IN" dirty="0">
              <a:solidFill>
                <a:srgbClr val="000000">
                  <a:tint val="75000"/>
                </a:srgbClr>
              </a:solidFill>
            </a:endParaRPr>
          </a:p>
        </p:txBody>
      </p:sp>
      <p:sp>
        <p:nvSpPr>
          <p:cNvPr id="6" name="Footer Placeholder 5"/>
          <p:cNvSpPr>
            <a:spLocks noGrp="1"/>
          </p:cNvSpPr>
          <p:nvPr>
            <p:ph type="ftr" sz="quarter" idx="11"/>
          </p:nvPr>
        </p:nvSpPr>
        <p:spPr/>
        <p:txBody>
          <a:bodyPr/>
          <a:lstStyle/>
          <a:p>
            <a:endParaRPr lang="en-IN" dirty="0">
              <a:solidFill>
                <a:srgbClr val="000000">
                  <a:tint val="75000"/>
                </a:srgbClr>
              </a:solidFill>
            </a:endParaRPr>
          </a:p>
        </p:txBody>
      </p:sp>
      <p:sp>
        <p:nvSpPr>
          <p:cNvPr id="7" name="Slide Number Placeholder 6"/>
          <p:cNvSpPr>
            <a:spLocks noGrp="1"/>
          </p:cNvSpPr>
          <p:nvPr>
            <p:ph type="sldNum" sz="quarter" idx="12"/>
          </p:nvPr>
        </p:nvSpPr>
        <p:spPr/>
        <p:txBody>
          <a:bodyPr/>
          <a:lstStyle/>
          <a:p>
            <a:fld id="{3040F425-731D-4835-A38A-9545B9CAE996}" type="slidenum">
              <a:rPr lang="en-IN" smtClean="0">
                <a:solidFill>
                  <a:srgbClr val="000000">
                    <a:tint val="75000"/>
                  </a:srgbClr>
                </a:solidFill>
              </a:rPr>
              <a:pPr/>
              <a:t>‹#›</a:t>
            </a:fld>
            <a:endParaRPr lang="en-IN" dirty="0">
              <a:solidFill>
                <a:srgbClr val="000000">
                  <a:tint val="75000"/>
                </a:srgbClr>
              </a:solidFill>
            </a:endParaRPr>
          </a:p>
        </p:txBody>
      </p:sp>
    </p:spTree>
    <p:extLst>
      <p:ext uri="{BB962C8B-B14F-4D97-AF65-F5344CB8AC3E}">
        <p14:creationId xmlns:p14="http://schemas.microsoft.com/office/powerpoint/2010/main" val="28288263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18" Type="http://schemas.openxmlformats.org/officeDocument/2006/relationships/slideLayout" Target="../slideLayouts/slideLayout32.xml"/><Relationship Id="rId3" Type="http://schemas.openxmlformats.org/officeDocument/2006/relationships/slideLayout" Target="../slideLayouts/slideLayout17.xml"/><Relationship Id="rId21" Type="http://schemas.openxmlformats.org/officeDocument/2006/relationships/image" Target="../media/image3.jpeg"/><Relationship Id="rId7" Type="http://schemas.openxmlformats.org/officeDocument/2006/relationships/slideLayout" Target="../slideLayouts/slideLayout21.xml"/><Relationship Id="rId12" Type="http://schemas.openxmlformats.org/officeDocument/2006/relationships/slideLayout" Target="../slideLayouts/slideLayout26.xml"/><Relationship Id="rId17" Type="http://schemas.openxmlformats.org/officeDocument/2006/relationships/slideLayout" Target="../slideLayouts/slideLayout31.xml"/><Relationship Id="rId2" Type="http://schemas.openxmlformats.org/officeDocument/2006/relationships/slideLayout" Target="../slideLayouts/slideLayout16.xml"/><Relationship Id="rId16" Type="http://schemas.openxmlformats.org/officeDocument/2006/relationships/slideLayout" Target="../slideLayouts/slideLayout30.xml"/><Relationship Id="rId20" Type="http://schemas.openxmlformats.org/officeDocument/2006/relationships/image" Target="../media/image2.jpeg"/><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slideLayout" Target="../slideLayouts/slideLayout29.xml"/><Relationship Id="rId10" Type="http://schemas.openxmlformats.org/officeDocument/2006/relationships/slideLayout" Target="../slideLayouts/slideLayout24.xml"/><Relationship Id="rId19" Type="http://schemas.openxmlformats.org/officeDocument/2006/relationships/theme" Target="../theme/theme2.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457200"/>
            <a:fld id="{F87393B5-8BA9-476F-99E3-FFB38A1E2962}" type="datetime1">
              <a:rPr lang="en-US" smtClean="0">
                <a:solidFill>
                  <a:srgbClr val="ACD433"/>
                </a:solidFill>
              </a:rPr>
              <a:pPr defTabSz="457200"/>
              <a:t>7/27/2016</a:t>
            </a:fld>
            <a:endParaRPr lang="en-US" dirty="0">
              <a:solidFill>
                <a:srgbClr val="ACD433"/>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457200"/>
            <a:r>
              <a:rPr lang="en-IN" smtClean="0">
                <a:solidFill>
                  <a:srgbClr val="EBEBEB">
                    <a:lumMod val="75000"/>
                  </a:srgbClr>
                </a:solidFill>
              </a:rPr>
              <a:t>The information contained in this document is strictly private and confidential. © Copyright, Consumer Analytics Division, Tata Industries Limited   </a:t>
            </a:r>
            <a:endParaRPr lang="en-US" dirty="0">
              <a:solidFill>
                <a:srgbClr val="EBEBEB">
                  <a:lumMod val="75000"/>
                </a:srgbClr>
              </a:solidFill>
            </a:endParaRPr>
          </a:p>
        </p:txBody>
      </p:sp>
      <p:sp>
        <p:nvSpPr>
          <p:cNvPr id="6" name="Slide Number Placeholder 5"/>
          <p:cNvSpPr>
            <a:spLocks noGrp="1"/>
          </p:cNvSpPr>
          <p:nvPr>
            <p:ph type="sldNum" sz="quarter" idx="4"/>
          </p:nvPr>
        </p:nvSpPr>
        <p:spPr>
          <a:xfrm>
            <a:off x="9448800" y="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457200"/>
            <a:fld id="{D57F1E4F-1CFF-5643-939E-217C01CDF565}" type="slidenum">
              <a:rPr lang="en-US" smtClean="0">
                <a:solidFill>
                  <a:srgbClr val="0E5580"/>
                </a:solidFill>
              </a:rPr>
              <a:pPr defTabSz="457200"/>
              <a:t>‹#›</a:t>
            </a:fld>
            <a:endParaRPr lang="en-US" dirty="0">
              <a:solidFill>
                <a:srgbClr val="0E5580"/>
              </a:solidFill>
            </a:endParaRPr>
          </a:p>
        </p:txBody>
      </p:sp>
      <p:cxnSp>
        <p:nvCxnSpPr>
          <p:cNvPr id="7" name="Straight Connector 6"/>
          <p:cNvCxnSpPr/>
          <p:nvPr userDrawn="1"/>
        </p:nvCxnSpPr>
        <p:spPr>
          <a:xfrm>
            <a:off x="1" y="512914"/>
            <a:ext cx="1219200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9" name="Picture 8"/>
          <p:cNvPicPr>
            <a:picLocks noChangeAspect="1"/>
          </p:cNvPicPr>
          <p:nvPr userDrawn="1"/>
        </p:nvPicPr>
        <p:blipFill rotWithShape="1">
          <a:blip r:embed="rId16" cstate="email">
            <a:extLst>
              <a:ext uri="{28A0092B-C50C-407E-A947-70E740481C1C}">
                <a14:useLocalDpi xmlns:a14="http://schemas.microsoft.com/office/drawing/2010/main"/>
              </a:ext>
            </a:extLst>
          </a:blip>
          <a:srcRect/>
          <a:stretch/>
        </p:blipFill>
        <p:spPr>
          <a:xfrm flipH="1">
            <a:off x="0" y="6311900"/>
            <a:ext cx="12192000" cy="232833"/>
          </a:xfrm>
          <a:prstGeom prst="rect">
            <a:avLst/>
          </a:prstGeom>
        </p:spPr>
      </p:pic>
      <p:sp>
        <p:nvSpPr>
          <p:cNvPr id="10" name="Rectangle 9"/>
          <p:cNvSpPr/>
          <p:nvPr userDrawn="1"/>
        </p:nvSpPr>
        <p:spPr>
          <a:xfrm>
            <a:off x="6002452" y="6572578"/>
            <a:ext cx="6096000" cy="230832"/>
          </a:xfrm>
          <a:prstGeom prst="rect">
            <a:avLst/>
          </a:prstGeom>
        </p:spPr>
        <p:txBody>
          <a:bodyPr>
            <a:spAutoFit/>
          </a:bodyPr>
          <a:lstStyle/>
          <a:p>
            <a:pPr algn="r"/>
            <a:r>
              <a:rPr lang="en-IN" sz="900" dirty="0">
                <a:solidFill>
                  <a:srgbClr val="000000">
                    <a:lumMod val="50000"/>
                    <a:lumOff val="50000"/>
                  </a:srgbClr>
                </a:solidFill>
                <a:latin typeface="Leelawadee UI" panose="020B0502040204020203" pitchFamily="34" charset="-34"/>
                <a:ea typeface="Calibri" panose="020F0502020204030204" pitchFamily="34" charset="0"/>
                <a:cs typeface="Leelawadee UI" panose="020B0502040204020203" pitchFamily="34" charset="-34"/>
              </a:rPr>
              <a:t>Confidential Property of  Tata Industries Ltd – </a:t>
            </a:r>
            <a:r>
              <a:rPr lang="en-IN" sz="900" b="1" dirty="0">
                <a:solidFill>
                  <a:srgbClr val="000000">
                    <a:lumMod val="50000"/>
                    <a:lumOff val="50000"/>
                  </a:srgbClr>
                </a:solidFill>
                <a:latin typeface="Leelawadee UI" panose="020B0502040204020203" pitchFamily="34" charset="-34"/>
                <a:ea typeface="Calibri" panose="020F0502020204030204" pitchFamily="34" charset="0"/>
                <a:cs typeface="Leelawadee UI" panose="020B0502040204020203" pitchFamily="34" charset="-34"/>
              </a:rPr>
              <a:t>Tata Insights &amp; Quants Division </a:t>
            </a:r>
          </a:p>
        </p:txBody>
      </p:sp>
    </p:spTree>
    <p:extLst>
      <p:ext uri="{BB962C8B-B14F-4D97-AF65-F5344CB8AC3E}">
        <p14:creationId xmlns:p14="http://schemas.microsoft.com/office/powerpoint/2010/main" val="176830718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5" r:id="rId14"/>
  </p:sldLayoutIdLst>
  <p:timing>
    <p:tnLst>
      <p:par>
        <p:cTn id="1" dur="indefinite" restart="never" nodeType="tmRoot"/>
      </p:par>
    </p:tnLst>
  </p:timing>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9" name="Group 8"/>
          <p:cNvGrpSpPr/>
          <p:nvPr/>
        </p:nvGrpSpPr>
        <p:grpSpPr>
          <a:xfrm>
            <a:off x="0" y="-55228"/>
            <a:ext cx="12192000" cy="6867027"/>
            <a:chOff x="0" y="-2373"/>
            <a:chExt cx="12192000" cy="6867027"/>
          </a:xfrm>
        </p:grpSpPr>
        <p:sp>
          <p:nvSpPr>
            <p:cNvPr id="26" name="Rectangle 25"/>
            <p:cNvSpPr/>
            <p:nvPr/>
          </p:nvSpPr>
          <p:spPr>
            <a:xfrm>
              <a:off x="0" y="0"/>
              <a:ext cx="12192000" cy="6858000"/>
            </a:xfrm>
            <a:prstGeom prst="rect">
              <a:avLst/>
            </a:prstGeom>
            <a:blipFill>
              <a:blip r:embed="rId20">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20"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21"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629984" y="542362"/>
            <a:ext cx="9785683" cy="706964"/>
          </a:xfrm>
          <a:prstGeom prst="rect">
            <a:avLst/>
          </a:prstGeom>
        </p:spPr>
        <p:txBody>
          <a:bodyPr vert="horz" lIns="91440" tIns="45720" rIns="91440" bIns="45720" rtlCol="0" anchor="ctr">
            <a:no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1154955" y="2603500"/>
            <a:ext cx="8761412" cy="34163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650938" y="6394061"/>
            <a:ext cx="990599" cy="304799"/>
          </a:xfrm>
          <a:prstGeom prst="rect">
            <a:avLst/>
          </a:prstGeom>
        </p:spPr>
        <p:txBody>
          <a:bodyPr vert="horz" lIns="91440" tIns="45720" rIns="91440" bIns="45720" rtlCol="0" anchor="t"/>
          <a:lstStyle>
            <a:lvl1pPr algn="r">
              <a:defRPr sz="1000" b="1" i="0">
                <a:solidFill>
                  <a:schemeClr val="accent1"/>
                </a:solidFill>
              </a:defRPr>
            </a:lvl1pPr>
          </a:lstStyle>
          <a:p>
            <a:pPr defTabSz="457200"/>
            <a:fld id="{F87393B5-8BA9-476F-99E3-FFB38A1E2962}" type="datetime1">
              <a:rPr lang="en-US" smtClean="0">
                <a:solidFill>
                  <a:srgbClr val="ACD433"/>
                </a:solidFill>
              </a:rPr>
              <a:pPr defTabSz="457200"/>
              <a:t>7/27/2016</a:t>
            </a:fld>
            <a:endParaRPr lang="en-US" dirty="0">
              <a:solidFill>
                <a:srgbClr val="ACD433"/>
              </a:solidFill>
            </a:endParaRPr>
          </a:p>
        </p:txBody>
      </p:sp>
      <p:sp>
        <p:nvSpPr>
          <p:cNvPr id="5" name="Footer Placeholder 4"/>
          <p:cNvSpPr>
            <a:spLocks noGrp="1"/>
          </p:cNvSpPr>
          <p:nvPr>
            <p:ph type="ftr" sz="quarter" idx="3"/>
          </p:nvPr>
        </p:nvSpPr>
        <p:spPr>
          <a:xfrm>
            <a:off x="1196498" y="6647419"/>
            <a:ext cx="8964000" cy="198472"/>
          </a:xfrm>
          <a:prstGeom prst="rect">
            <a:avLst/>
          </a:prstGeom>
        </p:spPr>
        <p:txBody>
          <a:bodyPr vert="horz" lIns="91440" tIns="45720" rIns="91440" bIns="45720" rtlCol="0" anchor="b"/>
          <a:lstStyle>
            <a:lvl1pPr algn="l">
              <a:defRPr sz="1000" b="0" i="0">
                <a:solidFill>
                  <a:schemeClr val="bg2">
                    <a:lumMod val="75000"/>
                  </a:schemeClr>
                </a:solidFill>
                <a:latin typeface="+mn-lt"/>
              </a:defRPr>
            </a:lvl1pPr>
          </a:lstStyle>
          <a:p>
            <a:pPr defTabSz="457200"/>
            <a:r>
              <a:rPr lang="en-IN" dirty="0" smtClean="0">
                <a:solidFill>
                  <a:srgbClr val="EBEBEB">
                    <a:lumMod val="75000"/>
                  </a:srgbClr>
                </a:solidFill>
              </a:rPr>
              <a:t>The information contained in this document is strictly private and confidential. © Copyright, Consumer Analytics Division, Tata Industries Limited   </a:t>
            </a:r>
            <a:endParaRPr lang="en-US" dirty="0">
              <a:solidFill>
                <a:srgbClr val="EBEBEB">
                  <a:lumMod val="75000"/>
                </a:srgbClr>
              </a:solidFill>
            </a:endParaRPr>
          </a:p>
        </p:txBody>
      </p:sp>
      <p:sp>
        <p:nvSpPr>
          <p:cNvPr id="22" name="Rectangle 21"/>
          <p:cNvSpPr/>
          <p:nvPr/>
        </p:nvSpPr>
        <p:spPr>
          <a:xfrm>
            <a:off x="10437812" y="0"/>
            <a:ext cx="685800" cy="1061351"/>
          </a:xfrm>
          <a:prstGeom prst="rect">
            <a:avLst/>
          </a:prstGeom>
          <a:solidFill>
            <a:schemeClr val="tx2">
              <a:lumMod val="20000"/>
              <a:lumOff val="80000"/>
            </a:schemeClr>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a:solidFill>
                  <a:schemeClr val="tx2"/>
                </a:solidFill>
                <a:latin typeface="+mn-lt"/>
              </a:defRPr>
            </a:lvl1pPr>
          </a:lstStyle>
          <a:p>
            <a:pPr defTabSz="457200"/>
            <a:fld id="{D57F1E4F-1CFF-5643-939E-217C01CDF565}" type="slidenum">
              <a:rPr lang="en-US" smtClean="0">
                <a:solidFill>
                  <a:srgbClr val="0E5580"/>
                </a:solidFill>
              </a:rPr>
              <a:pPr defTabSz="457200"/>
              <a:t>‹#›</a:t>
            </a:fld>
            <a:endParaRPr lang="en-US" dirty="0">
              <a:solidFill>
                <a:srgbClr val="0E5580"/>
              </a:solidFill>
            </a:endParaRPr>
          </a:p>
        </p:txBody>
      </p:sp>
      <p:pic>
        <p:nvPicPr>
          <p:cNvPr id="24" name="Picture 23"/>
          <p:cNvPicPr>
            <a:picLocks noChangeAspect="1"/>
          </p:cNvPicPr>
          <p:nvPr userDrawn="1"/>
        </p:nvPicPr>
        <p:blipFill>
          <a:blip r:embed="rId21" cstate="print">
            <a:extLst>
              <a:ext uri="{28A0092B-C50C-407E-A947-70E740481C1C}">
                <a14:useLocalDpi xmlns:a14="http://schemas.microsoft.com/office/drawing/2010/main" val="0"/>
              </a:ext>
            </a:extLst>
          </a:blip>
          <a:stretch>
            <a:fillRect/>
          </a:stretch>
        </p:blipFill>
        <p:spPr>
          <a:xfrm>
            <a:off x="11714962" y="0"/>
            <a:ext cx="477038" cy="450761"/>
          </a:xfrm>
          <a:prstGeom prst="rect">
            <a:avLst/>
          </a:prstGeom>
        </p:spPr>
      </p:pic>
      <p:sp>
        <p:nvSpPr>
          <p:cNvPr id="31" name="Rectangle 30"/>
          <p:cNvSpPr/>
          <p:nvPr userDrawn="1"/>
        </p:nvSpPr>
        <p:spPr>
          <a:xfrm>
            <a:off x="444500" y="1151908"/>
            <a:ext cx="11270462" cy="1043481"/>
          </a:xfrm>
          <a:prstGeom prst="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IN" dirty="0">
              <a:solidFill>
                <a:prstClr val="white"/>
              </a:solidFill>
            </a:endParaRPr>
          </a:p>
        </p:txBody>
      </p:sp>
      <p:sp>
        <p:nvSpPr>
          <p:cNvPr id="32" name="Rectangle 31"/>
          <p:cNvSpPr/>
          <p:nvPr userDrawn="1"/>
        </p:nvSpPr>
        <p:spPr>
          <a:xfrm>
            <a:off x="484906" y="1893122"/>
            <a:ext cx="11230056" cy="41223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IN" dirty="0">
              <a:solidFill>
                <a:prstClr val="white"/>
              </a:solidFill>
            </a:endParaRPr>
          </a:p>
        </p:txBody>
      </p:sp>
    </p:spTree>
    <p:extLst>
      <p:ext uri="{BB962C8B-B14F-4D97-AF65-F5344CB8AC3E}">
        <p14:creationId xmlns:p14="http://schemas.microsoft.com/office/powerpoint/2010/main" val="2591709619"/>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 id="2147483689" r:id="rId13"/>
    <p:sldLayoutId id="2147483690" r:id="rId14"/>
    <p:sldLayoutId id="2147483691" r:id="rId15"/>
    <p:sldLayoutId id="2147483692" r:id="rId16"/>
    <p:sldLayoutId id="2147483693" r:id="rId17"/>
    <p:sldLayoutId id="2147483694" r:id="rId18"/>
  </p:sldLayoutIdLst>
  <p:timing>
    <p:tnLst>
      <p:par>
        <p:cTn id="1" dur="indefinite" restart="never" nodeType="tmRoot"/>
      </p:par>
    </p:tnLst>
  </p:timing>
  <p:hf hdr="0" ftr="0" dt="0"/>
  <p:txStyles>
    <p:titleStyle>
      <a:lvl1pPr algn="l" defTabSz="457200" rtl="0" eaLnBrk="1" latinLnBrk="0" hangingPunct="1">
        <a:spcBef>
          <a:spcPct val="0"/>
        </a:spcBef>
        <a:buNone/>
        <a:defRPr sz="24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5.png"/><Relationship Id="rId7" Type="http://schemas.openxmlformats.org/officeDocument/2006/relationships/image" Target="../media/image69.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12.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70.png"/><Relationship Id="rId7" Type="http://schemas.openxmlformats.org/officeDocument/2006/relationships/image" Target="../media/image74.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73.png"/><Relationship Id="rId5" Type="http://schemas.openxmlformats.org/officeDocument/2006/relationships/image" Target="../media/image72.png"/><Relationship Id="rId10" Type="http://schemas.openxmlformats.org/officeDocument/2006/relationships/image" Target="../media/image77.png"/><Relationship Id="rId4" Type="http://schemas.openxmlformats.org/officeDocument/2006/relationships/image" Target="../media/image71.png"/><Relationship Id="rId9" Type="http://schemas.openxmlformats.org/officeDocument/2006/relationships/image" Target="../media/image76.png"/></Relationships>
</file>

<file path=ppt/slides/_rels/slide13.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image" Target="../media/image78.png"/><Relationship Id="rId7" Type="http://schemas.openxmlformats.org/officeDocument/2006/relationships/image" Target="../media/image82.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 Id="rId9" Type="http://schemas.openxmlformats.org/officeDocument/2006/relationships/image" Target="../media/image84.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image" Target="../media/image85.png"/><Relationship Id="rId7" Type="http://schemas.openxmlformats.org/officeDocument/2006/relationships/image" Target="../media/image89.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88.png"/><Relationship Id="rId5" Type="http://schemas.openxmlformats.org/officeDocument/2006/relationships/image" Target="../media/image87.png"/><Relationship Id="rId10" Type="http://schemas.openxmlformats.org/officeDocument/2006/relationships/image" Target="../media/image92.png"/><Relationship Id="rId4" Type="http://schemas.openxmlformats.org/officeDocument/2006/relationships/image" Target="../media/image86.png"/><Relationship Id="rId9" Type="http://schemas.openxmlformats.org/officeDocument/2006/relationships/image" Target="../media/image91.jpeg"/></Relationships>
</file>

<file path=ppt/slides/_rels/slide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image" Target="../media/image93.png"/><Relationship Id="rId1" Type="http://schemas.openxmlformats.org/officeDocument/2006/relationships/slideLayout" Target="../slideLayouts/slideLayout2.xml"/><Relationship Id="rId5" Type="http://schemas.openxmlformats.org/officeDocument/2006/relationships/image" Target="../media/image96.jpeg"/><Relationship Id="rId4" Type="http://schemas.openxmlformats.org/officeDocument/2006/relationships/image" Target="../media/image95.jpeg"/></Relationships>
</file>

<file path=ppt/slides/_rels/slide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00.jpeg"/><Relationship Id="rId5" Type="http://schemas.openxmlformats.org/officeDocument/2006/relationships/image" Target="../media/image99.png"/><Relationship Id="rId4" Type="http://schemas.openxmlformats.org/officeDocument/2006/relationships/image" Target="../media/image98.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7.xml.rels><?xml version="1.0" encoding="UTF-8" standalone="yes"?>
<Relationships xmlns="http://schemas.openxmlformats.org/package/2006/relationships"><Relationship Id="rId8" Type="http://schemas.openxmlformats.org/officeDocument/2006/relationships/image" Target="../media/image106.jpeg"/><Relationship Id="rId3" Type="http://schemas.openxmlformats.org/officeDocument/2006/relationships/image" Target="../media/image101.png"/><Relationship Id="rId7" Type="http://schemas.openxmlformats.org/officeDocument/2006/relationships/image" Target="../media/image105.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04.png"/><Relationship Id="rId5" Type="http://schemas.openxmlformats.org/officeDocument/2006/relationships/image" Target="../media/image103.jpeg"/><Relationship Id="rId4" Type="http://schemas.openxmlformats.org/officeDocument/2006/relationships/image" Target="../media/image102.png"/><Relationship Id="rId9" Type="http://schemas.openxmlformats.org/officeDocument/2006/relationships/image" Target="../media/image107.png"/></Relationships>
</file>

<file path=ppt/slides/_rels/slide28.xml.rels><?xml version="1.0" encoding="UTF-8" standalone="yes"?>
<Relationships xmlns="http://schemas.openxmlformats.org/package/2006/relationships"><Relationship Id="rId3" Type="http://schemas.openxmlformats.org/officeDocument/2006/relationships/hyperlink" Target="../../../../../../Tata%20Treats_AV_FINAL_revised.mp4" TargetMode="External"/><Relationship Id="rId2" Type="http://schemas.openxmlformats.org/officeDocument/2006/relationships/image" Target="../media/image108.png"/><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29.xml.rels><?xml version="1.0" encoding="UTF-8" standalone="yes"?>
<Relationships xmlns="http://schemas.openxmlformats.org/package/2006/relationships"><Relationship Id="rId8" Type="http://schemas.openxmlformats.org/officeDocument/2006/relationships/image" Target="../media/image117.png"/><Relationship Id="rId3" Type="http://schemas.openxmlformats.org/officeDocument/2006/relationships/image" Target="../media/image113.png"/><Relationship Id="rId7" Type="http://schemas.openxmlformats.org/officeDocument/2006/relationships/image" Target="../media/image116.jpeg"/><Relationship Id="rId2" Type="http://schemas.openxmlformats.org/officeDocument/2006/relationships/image" Target="../media/image112.png"/><Relationship Id="rId1" Type="http://schemas.openxmlformats.org/officeDocument/2006/relationships/slideLayout" Target="../slideLayouts/slideLayout2.xml"/><Relationship Id="rId6" Type="http://schemas.openxmlformats.org/officeDocument/2006/relationships/image" Target="../media/image115.png"/><Relationship Id="rId11" Type="http://schemas.openxmlformats.org/officeDocument/2006/relationships/image" Target="../media/image120.png"/><Relationship Id="rId5" Type="http://schemas.openxmlformats.org/officeDocument/2006/relationships/image" Target="../media/image114.png"/><Relationship Id="rId10" Type="http://schemas.openxmlformats.org/officeDocument/2006/relationships/image" Target="../media/image119.png"/><Relationship Id="rId4" Type="http://schemas.openxmlformats.org/officeDocument/2006/relationships/image" Target="../media/image101.png"/><Relationship Id="rId9" Type="http://schemas.openxmlformats.org/officeDocument/2006/relationships/image" Target="../media/image118.png"/></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hyperlink" Target="http://demo.tataiq.com/" TargetMode="External"/><Relationship Id="rId1" Type="http://schemas.openxmlformats.org/officeDocument/2006/relationships/slideLayout" Target="../slideLayouts/slideLayout2.xml"/><Relationship Id="rId6" Type="http://schemas.openxmlformats.org/officeDocument/2006/relationships/image" Target="../media/image124.png"/><Relationship Id="rId5" Type="http://schemas.openxmlformats.org/officeDocument/2006/relationships/image" Target="../media/image123.png"/><Relationship Id="rId4" Type="http://schemas.openxmlformats.org/officeDocument/2006/relationships/image" Target="../media/image122.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127.png"/><Relationship Id="rId4" Type="http://schemas.openxmlformats.org/officeDocument/2006/relationships/image" Target="../media/image126.png"/></Relationships>
</file>

<file path=ppt/slides/_rels/slide3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128.png"/><Relationship Id="rId4" Type="http://schemas.openxmlformats.org/officeDocument/2006/relationships/chart" Target="../charts/chart2.xml"/></Relationships>
</file>

<file path=ppt/slides/_rels/slide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9.jpeg"/><Relationship Id="rId13" Type="http://schemas.openxmlformats.org/officeDocument/2006/relationships/image" Target="../media/image14.jpg"/><Relationship Id="rId18" Type="http://schemas.openxmlformats.org/officeDocument/2006/relationships/image" Target="../media/image19.png"/><Relationship Id="rId3" Type="http://schemas.openxmlformats.org/officeDocument/2006/relationships/slideLayout" Target="../slideLayouts/slideLayout2.xml"/><Relationship Id="rId21" Type="http://schemas.openxmlformats.org/officeDocument/2006/relationships/image" Target="../media/image22.png"/><Relationship Id="rId7" Type="http://schemas.openxmlformats.org/officeDocument/2006/relationships/image" Target="../media/image8.jpeg"/><Relationship Id="rId12" Type="http://schemas.openxmlformats.org/officeDocument/2006/relationships/image" Target="../media/image13.png"/><Relationship Id="rId17" Type="http://schemas.openxmlformats.org/officeDocument/2006/relationships/image" Target="../media/image18.jpeg"/><Relationship Id="rId2" Type="http://schemas.openxmlformats.org/officeDocument/2006/relationships/tags" Target="../tags/tag3.xml"/><Relationship Id="rId16" Type="http://schemas.openxmlformats.org/officeDocument/2006/relationships/image" Target="../media/image17.png"/><Relationship Id="rId20" Type="http://schemas.openxmlformats.org/officeDocument/2006/relationships/image" Target="../media/image21.jpeg"/><Relationship Id="rId1" Type="http://schemas.openxmlformats.org/officeDocument/2006/relationships/tags" Target="../tags/tag2.xml"/><Relationship Id="rId6" Type="http://schemas.openxmlformats.org/officeDocument/2006/relationships/image" Target="../media/image7.jpeg"/><Relationship Id="rId11" Type="http://schemas.openxmlformats.org/officeDocument/2006/relationships/image" Target="../media/image12.png"/><Relationship Id="rId5" Type="http://schemas.openxmlformats.org/officeDocument/2006/relationships/image" Target="../media/image1.jpeg"/><Relationship Id="rId15" Type="http://schemas.openxmlformats.org/officeDocument/2006/relationships/image" Target="../media/image16.png"/><Relationship Id="rId23" Type="http://schemas.openxmlformats.org/officeDocument/2006/relationships/image" Target="../media/image24.jpeg"/><Relationship Id="rId10" Type="http://schemas.openxmlformats.org/officeDocument/2006/relationships/image" Target="../media/image11.jpeg"/><Relationship Id="rId19" Type="http://schemas.openxmlformats.org/officeDocument/2006/relationships/image" Target="../media/image20.jpeg"/><Relationship Id="rId4" Type="http://schemas.openxmlformats.org/officeDocument/2006/relationships/notesSlide" Target="../notesSlides/notesSlide1.xml"/><Relationship Id="rId9" Type="http://schemas.openxmlformats.org/officeDocument/2006/relationships/image" Target="../media/image10.png"/><Relationship Id="rId14" Type="http://schemas.openxmlformats.org/officeDocument/2006/relationships/image" Target="../media/image15.png"/><Relationship Id="rId22" Type="http://schemas.openxmlformats.org/officeDocument/2006/relationships/image" Target="../media/image23.png"/></Relationships>
</file>

<file path=ppt/slides/_rels/slide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8" Type="http://schemas.openxmlformats.org/officeDocument/2006/relationships/image" Target="../media/image118.png"/><Relationship Id="rId3" Type="http://schemas.openxmlformats.org/officeDocument/2006/relationships/image" Target="../media/image112.png"/><Relationship Id="rId7" Type="http://schemas.openxmlformats.org/officeDocument/2006/relationships/image" Target="../media/image115.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114.png"/><Relationship Id="rId5" Type="http://schemas.openxmlformats.org/officeDocument/2006/relationships/image" Target="../media/image101.png"/><Relationship Id="rId4" Type="http://schemas.openxmlformats.org/officeDocument/2006/relationships/image" Target="../media/image113.png"/><Relationship Id="rId9" Type="http://schemas.openxmlformats.org/officeDocument/2006/relationships/image" Target="../media/image117.png"/></Relationships>
</file>

<file path=ppt/slides/_rels/slide42.xml.rels><?xml version="1.0" encoding="UTF-8" standalone="yes"?>
<Relationships xmlns="http://schemas.openxmlformats.org/package/2006/relationships"><Relationship Id="rId8" Type="http://schemas.openxmlformats.org/officeDocument/2006/relationships/image" Target="../media/image119.png"/><Relationship Id="rId3" Type="http://schemas.openxmlformats.org/officeDocument/2006/relationships/image" Target="../media/image112.png"/><Relationship Id="rId7" Type="http://schemas.openxmlformats.org/officeDocument/2006/relationships/image" Target="../media/image115.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114.png"/><Relationship Id="rId5" Type="http://schemas.openxmlformats.org/officeDocument/2006/relationships/image" Target="../media/image101.png"/><Relationship Id="rId4" Type="http://schemas.openxmlformats.org/officeDocument/2006/relationships/image" Target="../media/image113.png"/><Relationship Id="rId9" Type="http://schemas.openxmlformats.org/officeDocument/2006/relationships/image" Target="../media/image120.png"/></Relationships>
</file>

<file path=ppt/slides/_rels/slide43.xml.rels><?xml version="1.0" encoding="UTF-8" standalone="yes"?>
<Relationships xmlns="http://schemas.openxmlformats.org/package/2006/relationships"><Relationship Id="rId8" Type="http://schemas.openxmlformats.org/officeDocument/2006/relationships/image" Target="../media/image115.png"/><Relationship Id="rId3" Type="http://schemas.openxmlformats.org/officeDocument/2006/relationships/image" Target="../media/image129.jpeg"/><Relationship Id="rId7" Type="http://schemas.openxmlformats.org/officeDocument/2006/relationships/image" Target="../media/image114.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101.png"/><Relationship Id="rId5" Type="http://schemas.openxmlformats.org/officeDocument/2006/relationships/image" Target="../media/image113.png"/><Relationship Id="rId4" Type="http://schemas.openxmlformats.org/officeDocument/2006/relationships/image" Target="../media/image112.png"/></Relationships>
</file>

<file path=ppt/slides/_rels/slide44.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hyperlink" Target="http://demo.tataiq.com/" TargetMode="External"/><Relationship Id="rId1" Type="http://schemas.openxmlformats.org/officeDocument/2006/relationships/slideLayout" Target="../slideLayouts/slideLayout2.xml"/><Relationship Id="rId6" Type="http://schemas.openxmlformats.org/officeDocument/2006/relationships/image" Target="../media/image124.png"/><Relationship Id="rId5" Type="http://schemas.openxmlformats.org/officeDocument/2006/relationships/image" Target="../media/image123.png"/><Relationship Id="rId4" Type="http://schemas.openxmlformats.org/officeDocument/2006/relationships/image" Target="../media/image12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8" Type="http://schemas.openxmlformats.org/officeDocument/2006/relationships/image" Target="../media/image135.jpeg"/><Relationship Id="rId3" Type="http://schemas.openxmlformats.org/officeDocument/2006/relationships/image" Target="../media/image130.wmf"/><Relationship Id="rId7" Type="http://schemas.openxmlformats.org/officeDocument/2006/relationships/image" Target="../media/image134.png"/><Relationship Id="rId2" Type="http://schemas.openxmlformats.org/officeDocument/2006/relationships/notesSlide" Target="../notesSlides/notesSlide23.xml"/><Relationship Id="rId1" Type="http://schemas.openxmlformats.org/officeDocument/2006/relationships/slideLayout" Target="../slideLayouts/slideLayout15.xml"/><Relationship Id="rId6" Type="http://schemas.openxmlformats.org/officeDocument/2006/relationships/image" Target="../media/image133.gif"/><Relationship Id="rId5" Type="http://schemas.openxmlformats.org/officeDocument/2006/relationships/image" Target="../media/image132.jpeg"/><Relationship Id="rId10" Type="http://schemas.openxmlformats.org/officeDocument/2006/relationships/image" Target="../media/image137.jpeg"/><Relationship Id="rId4" Type="http://schemas.openxmlformats.org/officeDocument/2006/relationships/image" Target="../media/image131.png"/><Relationship Id="rId9" Type="http://schemas.openxmlformats.org/officeDocument/2006/relationships/image" Target="../media/image136.png"/></Relationships>
</file>

<file path=ppt/slides/_rels/slide48.xml.rels><?xml version="1.0" encoding="UTF-8" standalone="yes"?>
<Relationships xmlns="http://schemas.openxmlformats.org/package/2006/relationships"><Relationship Id="rId8" Type="http://schemas.openxmlformats.org/officeDocument/2006/relationships/image" Target="../media/image136.png"/><Relationship Id="rId3" Type="http://schemas.openxmlformats.org/officeDocument/2006/relationships/image" Target="../media/image131.png"/><Relationship Id="rId7" Type="http://schemas.openxmlformats.org/officeDocument/2006/relationships/image" Target="../media/image135.jpeg"/><Relationship Id="rId2" Type="http://schemas.openxmlformats.org/officeDocument/2006/relationships/image" Target="../media/image130.wmf"/><Relationship Id="rId1" Type="http://schemas.openxmlformats.org/officeDocument/2006/relationships/slideLayout" Target="../slideLayouts/slideLayout15.xml"/><Relationship Id="rId6" Type="http://schemas.openxmlformats.org/officeDocument/2006/relationships/image" Target="../media/image134.png"/><Relationship Id="rId5" Type="http://schemas.openxmlformats.org/officeDocument/2006/relationships/image" Target="../media/image133.gif"/><Relationship Id="rId4" Type="http://schemas.openxmlformats.org/officeDocument/2006/relationships/image" Target="../media/image132.jpeg"/><Relationship Id="rId9" Type="http://schemas.openxmlformats.org/officeDocument/2006/relationships/image" Target="../media/image137.jpeg"/></Relationships>
</file>

<file path=ppt/slides/_rels/slide49.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2.xml"/><Relationship Id="rId4" Type="http://schemas.openxmlformats.org/officeDocument/2006/relationships/image" Target="../media/image141.png"/></Relationships>
</file>

<file path=ppt/slides/_rels/slide53.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2.xml"/><Relationship Id="rId4" Type="http://schemas.openxmlformats.org/officeDocument/2006/relationships/image" Target="../media/image144.png"/></Relationships>
</file>

<file path=ppt/slides/_rels/slide6.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36.jpeg"/><Relationship Id="rId18" Type="http://schemas.openxmlformats.org/officeDocument/2006/relationships/image" Target="../media/image41.jpeg"/><Relationship Id="rId26" Type="http://schemas.openxmlformats.org/officeDocument/2006/relationships/image" Target="../media/image49.png"/><Relationship Id="rId3" Type="http://schemas.openxmlformats.org/officeDocument/2006/relationships/image" Target="../media/image26.png"/><Relationship Id="rId21" Type="http://schemas.openxmlformats.org/officeDocument/2006/relationships/image" Target="../media/image44.jpeg"/><Relationship Id="rId7" Type="http://schemas.openxmlformats.org/officeDocument/2006/relationships/image" Target="../media/image30.png"/><Relationship Id="rId12" Type="http://schemas.openxmlformats.org/officeDocument/2006/relationships/image" Target="../media/image35.jpeg"/><Relationship Id="rId17" Type="http://schemas.openxmlformats.org/officeDocument/2006/relationships/image" Target="../media/image40.png"/><Relationship Id="rId25" Type="http://schemas.openxmlformats.org/officeDocument/2006/relationships/image" Target="../media/image48.gif"/><Relationship Id="rId2" Type="http://schemas.openxmlformats.org/officeDocument/2006/relationships/image" Target="../media/image25.jpeg"/><Relationship Id="rId16" Type="http://schemas.openxmlformats.org/officeDocument/2006/relationships/image" Target="../media/image39.gif"/><Relationship Id="rId20" Type="http://schemas.openxmlformats.org/officeDocument/2006/relationships/image" Target="../media/image43.gif"/><Relationship Id="rId1" Type="http://schemas.openxmlformats.org/officeDocument/2006/relationships/slideLayout" Target="../slideLayouts/slideLayout2.xml"/><Relationship Id="rId6" Type="http://schemas.openxmlformats.org/officeDocument/2006/relationships/image" Target="../media/image29.png"/><Relationship Id="rId11" Type="http://schemas.openxmlformats.org/officeDocument/2006/relationships/image" Target="../media/image34.jpeg"/><Relationship Id="rId24" Type="http://schemas.openxmlformats.org/officeDocument/2006/relationships/image" Target="../media/image47.png"/><Relationship Id="rId5" Type="http://schemas.openxmlformats.org/officeDocument/2006/relationships/image" Target="../media/image28.png"/><Relationship Id="rId15" Type="http://schemas.openxmlformats.org/officeDocument/2006/relationships/image" Target="../media/image38.png"/><Relationship Id="rId23" Type="http://schemas.openxmlformats.org/officeDocument/2006/relationships/image" Target="../media/image46.png"/><Relationship Id="rId28" Type="http://schemas.openxmlformats.org/officeDocument/2006/relationships/image" Target="../media/image51.png"/><Relationship Id="rId10" Type="http://schemas.openxmlformats.org/officeDocument/2006/relationships/image" Target="../media/image33.png"/><Relationship Id="rId19" Type="http://schemas.openxmlformats.org/officeDocument/2006/relationships/image" Target="../media/image42.jpeg"/><Relationship Id="rId4" Type="http://schemas.openxmlformats.org/officeDocument/2006/relationships/image" Target="../media/image27.png"/><Relationship Id="rId9" Type="http://schemas.openxmlformats.org/officeDocument/2006/relationships/image" Target="../media/image32.png"/><Relationship Id="rId14" Type="http://schemas.openxmlformats.org/officeDocument/2006/relationships/image" Target="../media/image37.png"/><Relationship Id="rId22" Type="http://schemas.openxmlformats.org/officeDocument/2006/relationships/image" Target="../media/image45.emf"/><Relationship Id="rId27" Type="http://schemas.openxmlformats.org/officeDocument/2006/relationships/image" Target="../media/image50.png"/></Relationships>
</file>

<file path=ppt/slides/_rels/slide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8" Type="http://schemas.openxmlformats.org/officeDocument/2006/relationships/image" Target="../media/image57.png"/><Relationship Id="rId13" Type="http://schemas.openxmlformats.org/officeDocument/2006/relationships/image" Target="../media/image62.png"/><Relationship Id="rId3" Type="http://schemas.openxmlformats.org/officeDocument/2006/relationships/image" Target="../media/image53.jpeg"/><Relationship Id="rId7" Type="http://schemas.openxmlformats.org/officeDocument/2006/relationships/image" Target="../media/image56.png"/><Relationship Id="rId12" Type="http://schemas.openxmlformats.org/officeDocument/2006/relationships/image" Target="../media/image61.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40.png"/><Relationship Id="rId11" Type="http://schemas.openxmlformats.org/officeDocument/2006/relationships/image" Target="../media/image60.png"/><Relationship Id="rId5" Type="http://schemas.openxmlformats.org/officeDocument/2006/relationships/image" Target="../media/image55.png"/><Relationship Id="rId10" Type="http://schemas.openxmlformats.org/officeDocument/2006/relationships/image" Target="../media/image59.png"/><Relationship Id="rId4" Type="http://schemas.openxmlformats.org/officeDocument/2006/relationships/image" Target="../media/image54.gif"/><Relationship Id="rId9" Type="http://schemas.openxmlformats.org/officeDocument/2006/relationships/image" Target="../media/image58.png"/><Relationship Id="rId14" Type="http://schemas.openxmlformats.org/officeDocument/2006/relationships/image" Target="../media/image63.png"/></Relationships>
</file>

<file path=ppt/slides/_rels/slide9.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40.png"/><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54.g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flipH="1">
            <a:off x="0" y="0"/>
            <a:ext cx="12192000" cy="6858000"/>
          </a:xfrm>
          <a:prstGeom prst="rect">
            <a:avLst/>
          </a:prstGeom>
        </p:spPr>
      </p:pic>
      <p:sp>
        <p:nvSpPr>
          <p:cNvPr id="7" name="Rectangle 6"/>
          <p:cNvSpPr/>
          <p:nvPr/>
        </p:nvSpPr>
        <p:spPr>
          <a:xfrm>
            <a:off x="247381" y="5672719"/>
            <a:ext cx="11697237" cy="1061829"/>
          </a:xfrm>
          <a:prstGeom prst="rect">
            <a:avLst/>
          </a:prstGeom>
        </p:spPr>
        <p:txBody>
          <a:bodyPr wrap="square" anchor="b">
            <a:spAutoFit/>
          </a:bodyPr>
          <a:lstStyle/>
          <a:p>
            <a:r>
              <a:rPr lang="en-US" sz="900" dirty="0">
                <a:solidFill>
                  <a:prstClr val="white"/>
                </a:solidFill>
                <a:latin typeface="Century Gothic"/>
              </a:rPr>
              <a:t>The information contained in the document is proprietary to Tata Industries Limited- Tata Insights &amp; Quants Division and is strictly confidential. </a:t>
            </a:r>
            <a:r>
              <a:rPr lang="en-IN" sz="900" dirty="0">
                <a:solidFill>
                  <a:prstClr val="white"/>
                </a:solidFill>
                <a:latin typeface="Century Gothic"/>
              </a:rPr>
              <a:t>In consideration of receipt of this document, the recipient agrees that the information is being shared only for the limited purpose. The recipient of this information further agrees to maintain such information in confidence and to not reproduce, disclose, duplicate, electronically transmit or use in whole or in part for any other purpose. Prior written consent shall be obtained from the Insights &amp; Quants Division of Tata Industries in case the information is necessitated to be shared with anyone other than the Recipient to whom this information is addressed. The above restriction shall not limit the right to use the information contained in this deck, if it is obtained from another source without restriction.</a:t>
            </a:r>
            <a:br>
              <a:rPr lang="en-IN" sz="900" dirty="0">
                <a:solidFill>
                  <a:prstClr val="white"/>
                </a:solidFill>
                <a:latin typeface="Century Gothic"/>
              </a:rPr>
            </a:br>
            <a:r>
              <a:rPr lang="en-IN" sz="900" dirty="0">
                <a:solidFill>
                  <a:prstClr val="white"/>
                </a:solidFill>
                <a:latin typeface="Century Gothic"/>
              </a:rPr>
              <a:t> </a:t>
            </a:r>
            <a:br>
              <a:rPr lang="en-IN" sz="900" dirty="0">
                <a:solidFill>
                  <a:prstClr val="white"/>
                </a:solidFill>
                <a:latin typeface="Century Gothic"/>
              </a:rPr>
            </a:br>
            <a:r>
              <a:rPr lang="en-IN" sz="900" dirty="0">
                <a:solidFill>
                  <a:prstClr val="white"/>
                </a:solidFill>
                <a:latin typeface="Century Gothic"/>
              </a:rPr>
              <a:t>© Copyright, Tata Insights &amp; Quants Division, Tata Industries Limited </a:t>
            </a:r>
          </a:p>
        </p:txBody>
      </p:sp>
      <p:sp>
        <p:nvSpPr>
          <p:cNvPr id="8" name="Rectangle 7"/>
          <p:cNvSpPr/>
          <p:nvPr/>
        </p:nvSpPr>
        <p:spPr>
          <a:xfrm>
            <a:off x="1171075" y="2316987"/>
            <a:ext cx="10284326" cy="1569660"/>
          </a:xfrm>
          <a:prstGeom prst="rect">
            <a:avLst/>
          </a:prstGeom>
        </p:spPr>
        <p:txBody>
          <a:bodyPr wrap="square">
            <a:spAutoFit/>
          </a:bodyPr>
          <a:lstStyle/>
          <a:p>
            <a:pPr algn="r"/>
            <a:r>
              <a:rPr lang="en-US" sz="4800" b="1" dirty="0" smtClean="0">
                <a:solidFill>
                  <a:prstClr val="white"/>
                </a:solidFill>
                <a:effectLst>
                  <a:outerShdw blurRad="38100" dist="38100" dir="2700000" algn="tl">
                    <a:srgbClr val="000000">
                      <a:alpha val="43137"/>
                    </a:srgbClr>
                  </a:outerShdw>
                </a:effectLst>
                <a:latin typeface="Leelawadee UI" panose="020B0502040204020203" pitchFamily="34" charset="-34"/>
                <a:cs typeface="Leelawadee UI" panose="020B0502040204020203" pitchFamily="34" charset="-34"/>
              </a:rPr>
              <a:t>Tata Treats </a:t>
            </a:r>
            <a:endParaRPr lang="en-US" sz="4800" b="1" dirty="0">
              <a:solidFill>
                <a:prstClr val="white"/>
              </a:solidFill>
              <a:effectLst>
                <a:outerShdw blurRad="38100" dist="38100" dir="2700000" algn="tl">
                  <a:srgbClr val="000000">
                    <a:alpha val="43137"/>
                  </a:srgbClr>
                </a:outerShdw>
              </a:effectLst>
              <a:latin typeface="Leelawadee UI" panose="020B0502040204020203" pitchFamily="34" charset="-34"/>
              <a:cs typeface="Leelawadee UI" panose="020B0502040204020203" pitchFamily="34" charset="-34"/>
            </a:endParaRPr>
          </a:p>
          <a:p>
            <a:pPr algn="r"/>
            <a:r>
              <a:rPr lang="en-US" sz="4800" b="1" dirty="0">
                <a:solidFill>
                  <a:prstClr val="white"/>
                </a:solidFill>
                <a:effectLst>
                  <a:outerShdw blurRad="38100" dist="38100" dir="2700000" algn="tl">
                    <a:srgbClr val="000000">
                      <a:alpha val="43137"/>
                    </a:srgbClr>
                  </a:outerShdw>
                </a:effectLst>
                <a:latin typeface="Leelawadee UI" panose="020B0502040204020203" pitchFamily="34" charset="-34"/>
                <a:cs typeface="Leelawadee UI" panose="020B0502040204020203" pitchFamily="34" charset="-34"/>
              </a:rPr>
              <a:t>			</a:t>
            </a:r>
            <a:endParaRPr lang="en-US" sz="3600" b="1" dirty="0">
              <a:solidFill>
                <a:prstClr val="white"/>
              </a:solidFill>
              <a:effectLst>
                <a:outerShdw blurRad="38100" dist="38100" dir="2700000" algn="tl">
                  <a:srgbClr val="000000">
                    <a:alpha val="43137"/>
                  </a:srgbClr>
                </a:outerShdw>
              </a:effectLst>
              <a:latin typeface="Leelawadee UI" panose="020B0502040204020203" pitchFamily="34" charset="-34"/>
              <a:cs typeface="Leelawadee UI" panose="020B0502040204020203" pitchFamily="34" charset="-34"/>
            </a:endParaRPr>
          </a:p>
        </p:txBody>
      </p:sp>
      <p:sp>
        <p:nvSpPr>
          <p:cNvPr id="10" name="Rectangle 9"/>
          <p:cNvSpPr/>
          <p:nvPr/>
        </p:nvSpPr>
        <p:spPr>
          <a:xfrm>
            <a:off x="4087611" y="3101817"/>
            <a:ext cx="7239000" cy="400110"/>
          </a:xfrm>
          <a:prstGeom prst="rect">
            <a:avLst/>
          </a:prstGeom>
        </p:spPr>
        <p:txBody>
          <a:bodyPr wrap="square">
            <a:spAutoFit/>
          </a:bodyPr>
          <a:lstStyle/>
          <a:p>
            <a:pPr algn="r"/>
            <a:r>
              <a:rPr lang="en-US" sz="2000" b="1" dirty="0" smtClean="0">
                <a:solidFill>
                  <a:prstClr val="white"/>
                </a:solidFill>
                <a:latin typeface="Leelawadee UI" panose="020B0502040204020203" pitchFamily="34" charset="-34"/>
                <a:cs typeface="Leelawadee UI" panose="020B0502040204020203" pitchFamily="34" charset="-34"/>
              </a:rPr>
              <a:t>Training Deck</a:t>
            </a:r>
            <a:endParaRPr lang="en-US" sz="2000" b="1" dirty="0">
              <a:solidFill>
                <a:prstClr val="white"/>
              </a:solidFill>
              <a:latin typeface="Leelawadee UI" panose="020B0502040204020203" pitchFamily="34" charset="-34"/>
              <a:cs typeface="Leelawadee UI" panose="020B0502040204020203" pitchFamily="34" charset="-34"/>
            </a:endParaRPr>
          </a:p>
        </p:txBody>
      </p:sp>
    </p:spTree>
    <p:extLst>
      <p:ext uri="{BB962C8B-B14F-4D97-AF65-F5344CB8AC3E}">
        <p14:creationId xmlns:p14="http://schemas.microsoft.com/office/powerpoint/2010/main" val="19799198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040F425-731D-4835-A38A-9545B9CAE996}" type="slidenum">
              <a:rPr lang="en-IN" smtClean="0">
                <a:solidFill>
                  <a:srgbClr val="000000">
                    <a:tint val="75000"/>
                  </a:srgbClr>
                </a:solidFill>
              </a:rPr>
              <a:pPr/>
              <a:t>10</a:t>
            </a:fld>
            <a:endParaRPr lang="en-IN" dirty="0">
              <a:solidFill>
                <a:srgbClr val="000000">
                  <a:tint val="75000"/>
                </a:srgbClr>
              </a:solidFill>
            </a:endParaRPr>
          </a:p>
        </p:txBody>
      </p:sp>
      <p:sp>
        <p:nvSpPr>
          <p:cNvPr id="5" name="Rectangle 4"/>
          <p:cNvSpPr/>
          <p:nvPr/>
        </p:nvSpPr>
        <p:spPr>
          <a:xfrm>
            <a:off x="684252" y="237066"/>
            <a:ext cx="10823604" cy="523220"/>
          </a:xfrm>
          <a:prstGeom prst="rect">
            <a:avLst/>
          </a:prstGeom>
          <a:solidFill>
            <a:schemeClr val="bg1"/>
          </a:solidFill>
        </p:spPr>
        <p:txBody>
          <a:bodyPr wrap="none" anchor="ctr">
            <a:spAutoFit/>
          </a:bodyPr>
          <a:lstStyle/>
          <a:p>
            <a:pPr algn="ctr"/>
            <a:r>
              <a:rPr lang="en-IN" sz="2800" b="1" dirty="0" smtClean="0">
                <a:solidFill>
                  <a:srgbClr val="0070C0"/>
                </a:solidFill>
                <a:latin typeface="Leelawadee UI" panose="020B0502040204020203" pitchFamily="34" charset="-34"/>
                <a:cs typeface="Leelawadee UI" panose="020B0502040204020203" pitchFamily="34" charset="-34"/>
              </a:rPr>
              <a:t>Learning from Empower and Tata cards What is different now ?</a:t>
            </a:r>
            <a:endParaRPr lang="en-IN" sz="2800" b="1" dirty="0">
              <a:solidFill>
                <a:srgbClr val="0070C0"/>
              </a:solidFill>
              <a:latin typeface="Leelawadee UI" panose="020B0502040204020203" pitchFamily="34" charset="-34"/>
              <a:cs typeface="Leelawadee UI" panose="020B0502040204020203" pitchFamily="34" charset="-34"/>
            </a:endParaRPr>
          </a:p>
        </p:txBody>
      </p:sp>
      <p:pic>
        <p:nvPicPr>
          <p:cNvPr id="13" name="Picture 12"/>
          <p:cNvPicPr>
            <a:picLocks noChangeAspect="1"/>
          </p:cNvPicPr>
          <p:nvPr/>
        </p:nvPicPr>
        <p:blipFill>
          <a:blip r:embed="rId2"/>
          <a:stretch>
            <a:fillRect/>
          </a:stretch>
        </p:blipFill>
        <p:spPr>
          <a:xfrm>
            <a:off x="425697" y="797495"/>
            <a:ext cx="11340607" cy="5263010"/>
          </a:xfrm>
          <a:prstGeom prst="rect">
            <a:avLst/>
          </a:prstGeom>
        </p:spPr>
      </p:pic>
    </p:spTree>
    <p:extLst>
      <p:ext uri="{BB962C8B-B14F-4D97-AF65-F5344CB8AC3E}">
        <p14:creationId xmlns:p14="http://schemas.microsoft.com/office/powerpoint/2010/main" val="267743527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040F425-731D-4835-A38A-9545B9CAE996}" type="slidenum">
              <a:rPr lang="en-IN" smtClean="0">
                <a:solidFill>
                  <a:srgbClr val="000000">
                    <a:tint val="75000"/>
                  </a:srgbClr>
                </a:solidFill>
              </a:rPr>
              <a:pPr/>
              <a:t>11</a:t>
            </a:fld>
            <a:endParaRPr lang="en-IN" dirty="0">
              <a:solidFill>
                <a:srgbClr val="000000">
                  <a:tint val="75000"/>
                </a:srgbClr>
              </a:solidFill>
            </a:endParaRPr>
          </a:p>
        </p:txBody>
      </p:sp>
      <p:sp>
        <p:nvSpPr>
          <p:cNvPr id="5" name="Rectangle 4"/>
          <p:cNvSpPr/>
          <p:nvPr/>
        </p:nvSpPr>
        <p:spPr>
          <a:xfrm>
            <a:off x="958066" y="237066"/>
            <a:ext cx="10276018" cy="523220"/>
          </a:xfrm>
          <a:prstGeom prst="rect">
            <a:avLst/>
          </a:prstGeom>
          <a:solidFill>
            <a:schemeClr val="bg1"/>
          </a:solidFill>
        </p:spPr>
        <p:txBody>
          <a:bodyPr wrap="none" anchor="ctr">
            <a:spAutoFit/>
          </a:bodyPr>
          <a:lstStyle/>
          <a:p>
            <a:pPr algn="ctr"/>
            <a:r>
              <a:rPr lang="en-IN" sz="2800" b="1" dirty="0" smtClean="0">
                <a:solidFill>
                  <a:srgbClr val="0070C0"/>
                </a:solidFill>
                <a:latin typeface="Leelawadee UI" panose="020B0502040204020203" pitchFamily="34" charset="-34"/>
                <a:cs typeface="Leelawadee UI" panose="020B0502040204020203" pitchFamily="34" charset="-34"/>
              </a:rPr>
              <a:t>A lifetime of relationship with customers …now recognized </a:t>
            </a:r>
            <a:endParaRPr lang="en-IN" sz="2800" b="1" dirty="0">
              <a:solidFill>
                <a:srgbClr val="0070C0"/>
              </a:solidFill>
              <a:latin typeface="Leelawadee UI" panose="020B0502040204020203" pitchFamily="34" charset="-34"/>
              <a:cs typeface="Leelawadee UI" panose="020B0502040204020203" pitchFamily="34" charset="-34"/>
            </a:endParaRPr>
          </a:p>
        </p:txBody>
      </p:sp>
      <p:grpSp>
        <p:nvGrpSpPr>
          <p:cNvPr id="9" name="Group 8"/>
          <p:cNvGrpSpPr/>
          <p:nvPr/>
        </p:nvGrpSpPr>
        <p:grpSpPr>
          <a:xfrm>
            <a:off x="6215260" y="1394860"/>
            <a:ext cx="5840163" cy="3991682"/>
            <a:chOff x="6215260" y="1394860"/>
            <a:chExt cx="5840163" cy="3991682"/>
          </a:xfrm>
        </p:grpSpPr>
        <p:grpSp>
          <p:nvGrpSpPr>
            <p:cNvPr id="7" name="Group 6"/>
            <p:cNvGrpSpPr/>
            <p:nvPr/>
          </p:nvGrpSpPr>
          <p:grpSpPr>
            <a:xfrm>
              <a:off x="6215260" y="1394860"/>
              <a:ext cx="5840163" cy="3991682"/>
              <a:chOff x="6215260" y="1394860"/>
              <a:chExt cx="5840163" cy="3991682"/>
            </a:xfrm>
          </p:grpSpPr>
          <p:grpSp>
            <p:nvGrpSpPr>
              <p:cNvPr id="6" name="Group 5"/>
              <p:cNvGrpSpPr/>
              <p:nvPr/>
            </p:nvGrpSpPr>
            <p:grpSpPr>
              <a:xfrm>
                <a:off x="6215260" y="1394860"/>
                <a:ext cx="5840163" cy="3991682"/>
                <a:chOff x="6193438" y="1075212"/>
                <a:chExt cx="5550567" cy="3047077"/>
              </a:xfrm>
            </p:grpSpPr>
            <p:pic>
              <p:nvPicPr>
                <p:cNvPr id="14" name="Picture 13"/>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193438" y="1075212"/>
                  <a:ext cx="2502567" cy="3047077"/>
                </a:xfrm>
                <a:prstGeom prst="rect">
                  <a:avLst/>
                </a:prstGeom>
              </p:spPr>
            </p:pic>
            <p:pic>
              <p:nvPicPr>
                <p:cNvPr id="26" name="Picture 25"/>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8696005" y="1075212"/>
                  <a:ext cx="3048000" cy="3047077"/>
                </a:xfrm>
                <a:prstGeom prst="rect">
                  <a:avLst/>
                </a:prstGeom>
              </p:spPr>
            </p:pic>
          </p:grpSp>
          <p:pic>
            <p:nvPicPr>
              <p:cNvPr id="16" name="Picture 15"/>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8911986" y="3413556"/>
                <a:ext cx="450378" cy="585237"/>
              </a:xfrm>
              <a:prstGeom prst="rect">
                <a:avLst/>
              </a:prstGeom>
            </p:spPr>
          </p:pic>
        </p:grpSp>
        <p:sp>
          <p:nvSpPr>
            <p:cNvPr id="24" name="Rounded Rectangle 23"/>
            <p:cNvSpPr/>
            <p:nvPr/>
          </p:nvSpPr>
          <p:spPr>
            <a:xfrm>
              <a:off x="6279428" y="4127232"/>
              <a:ext cx="2265348" cy="537414"/>
            </a:xfrm>
            <a:prstGeom prst="roundRect">
              <a:avLst>
                <a:gd name="adj" fmla="val 0"/>
              </a:avLst>
            </a:prstGeom>
            <a:noFill/>
            <a:ln>
              <a:noFill/>
            </a:ln>
          </p:spPr>
          <p:style>
            <a:lnRef idx="3">
              <a:schemeClr val="lt1"/>
            </a:lnRef>
            <a:fillRef idx="1">
              <a:schemeClr val="dk1"/>
            </a:fillRef>
            <a:effectRef idx="1">
              <a:schemeClr val="dk1"/>
            </a:effectRef>
            <a:fontRef idx="minor">
              <a:schemeClr val="lt1"/>
            </a:fontRef>
          </p:style>
          <p:txBody>
            <a:bodyPr rtlCol="0" anchor="ctr"/>
            <a:lstStyle/>
            <a:p>
              <a:pPr algn="ctr"/>
              <a:r>
                <a:rPr lang="en-US" b="1" i="1" dirty="0" smtClean="0">
                  <a:solidFill>
                    <a:schemeClr val="tx1"/>
                  </a:solidFill>
                </a:rPr>
                <a:t>… an exclusive rewards program</a:t>
              </a:r>
              <a:endParaRPr lang="en-US" b="1" i="1" dirty="0">
                <a:solidFill>
                  <a:schemeClr val="tx1"/>
                </a:solidFill>
              </a:endParaRPr>
            </a:p>
          </p:txBody>
        </p:sp>
      </p:grpSp>
      <p:grpSp>
        <p:nvGrpSpPr>
          <p:cNvPr id="12" name="Group 11"/>
          <p:cNvGrpSpPr/>
          <p:nvPr/>
        </p:nvGrpSpPr>
        <p:grpSpPr>
          <a:xfrm>
            <a:off x="263090" y="872580"/>
            <a:ext cx="5751101" cy="5319673"/>
            <a:chOff x="263090" y="872580"/>
            <a:chExt cx="5751101" cy="5319673"/>
          </a:xfrm>
        </p:grpSpPr>
        <p:sp>
          <p:nvSpPr>
            <p:cNvPr id="25" name="Isosceles Triangle 24"/>
            <p:cNvSpPr/>
            <p:nvPr/>
          </p:nvSpPr>
          <p:spPr>
            <a:xfrm rot="5400000">
              <a:off x="3382743" y="3062501"/>
              <a:ext cx="4796589" cy="466306"/>
            </a:xfrm>
            <a:prstGeom prst="triangle">
              <a:avLst/>
            </a:prstGeom>
            <a:solidFill>
              <a:schemeClr val="bg1">
                <a:lumMod val="5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nvGrpSpPr>
            <p:cNvPr id="11" name="Group 10"/>
            <p:cNvGrpSpPr/>
            <p:nvPr/>
          </p:nvGrpSpPr>
          <p:grpSpPr>
            <a:xfrm>
              <a:off x="263090" y="872580"/>
              <a:ext cx="4764586" cy="5319673"/>
              <a:chOff x="263090" y="872580"/>
              <a:chExt cx="4764586" cy="5319673"/>
            </a:xfrm>
          </p:grpSpPr>
          <p:grpSp>
            <p:nvGrpSpPr>
              <p:cNvPr id="10" name="Group 9"/>
              <p:cNvGrpSpPr/>
              <p:nvPr/>
            </p:nvGrpSpPr>
            <p:grpSpPr>
              <a:xfrm>
                <a:off x="263090" y="3694943"/>
                <a:ext cx="4736908" cy="2497310"/>
                <a:chOff x="263090" y="3694943"/>
                <a:chExt cx="4736908" cy="2497310"/>
              </a:xfrm>
            </p:grpSpPr>
            <p:sp>
              <p:nvSpPr>
                <p:cNvPr id="15" name="Rounded Rectangle 14"/>
                <p:cNvSpPr/>
                <p:nvPr/>
              </p:nvSpPr>
              <p:spPr>
                <a:xfrm>
                  <a:off x="263090" y="3694943"/>
                  <a:ext cx="4736908" cy="2497310"/>
                </a:xfrm>
                <a:prstGeom prst="roundRect">
                  <a:avLst>
                    <a:gd name="adj" fmla="val 0"/>
                  </a:avLst>
                </a:prstGeom>
              </p:spPr>
              <p:style>
                <a:lnRef idx="1">
                  <a:schemeClr val="accent1"/>
                </a:lnRef>
                <a:fillRef idx="2">
                  <a:schemeClr val="accent1"/>
                </a:fillRef>
                <a:effectRef idx="1">
                  <a:schemeClr val="accent1"/>
                </a:effectRef>
                <a:fontRef idx="minor">
                  <a:schemeClr val="dk1"/>
                </a:fontRef>
              </p:style>
              <p:txBody>
                <a:bodyPr rtlCol="0" anchor="t"/>
                <a:lstStyle/>
                <a:p>
                  <a:pPr algn="ctr"/>
                  <a:r>
                    <a:rPr lang="en-US" b="1" dirty="0" smtClean="0"/>
                    <a:t>Won’t it be great if our Customers could be…</a:t>
                  </a:r>
                  <a:endParaRPr lang="en-US" b="1" dirty="0"/>
                </a:p>
              </p:txBody>
            </p:sp>
            <p:pic>
              <p:nvPicPr>
                <p:cNvPr id="13" name="Picture 12"/>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278079" y="4166212"/>
                  <a:ext cx="4721917" cy="2026041"/>
                </a:xfrm>
                <a:prstGeom prst="rect">
                  <a:avLst/>
                </a:prstGeom>
              </p:spPr>
            </p:pic>
          </p:grpSp>
          <p:grpSp>
            <p:nvGrpSpPr>
              <p:cNvPr id="8" name="Group 7"/>
              <p:cNvGrpSpPr/>
              <p:nvPr/>
            </p:nvGrpSpPr>
            <p:grpSpPr>
              <a:xfrm>
                <a:off x="263090" y="872580"/>
                <a:ext cx="4764586" cy="2535368"/>
                <a:chOff x="263090" y="872580"/>
                <a:chExt cx="4764586" cy="2535368"/>
              </a:xfrm>
            </p:grpSpPr>
            <p:sp>
              <p:nvSpPr>
                <p:cNvPr id="3" name="Rounded Rectangle 2"/>
                <p:cNvSpPr/>
                <p:nvPr/>
              </p:nvSpPr>
              <p:spPr>
                <a:xfrm>
                  <a:off x="263090" y="872580"/>
                  <a:ext cx="4764586" cy="2535368"/>
                </a:xfrm>
                <a:prstGeom prst="roundRect">
                  <a:avLst>
                    <a:gd name="adj" fmla="val 0"/>
                  </a:avLst>
                </a:prstGeom>
              </p:spPr>
              <p:style>
                <a:lnRef idx="1">
                  <a:schemeClr val="accent1"/>
                </a:lnRef>
                <a:fillRef idx="2">
                  <a:schemeClr val="accent1"/>
                </a:fillRef>
                <a:effectRef idx="1">
                  <a:schemeClr val="accent1"/>
                </a:effectRef>
                <a:fontRef idx="minor">
                  <a:schemeClr val="dk1"/>
                </a:fontRef>
              </p:style>
              <p:txBody>
                <a:bodyPr rtlCol="0" anchor="t"/>
                <a:lstStyle/>
                <a:p>
                  <a:pPr algn="ctr"/>
                  <a:r>
                    <a:rPr lang="en-US" b="1" dirty="0" smtClean="0"/>
                    <a:t>We touch a customer throughout their lifetime</a:t>
                  </a:r>
                  <a:endParaRPr lang="en-US" b="1" dirty="0"/>
                </a:p>
              </p:txBody>
            </p:sp>
            <p:pic>
              <p:nvPicPr>
                <p:cNvPr id="2" name="Picture 1"/>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a:off x="279132" y="1201993"/>
                  <a:ext cx="4748544" cy="2205955"/>
                </a:xfrm>
                <a:prstGeom prst="rect">
                  <a:avLst/>
                </a:prstGeom>
              </p:spPr>
            </p:pic>
          </p:grpSp>
        </p:grpSp>
      </p:grpSp>
    </p:spTree>
    <p:extLst>
      <p:ext uri="{BB962C8B-B14F-4D97-AF65-F5344CB8AC3E}">
        <p14:creationId xmlns:p14="http://schemas.microsoft.com/office/powerpoint/2010/main" val="90677888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040F425-731D-4835-A38A-9545B9CAE996}" type="slidenum">
              <a:rPr lang="en-IN" smtClean="0">
                <a:solidFill>
                  <a:srgbClr val="000000">
                    <a:tint val="75000"/>
                  </a:srgbClr>
                </a:solidFill>
              </a:rPr>
              <a:pPr/>
              <a:t>12</a:t>
            </a:fld>
            <a:endParaRPr lang="en-IN" dirty="0">
              <a:solidFill>
                <a:srgbClr val="000000">
                  <a:tint val="75000"/>
                </a:srgbClr>
              </a:solidFill>
            </a:endParaRPr>
          </a:p>
        </p:txBody>
      </p:sp>
      <p:sp>
        <p:nvSpPr>
          <p:cNvPr id="5" name="Rectangle 4"/>
          <p:cNvSpPr/>
          <p:nvPr/>
        </p:nvSpPr>
        <p:spPr>
          <a:xfrm>
            <a:off x="6003668" y="237066"/>
            <a:ext cx="184730" cy="523220"/>
          </a:xfrm>
          <a:prstGeom prst="rect">
            <a:avLst/>
          </a:prstGeom>
          <a:solidFill>
            <a:schemeClr val="bg1"/>
          </a:solidFill>
        </p:spPr>
        <p:txBody>
          <a:bodyPr wrap="none" anchor="ctr">
            <a:spAutoFit/>
          </a:bodyPr>
          <a:lstStyle/>
          <a:p>
            <a:pPr algn="ctr"/>
            <a:endParaRPr lang="en-IN" sz="2800" b="1" dirty="0">
              <a:solidFill>
                <a:srgbClr val="0070C0"/>
              </a:solidFill>
              <a:latin typeface="Leelawadee UI" panose="020B0502040204020203" pitchFamily="34" charset="-34"/>
              <a:cs typeface="Leelawadee UI" panose="020B0502040204020203" pitchFamily="34" charset="-34"/>
            </a:endParaRPr>
          </a:p>
        </p:txBody>
      </p:sp>
      <p:pic>
        <p:nvPicPr>
          <p:cNvPr id="37" name="Picture 3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51309" y="1411847"/>
            <a:ext cx="179895" cy="372888"/>
          </a:xfrm>
          <a:prstGeom prst="rect">
            <a:avLst/>
          </a:prstGeom>
        </p:spPr>
      </p:pic>
      <p:pic>
        <p:nvPicPr>
          <p:cNvPr id="38" name="Picture 3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82404" y="1419318"/>
            <a:ext cx="179895" cy="372888"/>
          </a:xfrm>
          <a:prstGeom prst="rect">
            <a:avLst/>
          </a:prstGeom>
        </p:spPr>
      </p:pic>
      <p:sp>
        <p:nvSpPr>
          <p:cNvPr id="44" name="Rectangle 43"/>
          <p:cNvSpPr/>
          <p:nvPr/>
        </p:nvSpPr>
        <p:spPr>
          <a:xfrm>
            <a:off x="5981294" y="270063"/>
            <a:ext cx="4047583" cy="507832"/>
          </a:xfrm>
          <a:prstGeom prst="rect">
            <a:avLst/>
          </a:prstGeom>
          <a:solidFill>
            <a:schemeClr val="bg1"/>
          </a:solidFill>
        </p:spPr>
        <p:txBody>
          <a:bodyPr wrap="none" anchor="ctr">
            <a:spAutoFit/>
          </a:bodyPr>
          <a:lstStyle/>
          <a:p>
            <a:pPr algn="ctr"/>
            <a:r>
              <a:rPr lang="en-IN" sz="2400" b="1" dirty="0" smtClean="0">
                <a:solidFill>
                  <a:srgbClr val="0070C0"/>
                </a:solidFill>
                <a:latin typeface="Leelawadee UI" panose="020B0502040204020203" pitchFamily="34" charset="-34"/>
                <a:cs typeface="Leelawadee UI" panose="020B0502040204020203" pitchFamily="34" charset="-34"/>
              </a:rPr>
              <a:t>Member Value proposition</a:t>
            </a:r>
          </a:p>
        </p:txBody>
      </p:sp>
      <p:sp>
        <p:nvSpPr>
          <p:cNvPr id="45" name="TextBox 44"/>
          <p:cNvSpPr txBox="1"/>
          <p:nvPr/>
        </p:nvSpPr>
        <p:spPr>
          <a:xfrm>
            <a:off x="2616844" y="150245"/>
            <a:ext cx="3438419" cy="710964"/>
          </a:xfrm>
          <a:prstGeom prst="rect">
            <a:avLst/>
          </a:prstGeom>
          <a:solidFill>
            <a:schemeClr val="bg1"/>
          </a:solidFill>
        </p:spPr>
        <p:txBody>
          <a:bodyPr wrap="square" rtlCol="0">
            <a:spAutoFit/>
          </a:bodyPr>
          <a:lstStyle/>
          <a:p>
            <a:endParaRPr lang="en-US" dirty="0" smtClean="0">
              <a:solidFill>
                <a:prstClr val="white"/>
              </a:solidFill>
            </a:endParaRPr>
          </a:p>
          <a:p>
            <a:endParaRPr lang="en-US" dirty="0">
              <a:solidFill>
                <a:prstClr val="white"/>
              </a:solidFill>
            </a:endParaRPr>
          </a:p>
        </p:txBody>
      </p:sp>
      <p:pic>
        <p:nvPicPr>
          <p:cNvPr id="46" name="Picture 4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91780" y="18681"/>
            <a:ext cx="2886281" cy="890385"/>
          </a:xfrm>
          <a:prstGeom prst="rect">
            <a:avLst/>
          </a:prstGeom>
        </p:spPr>
      </p:pic>
      <p:sp>
        <p:nvSpPr>
          <p:cNvPr id="47" name="TextBox 46"/>
          <p:cNvSpPr txBox="1"/>
          <p:nvPr/>
        </p:nvSpPr>
        <p:spPr>
          <a:xfrm>
            <a:off x="5227852" y="702109"/>
            <a:ext cx="2921056" cy="584775"/>
          </a:xfrm>
          <a:prstGeom prst="rect">
            <a:avLst/>
          </a:prstGeom>
          <a:noFill/>
        </p:spPr>
        <p:txBody>
          <a:bodyPr wrap="square" rtlCol="0">
            <a:spAutoFit/>
          </a:bodyPr>
          <a:lstStyle/>
          <a:p>
            <a:r>
              <a:rPr lang="en-IN" sz="1400" b="1" i="1" dirty="0" smtClean="0">
                <a:solidFill>
                  <a:srgbClr val="002060"/>
                </a:solidFill>
                <a:latin typeface="Century Gothic" panose="020B0502020202020204" pitchFamily="34" charset="0"/>
                <a:cs typeface="Leelawadee" panose="020B0502040204020203" pitchFamily="34" charset="-34"/>
              </a:rPr>
              <a:t>an exclusive </a:t>
            </a:r>
            <a:r>
              <a:rPr lang="en-IN" sz="1400" b="1" i="1" dirty="0">
                <a:solidFill>
                  <a:srgbClr val="002060"/>
                </a:solidFill>
                <a:latin typeface="Century Gothic" panose="020B0502020202020204" pitchFamily="34" charset="0"/>
                <a:cs typeface="Leelawadee" panose="020B0502040204020203" pitchFamily="34" charset="-34"/>
              </a:rPr>
              <a:t>rewards program</a:t>
            </a:r>
            <a:endParaRPr lang="en-IN" sz="1400" dirty="0">
              <a:solidFill>
                <a:srgbClr val="002060"/>
              </a:solidFill>
              <a:latin typeface="Century Gothic" panose="020B0502020202020204" pitchFamily="34" charset="0"/>
              <a:cs typeface="Leelawadee" panose="020B0502040204020203" pitchFamily="34" charset="-34"/>
            </a:endParaRPr>
          </a:p>
          <a:p>
            <a:endParaRPr lang="en-US" dirty="0">
              <a:solidFill>
                <a:prstClr val="black"/>
              </a:solidFill>
            </a:endParaRPr>
          </a:p>
        </p:txBody>
      </p:sp>
      <p:grpSp>
        <p:nvGrpSpPr>
          <p:cNvPr id="11" name="Group 10"/>
          <p:cNvGrpSpPr/>
          <p:nvPr/>
        </p:nvGrpSpPr>
        <p:grpSpPr>
          <a:xfrm>
            <a:off x="8166377" y="1059953"/>
            <a:ext cx="3824370" cy="5177635"/>
            <a:chOff x="8166377" y="1059953"/>
            <a:chExt cx="3824370" cy="4148861"/>
          </a:xfrm>
        </p:grpSpPr>
        <p:grpSp>
          <p:nvGrpSpPr>
            <p:cNvPr id="9" name="Group 8"/>
            <p:cNvGrpSpPr/>
            <p:nvPr/>
          </p:nvGrpSpPr>
          <p:grpSpPr>
            <a:xfrm>
              <a:off x="8166377" y="1110686"/>
              <a:ext cx="3824370" cy="4098128"/>
              <a:chOff x="8166377" y="1110686"/>
              <a:chExt cx="3824370" cy="4098128"/>
            </a:xfrm>
          </p:grpSpPr>
          <p:sp>
            <p:nvSpPr>
              <p:cNvPr id="30" name="Rectangle 29"/>
              <p:cNvSpPr/>
              <p:nvPr/>
            </p:nvSpPr>
            <p:spPr>
              <a:xfrm>
                <a:off x="8166377" y="1110686"/>
                <a:ext cx="3824370" cy="668150"/>
              </a:xfrm>
              <a:prstGeom prst="rect">
                <a:avLst/>
              </a:prstGeom>
              <a:solidFill>
                <a:srgbClr val="2E75B6"/>
              </a:solidFill>
              <a:ln w="28575">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b="1" dirty="0">
                    <a:solidFill>
                      <a:prstClr val="white"/>
                    </a:solidFill>
                    <a:latin typeface="Century Gothic" panose="020B0502020202020204" pitchFamily="34" charset="0"/>
                    <a:cs typeface="Leelawadee" panose="020B0502040204020203" pitchFamily="34" charset="-34"/>
                  </a:rPr>
                  <a:t>Pride of association</a:t>
                </a:r>
                <a:r>
                  <a:rPr lang="en-US" dirty="0">
                    <a:solidFill>
                      <a:prstClr val="white"/>
                    </a:solidFill>
                    <a:latin typeface="Century Gothic" panose="020B0502020202020204" pitchFamily="34" charset="0"/>
                    <a:cs typeface="Leelawadee" panose="020B0502040204020203" pitchFamily="34" charset="-34"/>
                  </a:rPr>
                  <a:t> </a:t>
                </a:r>
              </a:p>
            </p:txBody>
          </p:sp>
          <p:sp>
            <p:nvSpPr>
              <p:cNvPr id="35" name="Rectangle 34"/>
              <p:cNvSpPr/>
              <p:nvPr/>
            </p:nvSpPr>
            <p:spPr>
              <a:xfrm>
                <a:off x="8166377" y="1778835"/>
                <a:ext cx="3824370" cy="3429979"/>
              </a:xfrm>
              <a:prstGeom prst="rect">
                <a:avLst/>
              </a:prstGeom>
              <a:noFill/>
              <a:ln w="28575">
                <a:solidFill>
                  <a:srgbClr val="FFC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spcBef>
                    <a:spcPts val="600"/>
                  </a:spcBef>
                  <a:spcAft>
                    <a:spcPts val="600"/>
                  </a:spcAft>
                  <a:buFont typeface="Arial" panose="020B0604020202020204" pitchFamily="34" charset="0"/>
                  <a:buChar char="•"/>
                </a:pPr>
                <a:r>
                  <a:rPr lang="en-US" sz="1600" b="1" i="1" dirty="0" smtClean="0">
                    <a:solidFill>
                      <a:srgbClr val="002060"/>
                    </a:solidFill>
                    <a:latin typeface="Century Gothic" panose="020B0502020202020204" pitchFamily="34" charset="0"/>
                    <a:cs typeface="Leelawadee" panose="020B0502040204020203" pitchFamily="34" charset="-34"/>
                  </a:rPr>
                  <a:t>Join Tata in it sustainability initiatives</a:t>
                </a:r>
                <a:r>
                  <a:rPr lang="en-US" sz="1600" b="1" i="1" dirty="0">
                    <a:solidFill>
                      <a:srgbClr val="002060"/>
                    </a:solidFill>
                    <a:latin typeface="Century Gothic" panose="020B0502020202020204" pitchFamily="34" charset="0"/>
                    <a:cs typeface="Leelawadee" panose="020B0502040204020203" pitchFamily="34" charset="-34"/>
                  </a:rPr>
                  <a:t/>
                </a:r>
                <a:br>
                  <a:rPr lang="en-US" sz="1600" b="1" i="1" dirty="0">
                    <a:solidFill>
                      <a:srgbClr val="002060"/>
                    </a:solidFill>
                    <a:latin typeface="Century Gothic" panose="020B0502020202020204" pitchFamily="34" charset="0"/>
                    <a:cs typeface="Leelawadee" panose="020B0502040204020203" pitchFamily="34" charset="-34"/>
                  </a:rPr>
                </a:br>
                <a:r>
                  <a:rPr lang="en-US" sz="1600" i="1" dirty="0" smtClean="0">
                    <a:solidFill>
                      <a:schemeClr val="bg1">
                        <a:lumMod val="50000"/>
                      </a:schemeClr>
                    </a:solidFill>
                    <a:latin typeface="Century Gothic" panose="020B0502020202020204" pitchFamily="34" charset="0"/>
                    <a:cs typeface="Leelawadee" panose="020B0502040204020203" pitchFamily="34" charset="-34"/>
                  </a:rPr>
                  <a:t>Volunteer in Tata social Engagement drives, donate points worth benefits for social causes.</a:t>
                </a:r>
              </a:p>
              <a:p>
                <a:pPr marL="285750" indent="-285750">
                  <a:spcBef>
                    <a:spcPts val="600"/>
                  </a:spcBef>
                  <a:spcAft>
                    <a:spcPts val="600"/>
                  </a:spcAft>
                  <a:buFont typeface="Arial" panose="020B0604020202020204" pitchFamily="34" charset="0"/>
                  <a:buChar char="•"/>
                </a:pPr>
                <a:r>
                  <a:rPr lang="en-IN" sz="1600" b="1" i="1" dirty="0" smtClean="0">
                    <a:solidFill>
                      <a:srgbClr val="002060"/>
                    </a:solidFill>
                    <a:latin typeface="Century Gothic" panose="020B0502020202020204" pitchFamily="34" charset="0"/>
                    <a:cs typeface="Leelawadee" panose="020B0502040204020203" pitchFamily="34" charset="-34"/>
                  </a:rPr>
                  <a:t>See how Tata products are created</a:t>
                </a:r>
                <a:br>
                  <a:rPr lang="en-IN" sz="1600" b="1" i="1" dirty="0" smtClean="0">
                    <a:solidFill>
                      <a:srgbClr val="002060"/>
                    </a:solidFill>
                    <a:latin typeface="Century Gothic" panose="020B0502020202020204" pitchFamily="34" charset="0"/>
                    <a:cs typeface="Leelawadee" panose="020B0502040204020203" pitchFamily="34" charset="-34"/>
                  </a:rPr>
                </a:br>
                <a:r>
                  <a:rPr lang="en-IN" sz="1600" i="1" dirty="0">
                    <a:solidFill>
                      <a:schemeClr val="bg1">
                        <a:lumMod val="50000"/>
                      </a:schemeClr>
                    </a:solidFill>
                    <a:latin typeface="Century Gothic" panose="020B0502020202020204" pitchFamily="34" charset="0"/>
                    <a:cs typeface="Leelawadee" panose="020B0502040204020203" pitchFamily="34" charset="-34"/>
                  </a:rPr>
                  <a:t>Guided</a:t>
                </a:r>
                <a:r>
                  <a:rPr lang="en-IN" sz="1600" i="1" dirty="0" smtClean="0">
                    <a:solidFill>
                      <a:schemeClr val="bg1">
                        <a:lumMod val="50000"/>
                      </a:schemeClr>
                    </a:solidFill>
                    <a:latin typeface="Century Gothic" panose="020B0502020202020204" pitchFamily="34" charset="0"/>
                    <a:cs typeface="Leelawadee" panose="020B0502040204020203" pitchFamily="34" charset="-34"/>
                  </a:rPr>
                  <a:t> tour of Tata Motors / </a:t>
                </a:r>
                <a:r>
                  <a:rPr lang="en-IN" sz="1600" i="1" dirty="0" err="1" smtClean="0">
                    <a:solidFill>
                      <a:schemeClr val="bg1">
                        <a:lumMod val="50000"/>
                      </a:schemeClr>
                    </a:solidFill>
                    <a:latin typeface="Century Gothic" panose="020B0502020202020204" pitchFamily="34" charset="0"/>
                    <a:cs typeface="Leelawadee" panose="020B0502040204020203" pitchFamily="34" charset="-34"/>
                  </a:rPr>
                  <a:t>Tanishq</a:t>
                </a:r>
                <a:r>
                  <a:rPr lang="en-IN" sz="1600" i="1" dirty="0" smtClean="0">
                    <a:solidFill>
                      <a:schemeClr val="bg1">
                        <a:lumMod val="50000"/>
                      </a:schemeClr>
                    </a:solidFill>
                    <a:latin typeface="Century Gothic" panose="020B0502020202020204" pitchFamily="34" charset="0"/>
                    <a:cs typeface="Leelawadee" panose="020B0502040204020203" pitchFamily="34" charset="-34"/>
                  </a:rPr>
                  <a:t> / JLR Plant</a:t>
                </a:r>
                <a:r>
                  <a:rPr lang="en-IN" sz="1600" b="1" dirty="0" smtClean="0">
                    <a:solidFill>
                      <a:schemeClr val="bg1">
                        <a:lumMod val="50000"/>
                      </a:schemeClr>
                    </a:solidFill>
                    <a:latin typeface="Leelawadee UI" panose="020B0502040204020203" pitchFamily="34" charset="-34"/>
                    <a:cs typeface="Leelawadee UI" panose="020B0502040204020203" pitchFamily="34" charset="-34"/>
                  </a:rPr>
                  <a:t>, </a:t>
                </a:r>
              </a:p>
              <a:p>
                <a:pPr marL="285750" indent="-285750">
                  <a:spcBef>
                    <a:spcPts val="600"/>
                  </a:spcBef>
                  <a:spcAft>
                    <a:spcPts val="600"/>
                  </a:spcAft>
                  <a:buFont typeface="Arial" panose="020B0604020202020204" pitchFamily="34" charset="0"/>
                  <a:buChar char="•"/>
                </a:pPr>
                <a:r>
                  <a:rPr lang="en-IN" sz="1600" b="1" i="1" dirty="0">
                    <a:solidFill>
                      <a:srgbClr val="002060"/>
                    </a:solidFill>
                    <a:latin typeface="Century Gothic" panose="020B0502020202020204" pitchFamily="34" charset="0"/>
                    <a:cs typeface="Leelawadee" panose="020B0502040204020203" pitchFamily="34" charset="-34"/>
                  </a:rPr>
                  <a:t>Experience </a:t>
                </a:r>
                <a:r>
                  <a:rPr lang="en-IN" sz="1600" b="1" i="1" dirty="0" smtClean="0">
                    <a:solidFill>
                      <a:srgbClr val="002060"/>
                    </a:solidFill>
                    <a:latin typeface="Century Gothic" panose="020B0502020202020204" pitchFamily="34" charset="0"/>
                    <a:cs typeface="Leelawadee" panose="020B0502040204020203" pitchFamily="34" charset="-34"/>
                  </a:rPr>
                  <a:t>and participate </a:t>
                </a:r>
                <a:r>
                  <a:rPr lang="en-IN" sz="1600" b="1" i="1" dirty="0">
                    <a:solidFill>
                      <a:schemeClr val="bg1">
                        <a:lumMod val="50000"/>
                      </a:schemeClr>
                    </a:solidFill>
                    <a:latin typeface="Leelawadee UI" panose="020B0502040204020203" pitchFamily="34" charset="-34"/>
                    <a:cs typeface="Leelawadee UI" panose="020B0502040204020203" pitchFamily="34" charset="-34"/>
                  </a:rPr>
                  <a:t/>
                </a:r>
                <a:br>
                  <a:rPr lang="en-IN" sz="1600" b="1" i="1" dirty="0">
                    <a:solidFill>
                      <a:schemeClr val="bg1">
                        <a:lumMod val="50000"/>
                      </a:schemeClr>
                    </a:solidFill>
                    <a:latin typeface="Leelawadee UI" panose="020B0502040204020203" pitchFamily="34" charset="-34"/>
                    <a:cs typeface="Leelawadee UI" panose="020B0502040204020203" pitchFamily="34" charset="-34"/>
                  </a:rPr>
                </a:br>
                <a:r>
                  <a:rPr lang="en-IN" sz="1600" i="1" dirty="0" smtClean="0">
                    <a:solidFill>
                      <a:schemeClr val="bg1">
                        <a:lumMod val="50000"/>
                      </a:schemeClr>
                    </a:solidFill>
                    <a:latin typeface="Leelawadee UI" panose="020B0502040204020203" pitchFamily="34" charset="-34"/>
                    <a:cs typeface="Leelawadee UI" panose="020B0502040204020203" pitchFamily="34" charset="-34"/>
                  </a:rPr>
                  <a:t>Visit </a:t>
                </a:r>
                <a:r>
                  <a:rPr lang="en-IN" sz="1600" i="1" dirty="0" smtClean="0">
                    <a:solidFill>
                      <a:schemeClr val="bg1">
                        <a:lumMod val="50000"/>
                      </a:schemeClr>
                    </a:solidFill>
                    <a:latin typeface="Century Gothic" panose="020B0502020202020204" pitchFamily="34" charset="0"/>
                    <a:cs typeface="Leelawadee" panose="020B0502040204020203" pitchFamily="34" charset="-34"/>
                  </a:rPr>
                  <a:t> Coffee plantation visit and tasting, Tea tasting session</a:t>
                </a:r>
                <a:endParaRPr lang="en-IN" sz="1600" i="1" dirty="0">
                  <a:solidFill>
                    <a:schemeClr val="bg1">
                      <a:lumMod val="50000"/>
                    </a:schemeClr>
                  </a:solidFill>
                  <a:latin typeface="Century Gothic" panose="020B0502020202020204" pitchFamily="34" charset="0"/>
                  <a:cs typeface="Leelawadee" panose="020B0502040204020203" pitchFamily="34" charset="-34"/>
                </a:endParaRPr>
              </a:p>
              <a:p>
                <a:pPr marL="285750" indent="-285750">
                  <a:spcBef>
                    <a:spcPts val="600"/>
                  </a:spcBef>
                  <a:spcAft>
                    <a:spcPts val="600"/>
                  </a:spcAft>
                  <a:buFont typeface="Arial" panose="020B0604020202020204" pitchFamily="34" charset="0"/>
                  <a:buChar char="•"/>
                </a:pPr>
                <a:endParaRPr lang="en-US" i="1" dirty="0">
                  <a:solidFill>
                    <a:srgbClr val="002060"/>
                  </a:solidFill>
                  <a:latin typeface="Century Gothic" panose="020B0502020202020204" pitchFamily="34" charset="0"/>
                  <a:cs typeface="Leelawadee" panose="020B0502040204020203" pitchFamily="34" charset="-34"/>
                </a:endParaRPr>
              </a:p>
            </p:txBody>
          </p:sp>
          <p:pic>
            <p:nvPicPr>
              <p:cNvPr id="52" name="Picture 5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003387" y="1223559"/>
                <a:ext cx="758943" cy="458492"/>
              </a:xfrm>
              <a:prstGeom prst="rect">
                <a:avLst/>
              </a:prstGeom>
            </p:spPr>
          </p:pic>
        </p:grpSp>
        <p:sp>
          <p:nvSpPr>
            <p:cNvPr id="2" name="Rectangle 1"/>
            <p:cNvSpPr/>
            <p:nvPr/>
          </p:nvSpPr>
          <p:spPr>
            <a:xfrm flipV="1">
              <a:off x="8166377" y="1059953"/>
              <a:ext cx="3824370" cy="45719"/>
            </a:xfrm>
            <a:prstGeom prst="rect">
              <a:avLst/>
            </a:prstGeom>
            <a:solidFill>
              <a:schemeClr val="accent2"/>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 name="Group 7"/>
          <p:cNvGrpSpPr/>
          <p:nvPr/>
        </p:nvGrpSpPr>
        <p:grpSpPr>
          <a:xfrm>
            <a:off x="4187004" y="1059953"/>
            <a:ext cx="3824370" cy="5177635"/>
            <a:chOff x="4187004" y="1059953"/>
            <a:chExt cx="3824370" cy="4148861"/>
          </a:xfrm>
        </p:grpSpPr>
        <p:sp>
          <p:nvSpPr>
            <p:cNvPr id="31" name="Rectangle 30"/>
            <p:cNvSpPr/>
            <p:nvPr/>
          </p:nvSpPr>
          <p:spPr>
            <a:xfrm>
              <a:off x="4187004" y="1110686"/>
              <a:ext cx="3824370" cy="668149"/>
            </a:xfrm>
            <a:prstGeom prst="rect">
              <a:avLst/>
            </a:prstGeom>
            <a:solidFill>
              <a:srgbClr val="2E75B6"/>
            </a:solidFill>
            <a:ln w="28575">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solidFill>
                    <a:prstClr val="white"/>
                  </a:solidFill>
                  <a:latin typeface="Century Gothic" panose="020B0502020202020204" pitchFamily="34" charset="0"/>
                  <a:cs typeface="Leelawadee" panose="020B0502040204020203" pitchFamily="34" charset="-34"/>
                </a:rPr>
                <a:t>	      </a:t>
              </a:r>
              <a:r>
                <a:rPr lang="en-US" b="1" dirty="0" smtClean="0">
                  <a:solidFill>
                    <a:prstClr val="white"/>
                  </a:solidFill>
                  <a:latin typeface="Century Gothic" panose="020B0502020202020204" pitchFamily="34" charset="0"/>
                  <a:cs typeface="Leelawadee" panose="020B0502040204020203" pitchFamily="34" charset="-34"/>
                </a:rPr>
                <a:t>Special Privileges </a:t>
              </a:r>
              <a:endParaRPr lang="en-US" b="1" dirty="0">
                <a:solidFill>
                  <a:prstClr val="white"/>
                </a:solidFill>
                <a:latin typeface="Century Gothic" panose="020B0502020202020204" pitchFamily="34" charset="0"/>
                <a:cs typeface="Leelawadee" panose="020B0502040204020203" pitchFamily="34" charset="-34"/>
              </a:endParaRPr>
            </a:p>
          </p:txBody>
        </p:sp>
        <p:sp>
          <p:nvSpPr>
            <p:cNvPr id="34" name="Rectangle 33"/>
            <p:cNvSpPr/>
            <p:nvPr/>
          </p:nvSpPr>
          <p:spPr>
            <a:xfrm>
              <a:off x="4187004" y="1778835"/>
              <a:ext cx="3824370" cy="3429979"/>
            </a:xfrm>
            <a:prstGeom prst="rect">
              <a:avLst/>
            </a:prstGeom>
            <a:noFill/>
            <a:ln w="28575">
              <a:solidFill>
                <a:srgbClr val="FFC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spcBef>
                  <a:spcPts val="600"/>
                </a:spcBef>
                <a:spcAft>
                  <a:spcPts val="600"/>
                </a:spcAft>
                <a:buFont typeface="Arial" panose="020B0604020202020204" pitchFamily="34" charset="0"/>
                <a:buChar char="•"/>
              </a:pPr>
              <a:r>
                <a:rPr lang="en-US" sz="1600" b="1" i="1" dirty="0">
                  <a:solidFill>
                    <a:srgbClr val="002060"/>
                  </a:solidFill>
                  <a:latin typeface="Century Gothic" panose="020B0502020202020204" pitchFamily="34" charset="0"/>
                  <a:cs typeface="Leelawadee" panose="020B0502040204020203" pitchFamily="34" charset="-34"/>
                </a:rPr>
                <a:t>Sweepstakes, </a:t>
              </a:r>
              <a:r>
                <a:rPr lang="en-US" sz="1600" i="1" dirty="0" smtClean="0">
                  <a:solidFill>
                    <a:schemeClr val="bg1">
                      <a:lumMod val="50000"/>
                    </a:schemeClr>
                  </a:solidFill>
                  <a:latin typeface="Century Gothic" panose="020B0502020202020204" pitchFamily="34" charset="0"/>
                  <a:cs typeface="Leelawadee" panose="020B0502040204020203" pitchFamily="34" charset="-34"/>
                </a:rPr>
                <a:t>unique and special treats from Tata Group</a:t>
              </a:r>
              <a:endParaRPr lang="en-US" sz="1600" i="1" dirty="0">
                <a:solidFill>
                  <a:schemeClr val="bg1">
                    <a:lumMod val="50000"/>
                  </a:schemeClr>
                </a:solidFill>
                <a:latin typeface="Century Gothic" panose="020B0502020202020204" pitchFamily="34" charset="0"/>
                <a:cs typeface="Leelawadee" panose="020B0502040204020203" pitchFamily="34" charset="-34"/>
              </a:endParaRPr>
            </a:p>
            <a:p>
              <a:pPr marL="285750" indent="-285750">
                <a:spcBef>
                  <a:spcPts val="600"/>
                </a:spcBef>
                <a:spcAft>
                  <a:spcPts val="600"/>
                </a:spcAft>
                <a:buFont typeface="Arial" panose="020B0604020202020204" pitchFamily="34" charset="0"/>
                <a:buChar char="•"/>
              </a:pPr>
              <a:r>
                <a:rPr lang="en-IN" sz="1600" b="1" i="1" dirty="0" smtClean="0">
                  <a:solidFill>
                    <a:srgbClr val="002060"/>
                  </a:solidFill>
                  <a:latin typeface="Century Gothic" panose="020B0502020202020204" pitchFamily="34" charset="0"/>
                  <a:cs typeface="Leelawadee" panose="020B0502040204020203" pitchFamily="34" charset="-34"/>
                </a:rPr>
                <a:t>Shopping </a:t>
              </a:r>
              <a:r>
                <a:rPr lang="en-IN" sz="1600" b="1" i="1" dirty="0">
                  <a:solidFill>
                    <a:srgbClr val="002060"/>
                  </a:solidFill>
                  <a:latin typeface="Century Gothic" panose="020B0502020202020204" pitchFamily="34" charset="0"/>
                  <a:cs typeface="Leelawadee" panose="020B0502040204020203" pitchFamily="34" charset="-34"/>
                </a:rPr>
                <a:t>happiness with Tata</a:t>
              </a:r>
              <a:r>
                <a:rPr lang="en-IN" sz="1600" i="1" dirty="0">
                  <a:solidFill>
                    <a:srgbClr val="002060"/>
                  </a:solidFill>
                  <a:latin typeface="Century Gothic" panose="020B0502020202020204" pitchFamily="34" charset="0"/>
                  <a:cs typeface="Leelawadee" panose="020B0502040204020203" pitchFamily="34" charset="-34"/>
                </a:rPr>
                <a:t> </a:t>
              </a:r>
              <a:r>
                <a:rPr lang="en-IN" sz="1600" i="1" dirty="0" smtClean="0">
                  <a:solidFill>
                    <a:srgbClr val="002060"/>
                  </a:solidFill>
                  <a:latin typeface="Century Gothic" panose="020B0502020202020204" pitchFamily="34" charset="0"/>
                  <a:cs typeface="Leelawadee" panose="020B0502040204020203" pitchFamily="34" charset="-34"/>
                </a:rPr>
                <a:t>– </a:t>
              </a:r>
            </a:p>
            <a:p>
              <a:pPr>
                <a:spcBef>
                  <a:spcPts val="600"/>
                </a:spcBef>
                <a:spcAft>
                  <a:spcPts val="600"/>
                </a:spcAft>
              </a:pPr>
              <a:r>
                <a:rPr lang="en-IN" sz="1600" i="1" dirty="0">
                  <a:solidFill>
                    <a:schemeClr val="bg1">
                      <a:lumMod val="50000"/>
                    </a:schemeClr>
                  </a:solidFill>
                  <a:latin typeface="Century Gothic" panose="020B0502020202020204" pitchFamily="34" charset="0"/>
                  <a:cs typeface="Leelawadee" panose="020B0502040204020203" pitchFamily="34" charset="-34"/>
                </a:rPr>
                <a:t> </a:t>
              </a:r>
              <a:r>
                <a:rPr lang="en-IN" sz="1600" i="1" dirty="0" smtClean="0">
                  <a:solidFill>
                    <a:schemeClr val="bg1">
                      <a:lumMod val="50000"/>
                    </a:schemeClr>
                  </a:solidFill>
                  <a:latin typeface="Century Gothic" panose="020B0502020202020204" pitchFamily="34" charset="0"/>
                  <a:cs typeface="Leelawadee" panose="020B0502040204020203" pitchFamily="34" charset="-34"/>
                </a:rPr>
                <a:t>     </a:t>
              </a:r>
              <a:r>
                <a:rPr lang="en-IN" sz="1600" b="1" i="1" dirty="0" smtClean="0">
                  <a:solidFill>
                    <a:schemeClr val="bg1">
                      <a:lumMod val="50000"/>
                    </a:schemeClr>
                  </a:solidFill>
                  <a:latin typeface="Century Gothic" panose="020B0502020202020204" pitchFamily="34" charset="0"/>
                  <a:cs typeface="Leelawadee" panose="020B0502040204020203" pitchFamily="34" charset="-34"/>
                </a:rPr>
                <a:t>Select ideas:</a:t>
              </a:r>
            </a:p>
            <a:p>
              <a:pPr marL="465138" lvl="1" indent="-231775">
                <a:lnSpc>
                  <a:spcPct val="107000"/>
                </a:lnSpc>
                <a:spcBef>
                  <a:spcPts val="300"/>
                </a:spcBef>
                <a:spcAft>
                  <a:spcPts val="600"/>
                </a:spcAft>
                <a:buFont typeface="Wingdings" panose="05000000000000000000" pitchFamily="2" charset="2"/>
                <a:buChar char="ü"/>
              </a:pPr>
              <a:r>
                <a:rPr lang="en-IN" sz="1600" b="1" i="1" dirty="0">
                  <a:solidFill>
                    <a:srgbClr val="002060"/>
                  </a:solidFill>
                  <a:latin typeface="Century Gothic" panose="020B0502020202020204" pitchFamily="34" charset="0"/>
                  <a:cs typeface="Leelawadee" panose="020B0502040204020203" pitchFamily="34" charset="-34"/>
                </a:rPr>
                <a:t>Shopping Valet, Splurge budget for </a:t>
              </a:r>
              <a:r>
                <a:rPr lang="en-IN" sz="1600" b="1" i="1" dirty="0" smtClean="0">
                  <a:solidFill>
                    <a:srgbClr val="002060"/>
                  </a:solidFill>
                  <a:latin typeface="Century Gothic" panose="020B0502020202020204" pitchFamily="34" charset="0"/>
                  <a:cs typeface="Leelawadee" panose="020B0502040204020203" pitchFamily="34" charset="-34"/>
                </a:rPr>
                <a:t>Westside/</a:t>
              </a:r>
              <a:r>
                <a:rPr lang="en-IN" sz="1600" b="1" i="1" dirty="0" err="1" smtClean="0">
                  <a:solidFill>
                    <a:srgbClr val="002060"/>
                  </a:solidFill>
                  <a:latin typeface="Century Gothic" panose="020B0502020202020204" pitchFamily="34" charset="0"/>
                  <a:cs typeface="Leelawadee" panose="020B0502040204020203" pitchFamily="34" charset="-34"/>
                </a:rPr>
                <a:t>Croma</a:t>
              </a:r>
              <a:r>
                <a:rPr lang="en-IN" sz="1600" b="1" i="1" dirty="0" smtClean="0">
                  <a:solidFill>
                    <a:srgbClr val="002060"/>
                  </a:solidFill>
                  <a:latin typeface="Century Gothic" panose="020B0502020202020204" pitchFamily="34" charset="0"/>
                  <a:cs typeface="Leelawadee" panose="020B0502040204020203" pitchFamily="34" charset="-34"/>
                </a:rPr>
                <a:t>/Star </a:t>
              </a:r>
              <a:r>
                <a:rPr lang="en-IN" sz="1600" b="1" i="1" dirty="0">
                  <a:solidFill>
                    <a:srgbClr val="002060"/>
                  </a:solidFill>
                  <a:latin typeface="Century Gothic" panose="020B0502020202020204" pitchFamily="34" charset="0"/>
                  <a:cs typeface="Leelawadee" panose="020B0502040204020203" pitchFamily="34" charset="-34"/>
                </a:rPr>
                <a:t>Bazar</a:t>
              </a:r>
            </a:p>
            <a:p>
              <a:pPr marL="465138" lvl="1" indent="-231775">
                <a:lnSpc>
                  <a:spcPct val="107000"/>
                </a:lnSpc>
                <a:spcBef>
                  <a:spcPts val="300"/>
                </a:spcBef>
                <a:buFont typeface="Wingdings" panose="05000000000000000000" pitchFamily="2" charset="2"/>
                <a:buChar char="ü"/>
              </a:pPr>
              <a:r>
                <a:rPr lang="en-IN" sz="1600" b="1" i="1" dirty="0">
                  <a:solidFill>
                    <a:srgbClr val="002060"/>
                  </a:solidFill>
                  <a:latin typeface="Century Gothic" panose="020B0502020202020204" pitchFamily="34" charset="0"/>
                  <a:cs typeface="Leelawadee" panose="020B0502040204020203" pitchFamily="34" charset="-34"/>
                </a:rPr>
                <a:t>Starbucks - name a </a:t>
              </a:r>
              <a:r>
                <a:rPr lang="en-IN" sz="1600" b="1" i="1" dirty="0" smtClean="0">
                  <a:solidFill>
                    <a:srgbClr val="002060"/>
                  </a:solidFill>
                  <a:latin typeface="Century Gothic" panose="020B0502020202020204" pitchFamily="34" charset="0"/>
                  <a:cs typeface="Leelawadee" panose="020B0502040204020203" pitchFamily="34" charset="-34"/>
                </a:rPr>
                <a:t>drink contest</a:t>
              </a:r>
              <a:endParaRPr lang="en-IN" sz="1600" b="1" i="1" dirty="0">
                <a:solidFill>
                  <a:srgbClr val="002060"/>
                </a:solidFill>
                <a:latin typeface="Century Gothic" panose="020B0502020202020204" pitchFamily="34" charset="0"/>
                <a:cs typeface="Leelawadee" panose="020B0502040204020203" pitchFamily="34" charset="-34"/>
              </a:endParaRPr>
            </a:p>
            <a:p>
              <a:pPr marL="465138" lvl="1" indent="-231775">
                <a:lnSpc>
                  <a:spcPct val="107000"/>
                </a:lnSpc>
                <a:spcBef>
                  <a:spcPts val="300"/>
                </a:spcBef>
                <a:buFont typeface="Wingdings" panose="05000000000000000000" pitchFamily="2" charset="2"/>
                <a:buChar char="ü"/>
              </a:pPr>
              <a:r>
                <a:rPr lang="en-IN" sz="1600" b="1" i="1" dirty="0">
                  <a:solidFill>
                    <a:srgbClr val="002060"/>
                  </a:solidFill>
                  <a:latin typeface="Century Gothic" panose="020B0502020202020204" pitchFamily="34" charset="0"/>
                  <a:cs typeface="Leelawadee" panose="020B0502040204020203" pitchFamily="34" charset="-34"/>
                </a:rPr>
                <a:t>Indulge with Taj hotels</a:t>
              </a:r>
              <a:r>
                <a:rPr lang="en-IN" sz="1600" i="1" dirty="0">
                  <a:solidFill>
                    <a:srgbClr val="002060"/>
                  </a:solidFill>
                  <a:latin typeface="Century Gothic" panose="020B0502020202020204" pitchFamily="34" charset="0"/>
                  <a:cs typeface="Leelawadee" panose="020B0502040204020203" pitchFamily="34" charset="-34"/>
                </a:rPr>
                <a:t> - </a:t>
              </a:r>
              <a:r>
                <a:rPr lang="en-IN" sz="1600" i="1" dirty="0">
                  <a:solidFill>
                    <a:schemeClr val="bg1">
                      <a:lumMod val="50000"/>
                    </a:schemeClr>
                  </a:solidFill>
                  <a:latin typeface="Century Gothic" panose="020B0502020202020204" pitchFamily="34" charset="0"/>
                  <a:cs typeface="Leelawadee" panose="020B0502040204020203" pitchFamily="34" charset="-34"/>
                </a:rPr>
                <a:t>Breakfast / Lunch at the Taj, Check in at a high category </a:t>
              </a:r>
              <a:r>
                <a:rPr lang="en-IN" sz="1600" i="1" dirty="0" smtClean="0">
                  <a:solidFill>
                    <a:schemeClr val="bg1">
                      <a:lumMod val="50000"/>
                    </a:schemeClr>
                  </a:solidFill>
                  <a:latin typeface="Century Gothic" panose="020B0502020202020204" pitchFamily="34" charset="0"/>
                  <a:cs typeface="Leelawadee" panose="020B0502040204020203" pitchFamily="34" charset="-34"/>
                </a:rPr>
                <a:t>room</a:t>
              </a:r>
            </a:p>
            <a:p>
              <a:pPr marL="465138" lvl="1" indent="-231775">
                <a:lnSpc>
                  <a:spcPct val="107000"/>
                </a:lnSpc>
                <a:spcBef>
                  <a:spcPts val="300"/>
                </a:spcBef>
                <a:buFont typeface="Wingdings" panose="05000000000000000000" pitchFamily="2" charset="2"/>
                <a:buChar char="ü"/>
              </a:pPr>
              <a:r>
                <a:rPr lang="en-IN" sz="1600" b="1" i="1" dirty="0" err="1" smtClean="0">
                  <a:solidFill>
                    <a:schemeClr val="accent1">
                      <a:lumMod val="50000"/>
                    </a:schemeClr>
                  </a:solidFill>
                  <a:latin typeface="Century Gothic" panose="020B0502020202020204" pitchFamily="34" charset="0"/>
                  <a:cs typeface="Leelawadee" panose="020B0502040204020203" pitchFamily="34" charset="-34"/>
                </a:rPr>
                <a:t>Tanishq</a:t>
              </a:r>
              <a:r>
                <a:rPr lang="en-IN" sz="1600" b="1" i="1" dirty="0" smtClean="0">
                  <a:solidFill>
                    <a:schemeClr val="accent1">
                      <a:lumMod val="50000"/>
                    </a:schemeClr>
                  </a:solidFill>
                  <a:latin typeface="Century Gothic" panose="020B0502020202020204" pitchFamily="34" charset="0"/>
                  <a:cs typeface="Leelawadee" panose="020B0502040204020203" pitchFamily="34" charset="-34"/>
                </a:rPr>
                <a:t> </a:t>
              </a:r>
              <a:r>
                <a:rPr lang="en-IN" sz="1600" i="1" dirty="0">
                  <a:solidFill>
                    <a:schemeClr val="bg1">
                      <a:lumMod val="50000"/>
                    </a:schemeClr>
                  </a:solidFill>
                  <a:latin typeface="Century Gothic" panose="020B0502020202020204" pitchFamily="34" charset="0"/>
                  <a:cs typeface="Leelawadee" panose="020B0502040204020203" pitchFamily="34" charset="-34"/>
                </a:rPr>
                <a:t>Custom </a:t>
              </a:r>
              <a:r>
                <a:rPr lang="en-IN" sz="1600" i="1" dirty="0" smtClean="0">
                  <a:solidFill>
                    <a:schemeClr val="bg1">
                      <a:lumMod val="50000"/>
                    </a:schemeClr>
                  </a:solidFill>
                  <a:latin typeface="Century Gothic" panose="020B0502020202020204" pitchFamily="34" charset="0"/>
                  <a:cs typeface="Leelawadee" panose="020B0502040204020203" pitchFamily="34" charset="-34"/>
                </a:rPr>
                <a:t>jewellery</a:t>
              </a:r>
              <a:endParaRPr lang="en-IN" sz="1600" b="1" i="1" dirty="0">
                <a:solidFill>
                  <a:schemeClr val="accent1">
                    <a:lumMod val="50000"/>
                  </a:schemeClr>
                </a:solidFill>
                <a:latin typeface="Century Gothic" panose="020B0502020202020204" pitchFamily="34" charset="0"/>
                <a:cs typeface="Leelawadee" panose="020B0502040204020203" pitchFamily="34" charset="-34"/>
              </a:endParaRPr>
            </a:p>
          </p:txBody>
        </p:sp>
        <p:pic>
          <p:nvPicPr>
            <p:cNvPr id="36" name="Picture 3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163339" y="1149797"/>
              <a:ext cx="288534" cy="598078"/>
            </a:xfrm>
            <a:prstGeom prst="rect">
              <a:avLst/>
            </a:prstGeom>
          </p:spPr>
        </p:pic>
        <p:sp>
          <p:nvSpPr>
            <p:cNvPr id="27" name="Rectangle 26"/>
            <p:cNvSpPr/>
            <p:nvPr/>
          </p:nvSpPr>
          <p:spPr>
            <a:xfrm flipV="1">
              <a:off x="4187004" y="1059953"/>
              <a:ext cx="3824370" cy="45719"/>
            </a:xfrm>
            <a:prstGeom prst="rect">
              <a:avLst/>
            </a:prstGeom>
            <a:solidFill>
              <a:schemeClr val="accent2"/>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 name="Group 9"/>
          <p:cNvGrpSpPr/>
          <p:nvPr/>
        </p:nvGrpSpPr>
        <p:grpSpPr>
          <a:xfrm>
            <a:off x="128364" y="1059953"/>
            <a:ext cx="3824370" cy="5177635"/>
            <a:chOff x="128364" y="1059953"/>
            <a:chExt cx="3824370" cy="5177635"/>
          </a:xfrm>
        </p:grpSpPr>
        <p:sp>
          <p:nvSpPr>
            <p:cNvPr id="32" name="Rectangle 31"/>
            <p:cNvSpPr/>
            <p:nvPr/>
          </p:nvSpPr>
          <p:spPr>
            <a:xfrm>
              <a:off x="128364" y="1110684"/>
              <a:ext cx="3824370" cy="835511"/>
            </a:xfrm>
            <a:prstGeom prst="rect">
              <a:avLst/>
            </a:prstGeom>
            <a:solidFill>
              <a:schemeClr val="tx1">
                <a:lumMod val="65000"/>
                <a:lumOff val="35000"/>
              </a:schemeClr>
            </a:solidFill>
            <a:ln w="28575">
              <a:solidFill>
                <a:srgbClr val="FFC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solidFill>
                    <a:prstClr val="white"/>
                  </a:solidFill>
                  <a:latin typeface="Century Gothic" panose="020B0502020202020204" pitchFamily="34" charset="0"/>
                  <a:cs typeface="Leelawadee" panose="020B0502040204020203" pitchFamily="34" charset="-34"/>
                </a:rPr>
                <a:t>	         </a:t>
              </a:r>
              <a:r>
                <a:rPr lang="en-US" b="1" dirty="0" smtClean="0">
                  <a:solidFill>
                    <a:prstClr val="white"/>
                  </a:solidFill>
                  <a:latin typeface="Century Gothic" panose="020B0502020202020204" pitchFamily="34" charset="0"/>
                  <a:cs typeface="Leelawadee" panose="020B0502040204020203" pitchFamily="34" charset="-34"/>
                </a:rPr>
                <a:t>Program Benefits</a:t>
              </a:r>
              <a:endParaRPr lang="en-US" b="1" dirty="0">
                <a:solidFill>
                  <a:prstClr val="white"/>
                </a:solidFill>
                <a:latin typeface="Century Gothic" panose="020B0502020202020204" pitchFamily="34" charset="0"/>
                <a:cs typeface="Leelawadee" panose="020B0502040204020203" pitchFamily="34" charset="-34"/>
              </a:endParaRPr>
            </a:p>
          </p:txBody>
        </p:sp>
        <p:sp>
          <p:nvSpPr>
            <p:cNvPr id="33" name="Rectangle 32"/>
            <p:cNvSpPr/>
            <p:nvPr/>
          </p:nvSpPr>
          <p:spPr>
            <a:xfrm>
              <a:off x="128364" y="1962623"/>
              <a:ext cx="3824370" cy="4274965"/>
            </a:xfrm>
            <a:prstGeom prst="rect">
              <a:avLst/>
            </a:prstGeom>
            <a:noFill/>
            <a:ln w="28575">
              <a:solidFill>
                <a:srgbClr val="FFC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spcBef>
                  <a:spcPts val="600"/>
                </a:spcBef>
                <a:spcAft>
                  <a:spcPts val="600"/>
                </a:spcAft>
                <a:buFont typeface="Arial" panose="020B0604020202020204" pitchFamily="34" charset="0"/>
                <a:buChar char="•"/>
              </a:pPr>
              <a:r>
                <a:rPr lang="en-IN" sz="1600" b="1" i="1" dirty="0">
                  <a:solidFill>
                    <a:srgbClr val="002060"/>
                  </a:solidFill>
                  <a:latin typeface="Century Gothic" panose="020B0502020202020204" pitchFamily="34" charset="0"/>
                  <a:cs typeface="Leelawadee" panose="020B0502040204020203" pitchFamily="34" charset="-34"/>
                </a:rPr>
                <a:t>Accelerated </a:t>
              </a:r>
              <a:r>
                <a:rPr lang="en-IN" sz="1600" b="1" i="1" dirty="0" smtClean="0">
                  <a:solidFill>
                    <a:srgbClr val="002060"/>
                  </a:solidFill>
                  <a:latin typeface="Century Gothic" panose="020B0502020202020204" pitchFamily="34" charset="0"/>
                  <a:cs typeface="Leelawadee" panose="020B0502040204020203" pitchFamily="34" charset="-34"/>
                </a:rPr>
                <a:t>points earning </a:t>
              </a:r>
              <a:r>
                <a:rPr lang="en-IN" sz="1400" i="1" dirty="0">
                  <a:solidFill>
                    <a:schemeClr val="bg1">
                      <a:lumMod val="50000"/>
                    </a:schemeClr>
                  </a:solidFill>
                  <a:latin typeface="Century Gothic" panose="020B0502020202020204" pitchFamily="34" charset="0"/>
                  <a:cs typeface="Leelawadee" panose="020B0502040204020203" pitchFamily="34" charset="-34"/>
                </a:rPr>
                <a:t>across various categories and </a:t>
              </a:r>
              <a:r>
                <a:rPr lang="en-IN" sz="1400" i="1" dirty="0" smtClean="0">
                  <a:solidFill>
                    <a:schemeClr val="bg1">
                      <a:lumMod val="50000"/>
                    </a:schemeClr>
                  </a:solidFill>
                  <a:latin typeface="Century Gothic" panose="020B0502020202020204" pitchFamily="34" charset="0"/>
                  <a:cs typeface="Leelawadee" panose="020B0502040204020203" pitchFamily="34" charset="-34"/>
                </a:rPr>
                <a:t>brands</a:t>
              </a:r>
            </a:p>
            <a:p>
              <a:pPr marL="285750" indent="-285750">
                <a:spcBef>
                  <a:spcPts val="600"/>
                </a:spcBef>
                <a:spcAft>
                  <a:spcPts val="600"/>
                </a:spcAft>
                <a:buFont typeface="Arial" panose="020B0604020202020204" pitchFamily="34" charset="0"/>
                <a:buChar char="•"/>
              </a:pPr>
              <a:r>
                <a:rPr lang="en-IN" sz="1600" b="1" i="1" dirty="0" smtClean="0">
                  <a:solidFill>
                    <a:srgbClr val="002060"/>
                  </a:solidFill>
                  <a:latin typeface="Century Gothic" panose="020B0502020202020204" pitchFamily="34" charset="0"/>
                  <a:cs typeface="Leelawadee" panose="020B0502040204020203" pitchFamily="34" charset="-34"/>
                </a:rPr>
                <a:t>One </a:t>
              </a:r>
              <a:r>
                <a:rPr lang="en-IN" sz="1600" b="1" i="1" dirty="0">
                  <a:solidFill>
                    <a:srgbClr val="002060"/>
                  </a:solidFill>
                  <a:latin typeface="Century Gothic" panose="020B0502020202020204" pitchFamily="34" charset="0"/>
                  <a:cs typeface="Leelawadee" panose="020B0502040204020203" pitchFamily="34" charset="-34"/>
                </a:rPr>
                <a:t>card across Tata Group</a:t>
              </a:r>
              <a:r>
                <a:rPr lang="en-IN" sz="1200" i="1" dirty="0">
                  <a:solidFill>
                    <a:prstClr val="white">
                      <a:lumMod val="50000"/>
                    </a:prstClr>
                  </a:solidFill>
                  <a:latin typeface="Century Gothic" panose="020B0502020202020204" pitchFamily="34" charset="0"/>
                  <a:cs typeface="Leelawadee" panose="020B0502040204020203" pitchFamily="34" charset="-34"/>
                </a:rPr>
                <a:t>: </a:t>
              </a:r>
              <a:r>
                <a:rPr lang="en-IN" sz="1400" i="1" dirty="0">
                  <a:solidFill>
                    <a:schemeClr val="bg1">
                      <a:lumMod val="50000"/>
                    </a:schemeClr>
                  </a:solidFill>
                  <a:latin typeface="Century Gothic" panose="020B0502020202020204" pitchFamily="34" charset="0"/>
                  <a:cs typeface="Leelawadee" panose="020B0502040204020203" pitchFamily="34" charset="-34"/>
                </a:rPr>
                <a:t>Multiple Redemptions </a:t>
              </a:r>
              <a:r>
                <a:rPr lang="en-IN" sz="1400" i="1" dirty="0" smtClean="0">
                  <a:solidFill>
                    <a:schemeClr val="bg1">
                      <a:lumMod val="50000"/>
                    </a:schemeClr>
                  </a:solidFill>
                  <a:latin typeface="Century Gothic" panose="020B0502020202020204" pitchFamily="34" charset="0"/>
                  <a:cs typeface="Leelawadee" panose="020B0502040204020203" pitchFamily="34" charset="-34"/>
                </a:rPr>
                <a:t>across </a:t>
              </a:r>
              <a:r>
                <a:rPr lang="en-IN" sz="1400" i="1" dirty="0">
                  <a:solidFill>
                    <a:schemeClr val="bg1">
                      <a:lumMod val="50000"/>
                    </a:schemeClr>
                  </a:solidFill>
                  <a:latin typeface="Century Gothic" panose="020B0502020202020204" pitchFamily="34" charset="0"/>
                  <a:cs typeface="Leelawadee" panose="020B0502040204020203" pitchFamily="34" charset="-34"/>
                </a:rPr>
                <a:t>spending </a:t>
              </a:r>
              <a:r>
                <a:rPr lang="en-IN" sz="1400" i="1" dirty="0" smtClean="0">
                  <a:solidFill>
                    <a:schemeClr val="bg1">
                      <a:lumMod val="50000"/>
                    </a:schemeClr>
                  </a:solidFill>
                  <a:latin typeface="Century Gothic" panose="020B0502020202020204" pitchFamily="34" charset="0"/>
                  <a:cs typeface="Leelawadee" panose="020B0502040204020203" pitchFamily="34" charset="-34"/>
                </a:rPr>
                <a:t>categories - </a:t>
              </a:r>
              <a:r>
                <a:rPr lang="en-IN" sz="1400" i="1" dirty="0">
                  <a:solidFill>
                    <a:schemeClr val="bg1">
                      <a:lumMod val="50000"/>
                    </a:schemeClr>
                  </a:solidFill>
                  <a:latin typeface="Century Gothic" panose="020B0502020202020204" pitchFamily="34" charset="0"/>
                  <a:cs typeface="Leelawadee" panose="020B0502040204020203" pitchFamily="34" charset="-34"/>
                </a:rPr>
                <a:t>broad and rich range</a:t>
              </a:r>
            </a:p>
            <a:p>
              <a:pPr marL="285750" indent="-285750">
                <a:spcBef>
                  <a:spcPts val="600"/>
                </a:spcBef>
                <a:spcAft>
                  <a:spcPts val="600"/>
                </a:spcAft>
                <a:buFont typeface="Arial" panose="020B0604020202020204" pitchFamily="34" charset="0"/>
                <a:buChar char="•"/>
              </a:pPr>
              <a:r>
                <a:rPr lang="en-US" sz="1600" b="1" i="1" dirty="0">
                  <a:solidFill>
                    <a:srgbClr val="002060"/>
                  </a:solidFill>
                  <a:latin typeface="Century Gothic" panose="020B0502020202020204" pitchFamily="34" charset="0"/>
                  <a:cs typeface="Leelawadee" panose="020B0502040204020203" pitchFamily="34" charset="-34"/>
                </a:rPr>
                <a:t>Instant Redemption </a:t>
              </a:r>
              <a:r>
                <a:rPr lang="en-IN" sz="1400" i="1" dirty="0">
                  <a:solidFill>
                    <a:schemeClr val="bg1">
                      <a:lumMod val="50000"/>
                    </a:schemeClr>
                  </a:solidFill>
                  <a:latin typeface="Century Gothic" panose="020B0502020202020204" pitchFamily="34" charset="0"/>
                  <a:cs typeface="Leelawadee" panose="020B0502040204020203" pitchFamily="34" charset="-34"/>
                </a:rPr>
                <a:t>via numerous channels /interaction</a:t>
              </a:r>
              <a:endParaRPr lang="en-US" sz="1400" i="1" dirty="0">
                <a:solidFill>
                  <a:schemeClr val="bg1">
                    <a:lumMod val="50000"/>
                  </a:schemeClr>
                </a:solidFill>
                <a:latin typeface="Century Gothic" panose="020B0502020202020204" pitchFamily="34" charset="0"/>
                <a:cs typeface="Leelawadee" panose="020B0502040204020203" pitchFamily="34" charset="-34"/>
              </a:endParaRPr>
            </a:p>
            <a:p>
              <a:pPr marL="285750" indent="-285750">
                <a:spcBef>
                  <a:spcPts val="600"/>
                </a:spcBef>
                <a:spcAft>
                  <a:spcPts val="600"/>
                </a:spcAft>
                <a:buFont typeface="Arial" panose="020B0604020202020204" pitchFamily="34" charset="0"/>
                <a:buChar char="•"/>
              </a:pPr>
              <a:r>
                <a:rPr lang="en-US" sz="1600" b="1" i="1" dirty="0">
                  <a:solidFill>
                    <a:srgbClr val="002060"/>
                  </a:solidFill>
                  <a:latin typeface="Century Gothic" panose="020B0502020202020204" pitchFamily="34" charset="0"/>
                  <a:cs typeface="Leelawadee" panose="020B0502040204020203" pitchFamily="34" charset="-34"/>
                </a:rPr>
                <a:t>Anytime Anywhere</a:t>
              </a:r>
              <a:r>
                <a:rPr lang="en-US" sz="1400" b="1" i="1" dirty="0">
                  <a:solidFill>
                    <a:srgbClr val="002060"/>
                  </a:solidFill>
                  <a:latin typeface="Century Gothic" panose="020B0502020202020204" pitchFamily="34" charset="0"/>
                  <a:cs typeface="Leelawadee" panose="020B0502040204020203" pitchFamily="34" charset="-34"/>
                </a:rPr>
                <a:t>:  </a:t>
              </a:r>
              <a:r>
                <a:rPr lang="en-US" sz="1400" i="1" dirty="0" smtClean="0">
                  <a:solidFill>
                    <a:schemeClr val="bg1">
                      <a:lumMod val="50000"/>
                    </a:schemeClr>
                  </a:solidFill>
                  <a:latin typeface="Century Gothic" panose="020B0502020202020204" pitchFamily="34" charset="0"/>
                  <a:cs typeface="Leelawadee" panose="020B0502040204020203" pitchFamily="34" charset="-34"/>
                </a:rPr>
                <a:t>Card-less </a:t>
              </a:r>
              <a:r>
                <a:rPr lang="en-US" sz="1400" i="1" dirty="0">
                  <a:solidFill>
                    <a:schemeClr val="bg1">
                      <a:lumMod val="50000"/>
                    </a:schemeClr>
                  </a:solidFill>
                  <a:latin typeface="Century Gothic" panose="020B0502020202020204" pitchFamily="34" charset="0"/>
                  <a:cs typeface="Leelawadee" panose="020B0502040204020203" pitchFamily="34" charset="-34"/>
                </a:rPr>
                <a:t>program </a:t>
              </a:r>
              <a:r>
                <a:rPr lang="en-US" sz="1400" i="1" dirty="0" smtClean="0">
                  <a:solidFill>
                    <a:schemeClr val="bg1">
                      <a:lumMod val="50000"/>
                    </a:schemeClr>
                  </a:solidFill>
                  <a:latin typeface="Century Gothic" panose="020B0502020202020204" pitchFamily="34" charset="0"/>
                  <a:cs typeface="Leelawadee" panose="020B0502040204020203" pitchFamily="34" charset="-34"/>
                </a:rPr>
                <a:t>for enrolment/transactions</a:t>
              </a:r>
              <a:endParaRPr lang="en-US" sz="1400" i="1" dirty="0">
                <a:solidFill>
                  <a:schemeClr val="bg1">
                    <a:lumMod val="50000"/>
                  </a:schemeClr>
                </a:solidFill>
                <a:latin typeface="Century Gothic" panose="020B0502020202020204" pitchFamily="34" charset="0"/>
                <a:cs typeface="Leelawadee" panose="020B0502040204020203" pitchFamily="34" charset="-34"/>
              </a:endParaRPr>
            </a:p>
            <a:p>
              <a:pPr marL="285750" indent="-285750">
                <a:spcBef>
                  <a:spcPts val="600"/>
                </a:spcBef>
                <a:spcAft>
                  <a:spcPts val="600"/>
                </a:spcAft>
                <a:buFont typeface="Arial" panose="020B0604020202020204" pitchFamily="34" charset="0"/>
                <a:buChar char="•"/>
              </a:pPr>
              <a:r>
                <a:rPr lang="en-US" sz="1600" b="1" i="1" dirty="0" smtClean="0">
                  <a:solidFill>
                    <a:srgbClr val="002060"/>
                  </a:solidFill>
                  <a:latin typeface="Century Gothic" panose="020B0502020202020204" pitchFamily="34" charset="0"/>
                  <a:cs typeface="Leelawadee" panose="020B0502040204020203" pitchFamily="34" charset="-34"/>
                </a:rPr>
                <a:t>Real-time personalized offer/ coupons </a:t>
              </a:r>
              <a:r>
                <a:rPr lang="en-US" sz="1400" i="1" dirty="0" smtClean="0">
                  <a:solidFill>
                    <a:prstClr val="white">
                      <a:lumMod val="50000"/>
                    </a:prstClr>
                  </a:solidFill>
                  <a:latin typeface="Century Gothic" panose="020B0502020202020204" pitchFamily="34" charset="0"/>
                  <a:cs typeface="Leelawadee" panose="020B0502040204020203" pitchFamily="34" charset="-34"/>
                </a:rPr>
                <a:t>– </a:t>
              </a:r>
              <a:r>
                <a:rPr lang="en-US" sz="1400" i="1" dirty="0">
                  <a:solidFill>
                    <a:schemeClr val="bg1">
                      <a:lumMod val="50000"/>
                    </a:schemeClr>
                  </a:solidFill>
                  <a:latin typeface="Century Gothic" panose="020B0502020202020204" pitchFamily="34" charset="0"/>
                  <a:cs typeface="Leelawadee" panose="020B0502040204020203" pitchFamily="34" charset="-34"/>
                </a:rPr>
                <a:t>bundled </a:t>
              </a:r>
              <a:r>
                <a:rPr lang="en-US" sz="1400" i="1" dirty="0" smtClean="0">
                  <a:solidFill>
                    <a:schemeClr val="bg1">
                      <a:lumMod val="50000"/>
                    </a:schemeClr>
                  </a:solidFill>
                  <a:latin typeface="Century Gothic" panose="020B0502020202020204" pitchFamily="34" charset="0"/>
                  <a:cs typeface="Leelawadee" panose="020B0502040204020203" pitchFamily="34" charset="-34"/>
                </a:rPr>
                <a:t>offers</a:t>
              </a:r>
            </a:p>
            <a:p>
              <a:pPr marL="285750" indent="-285750">
                <a:spcBef>
                  <a:spcPts val="600"/>
                </a:spcBef>
                <a:spcAft>
                  <a:spcPts val="600"/>
                </a:spcAft>
                <a:buFont typeface="Arial" panose="020B0604020202020204" pitchFamily="34" charset="0"/>
                <a:buChar char="•"/>
              </a:pPr>
              <a:r>
                <a:rPr lang="en-US" sz="1600" b="1" i="1" dirty="0" smtClean="0">
                  <a:solidFill>
                    <a:srgbClr val="002060"/>
                  </a:solidFill>
                  <a:latin typeface="Century Gothic" panose="020B0502020202020204" pitchFamily="34" charset="0"/>
                  <a:cs typeface="Leelawadee" panose="020B0502040204020203" pitchFamily="34" charset="-34"/>
                </a:rPr>
                <a:t>Earn </a:t>
              </a:r>
              <a:r>
                <a:rPr lang="en-US" sz="1600" b="1" i="1" dirty="0">
                  <a:solidFill>
                    <a:srgbClr val="002060"/>
                  </a:solidFill>
                  <a:latin typeface="Century Gothic" panose="020B0502020202020204" pitchFamily="34" charset="0"/>
                  <a:cs typeface="Leelawadee" panose="020B0502040204020203" pitchFamily="34" charset="-34"/>
                </a:rPr>
                <a:t>point without buying </a:t>
              </a:r>
              <a:r>
                <a:rPr lang="en-US" sz="1200" i="1" dirty="0">
                  <a:solidFill>
                    <a:prstClr val="white">
                      <a:lumMod val="50000"/>
                    </a:prstClr>
                  </a:solidFill>
                  <a:latin typeface="Century Gothic" panose="020B0502020202020204" pitchFamily="34" charset="0"/>
                  <a:cs typeface="Leelawadee" panose="020B0502040204020203" pitchFamily="34" charset="-34"/>
                </a:rPr>
                <a:t>- </a:t>
              </a:r>
              <a:r>
                <a:rPr lang="en-US" sz="1200" i="1" dirty="0">
                  <a:solidFill>
                    <a:schemeClr val="bg1">
                      <a:lumMod val="50000"/>
                    </a:schemeClr>
                  </a:solidFill>
                  <a:latin typeface="Century Gothic" panose="020B0502020202020204" pitchFamily="34" charset="0"/>
                  <a:cs typeface="Leelawadee" panose="020B0502040204020203" pitchFamily="34" charset="-34"/>
                </a:rPr>
                <a:t>Social media engagement, brand advocates</a:t>
              </a:r>
            </a:p>
          </p:txBody>
        </p:sp>
        <p:pic>
          <p:nvPicPr>
            <p:cNvPr id="48" name="Picture 4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72495" y="1184092"/>
              <a:ext cx="490768" cy="430200"/>
            </a:xfrm>
            <a:prstGeom prst="rect">
              <a:avLst/>
            </a:prstGeom>
          </p:spPr>
        </p:pic>
        <p:pic>
          <p:nvPicPr>
            <p:cNvPr id="49" name="Picture 4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89113" y="1247199"/>
              <a:ext cx="96067" cy="154339"/>
            </a:xfrm>
            <a:prstGeom prst="rect">
              <a:avLst/>
            </a:prstGeom>
          </p:spPr>
        </p:pic>
        <p:pic>
          <p:nvPicPr>
            <p:cNvPr id="50" name="Picture 4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171738" y="1263883"/>
              <a:ext cx="335096" cy="350409"/>
            </a:xfrm>
            <a:prstGeom prst="rect">
              <a:avLst/>
            </a:prstGeom>
          </p:spPr>
        </p:pic>
        <p:sp>
          <p:nvSpPr>
            <p:cNvPr id="51" name="TextBox 50"/>
            <p:cNvSpPr txBox="1"/>
            <p:nvPr/>
          </p:nvSpPr>
          <p:spPr>
            <a:xfrm>
              <a:off x="188786" y="1588494"/>
              <a:ext cx="1433085" cy="338554"/>
            </a:xfrm>
            <a:prstGeom prst="rect">
              <a:avLst/>
            </a:prstGeom>
            <a:noFill/>
          </p:spPr>
          <p:txBody>
            <a:bodyPr wrap="none" rtlCol="0">
              <a:spAutoFit/>
            </a:bodyPr>
            <a:lstStyle/>
            <a:p>
              <a:r>
                <a:rPr lang="en-US" sz="1600" dirty="0" smtClean="0">
                  <a:solidFill>
                    <a:prstClr val="white"/>
                  </a:solidFill>
                </a:rPr>
                <a:t>Earn    Redeem</a:t>
              </a:r>
              <a:endParaRPr lang="en-US" sz="1600" dirty="0">
                <a:solidFill>
                  <a:prstClr val="white"/>
                </a:solidFill>
              </a:endParaRPr>
            </a:p>
          </p:txBody>
        </p:sp>
        <p:pic>
          <p:nvPicPr>
            <p:cNvPr id="53" name="Picture 52"/>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41063" y="1367160"/>
              <a:ext cx="221972" cy="160879"/>
            </a:xfrm>
            <a:prstGeom prst="rect">
              <a:avLst/>
            </a:prstGeom>
          </p:spPr>
        </p:pic>
        <p:sp>
          <p:nvSpPr>
            <p:cNvPr id="28" name="Rectangle 27"/>
            <p:cNvSpPr/>
            <p:nvPr/>
          </p:nvSpPr>
          <p:spPr>
            <a:xfrm flipV="1">
              <a:off x="128364" y="1059953"/>
              <a:ext cx="3824370" cy="457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AutoShape 6" descr="Image result for star clipart"/>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9" name="5-Point Star 18"/>
          <p:cNvSpPr/>
          <p:nvPr/>
        </p:nvSpPr>
        <p:spPr>
          <a:xfrm rot="20470550">
            <a:off x="8236446" y="1171396"/>
            <a:ext cx="701170" cy="713282"/>
          </a:xfrm>
          <a:prstGeom prst="star5">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IN"/>
          </a:p>
        </p:txBody>
      </p:sp>
      <p:sp>
        <p:nvSpPr>
          <p:cNvPr id="56" name="5-Point Star 55"/>
          <p:cNvSpPr/>
          <p:nvPr/>
        </p:nvSpPr>
        <p:spPr>
          <a:xfrm rot="20470550">
            <a:off x="4228505" y="1171397"/>
            <a:ext cx="701170" cy="713282"/>
          </a:xfrm>
          <a:prstGeom prst="star5">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2112542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56"/>
                                        </p:tgtEl>
                                        <p:attrNameLst>
                                          <p:attrName>style.visibility</p:attrName>
                                        </p:attrNameLst>
                                      </p:cBhvr>
                                      <p:to>
                                        <p:strVal val="visible"/>
                                      </p:to>
                                    </p:set>
                                    <p:animEffect transition="in" filter="fade">
                                      <p:cBhvr>
                                        <p:cTn id="12" dur="1000"/>
                                        <p:tgtEl>
                                          <p:spTgt spid="56"/>
                                        </p:tgtEl>
                                      </p:cBhvr>
                                    </p:animEffect>
                                    <p:anim calcmode="lin" valueType="num">
                                      <p:cBhvr>
                                        <p:cTn id="13" dur="1000" fill="hold"/>
                                        <p:tgtEl>
                                          <p:spTgt spid="56"/>
                                        </p:tgtEl>
                                        <p:attrNameLst>
                                          <p:attrName>ppt_x</p:attrName>
                                        </p:attrNameLst>
                                      </p:cBhvr>
                                      <p:tavLst>
                                        <p:tav tm="0">
                                          <p:val>
                                            <p:strVal val="#ppt_x"/>
                                          </p:val>
                                        </p:tav>
                                        <p:tav tm="100000">
                                          <p:val>
                                            <p:strVal val="#ppt_x"/>
                                          </p:val>
                                        </p:tav>
                                      </p:tavLst>
                                    </p:anim>
                                    <p:anim calcmode="lin" valueType="num">
                                      <p:cBhvr>
                                        <p:cTn id="14" dur="1000" fill="hold"/>
                                        <p:tgtEl>
                                          <p:spTgt spid="56"/>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1000"/>
                                        <p:tgtEl>
                                          <p:spTgt spid="11"/>
                                        </p:tgtEl>
                                      </p:cBhvr>
                                    </p:animEffect>
                                    <p:anim calcmode="lin" valueType="num">
                                      <p:cBhvr>
                                        <p:cTn id="20" dur="1000" fill="hold"/>
                                        <p:tgtEl>
                                          <p:spTgt spid="11"/>
                                        </p:tgtEl>
                                        <p:attrNameLst>
                                          <p:attrName>ppt_x</p:attrName>
                                        </p:attrNameLst>
                                      </p:cBhvr>
                                      <p:tavLst>
                                        <p:tav tm="0">
                                          <p:val>
                                            <p:strVal val="#ppt_x"/>
                                          </p:val>
                                        </p:tav>
                                        <p:tav tm="100000">
                                          <p:val>
                                            <p:strVal val="#ppt_x"/>
                                          </p:val>
                                        </p:tav>
                                      </p:tavLst>
                                    </p:anim>
                                    <p:anim calcmode="lin" valueType="num">
                                      <p:cBhvr>
                                        <p:cTn id="21" dur="1000" fill="hold"/>
                                        <p:tgtEl>
                                          <p:spTgt spid="11"/>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fade">
                                      <p:cBhvr>
                                        <p:cTn id="24" dur="1000"/>
                                        <p:tgtEl>
                                          <p:spTgt spid="19"/>
                                        </p:tgtEl>
                                      </p:cBhvr>
                                    </p:animEffect>
                                    <p:anim calcmode="lin" valueType="num">
                                      <p:cBhvr>
                                        <p:cTn id="25" dur="1000" fill="hold"/>
                                        <p:tgtEl>
                                          <p:spTgt spid="19"/>
                                        </p:tgtEl>
                                        <p:attrNameLst>
                                          <p:attrName>ppt_x</p:attrName>
                                        </p:attrNameLst>
                                      </p:cBhvr>
                                      <p:tavLst>
                                        <p:tav tm="0">
                                          <p:val>
                                            <p:strVal val="#ppt_x"/>
                                          </p:val>
                                        </p:tav>
                                        <p:tav tm="100000">
                                          <p:val>
                                            <p:strVal val="#ppt_x"/>
                                          </p:val>
                                        </p:tav>
                                      </p:tavLst>
                                    </p:anim>
                                    <p:anim calcmode="lin" valueType="num">
                                      <p:cBhvr>
                                        <p:cTn id="26" dur="1000" fill="hold"/>
                                        <p:tgtEl>
                                          <p:spTgt spid="19"/>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37"/>
                                        </p:tgtEl>
                                        <p:attrNameLst>
                                          <p:attrName>style.visibility</p:attrName>
                                        </p:attrNameLst>
                                      </p:cBhvr>
                                      <p:to>
                                        <p:strVal val="visible"/>
                                      </p:to>
                                    </p:set>
                                    <p:animEffect transition="in" filter="fade">
                                      <p:cBhvr>
                                        <p:cTn id="29" dur="1000"/>
                                        <p:tgtEl>
                                          <p:spTgt spid="37"/>
                                        </p:tgtEl>
                                      </p:cBhvr>
                                    </p:animEffect>
                                    <p:anim calcmode="lin" valueType="num">
                                      <p:cBhvr>
                                        <p:cTn id="30" dur="1000" fill="hold"/>
                                        <p:tgtEl>
                                          <p:spTgt spid="37"/>
                                        </p:tgtEl>
                                        <p:attrNameLst>
                                          <p:attrName>ppt_x</p:attrName>
                                        </p:attrNameLst>
                                      </p:cBhvr>
                                      <p:tavLst>
                                        <p:tav tm="0">
                                          <p:val>
                                            <p:strVal val="#ppt_x"/>
                                          </p:val>
                                        </p:tav>
                                        <p:tav tm="100000">
                                          <p:val>
                                            <p:strVal val="#ppt_x"/>
                                          </p:val>
                                        </p:tav>
                                      </p:tavLst>
                                    </p:anim>
                                    <p:anim calcmode="lin" valueType="num">
                                      <p:cBhvr>
                                        <p:cTn id="31" dur="1000" fill="hold"/>
                                        <p:tgtEl>
                                          <p:spTgt spid="37"/>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38"/>
                                        </p:tgtEl>
                                        <p:attrNameLst>
                                          <p:attrName>style.visibility</p:attrName>
                                        </p:attrNameLst>
                                      </p:cBhvr>
                                      <p:to>
                                        <p:strVal val="visible"/>
                                      </p:to>
                                    </p:set>
                                    <p:animEffect transition="in" filter="fade">
                                      <p:cBhvr>
                                        <p:cTn id="34" dur="1000"/>
                                        <p:tgtEl>
                                          <p:spTgt spid="38"/>
                                        </p:tgtEl>
                                      </p:cBhvr>
                                    </p:animEffect>
                                    <p:anim calcmode="lin" valueType="num">
                                      <p:cBhvr>
                                        <p:cTn id="35" dur="1000" fill="hold"/>
                                        <p:tgtEl>
                                          <p:spTgt spid="38"/>
                                        </p:tgtEl>
                                        <p:attrNameLst>
                                          <p:attrName>ppt_x</p:attrName>
                                        </p:attrNameLst>
                                      </p:cBhvr>
                                      <p:tavLst>
                                        <p:tav tm="0">
                                          <p:val>
                                            <p:strVal val="#ppt_x"/>
                                          </p:val>
                                        </p:tav>
                                        <p:tav tm="100000">
                                          <p:val>
                                            <p:strVal val="#ppt_x"/>
                                          </p:val>
                                        </p:tav>
                                      </p:tavLst>
                                    </p:anim>
                                    <p:anim calcmode="lin" valueType="num">
                                      <p:cBhvr>
                                        <p:cTn id="36" dur="1000" fill="hold"/>
                                        <p:tgtEl>
                                          <p:spTgt spid="3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5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040F425-731D-4835-A38A-9545B9CAE996}" type="slidenum">
              <a:rPr lang="en-IN" smtClean="0">
                <a:solidFill>
                  <a:srgbClr val="000000">
                    <a:tint val="75000"/>
                  </a:srgbClr>
                </a:solidFill>
              </a:rPr>
              <a:pPr/>
              <a:t>13</a:t>
            </a:fld>
            <a:endParaRPr lang="en-IN" dirty="0">
              <a:solidFill>
                <a:srgbClr val="000000">
                  <a:tint val="75000"/>
                </a:srgbClr>
              </a:solidFill>
            </a:endParaRPr>
          </a:p>
        </p:txBody>
      </p:sp>
      <p:sp>
        <p:nvSpPr>
          <p:cNvPr id="5" name="Rectangle 4"/>
          <p:cNvSpPr/>
          <p:nvPr/>
        </p:nvSpPr>
        <p:spPr>
          <a:xfrm>
            <a:off x="4115976" y="237066"/>
            <a:ext cx="3960123" cy="523220"/>
          </a:xfrm>
          <a:prstGeom prst="rect">
            <a:avLst/>
          </a:prstGeom>
          <a:solidFill>
            <a:schemeClr val="bg1"/>
          </a:solidFill>
        </p:spPr>
        <p:txBody>
          <a:bodyPr wrap="none" anchor="ctr">
            <a:spAutoFit/>
          </a:bodyPr>
          <a:lstStyle/>
          <a:p>
            <a:pPr algn="ctr"/>
            <a:r>
              <a:rPr lang="en-IN" sz="2800" b="1" dirty="0" smtClean="0">
                <a:solidFill>
                  <a:srgbClr val="0070C0"/>
                </a:solidFill>
                <a:latin typeface="Leelawadee UI" panose="020B0502040204020203" pitchFamily="34" charset="-34"/>
                <a:cs typeface="Leelawadee UI" panose="020B0502040204020203" pitchFamily="34" charset="-34"/>
              </a:rPr>
              <a:t>Why Join Tata Treats…</a:t>
            </a:r>
            <a:endParaRPr lang="en-IN" sz="2800" b="1" dirty="0">
              <a:solidFill>
                <a:srgbClr val="0070C0"/>
              </a:solidFill>
              <a:latin typeface="Leelawadee UI" panose="020B0502040204020203" pitchFamily="34" charset="-34"/>
              <a:cs typeface="Leelawadee UI" panose="020B0502040204020203" pitchFamily="34" charset="-34"/>
            </a:endParaRPr>
          </a:p>
        </p:txBody>
      </p:sp>
      <p:sp>
        <p:nvSpPr>
          <p:cNvPr id="38" name="Rounded Rectangle 37"/>
          <p:cNvSpPr/>
          <p:nvPr/>
        </p:nvSpPr>
        <p:spPr>
          <a:xfrm flipH="1">
            <a:off x="1580328" y="5320351"/>
            <a:ext cx="9160243" cy="537259"/>
          </a:xfrm>
          <a:prstGeom prst="roundRect">
            <a:avLst/>
          </a:prstGeom>
          <a:solidFill>
            <a:srgbClr val="0070C0"/>
          </a:solidFill>
          <a:ln w="6350" cap="flat" cmpd="sng" algn="ctr">
            <a:noFill/>
            <a:prstDash val="solid"/>
            <a:miter lim="800000"/>
          </a:ln>
          <a:effectLst/>
        </p:spPr>
        <p:txBody>
          <a:bodyPr rtlCol="0" anchor="ctr"/>
          <a:lstStyle/>
          <a:p>
            <a:pPr algn="ctr"/>
            <a:r>
              <a:rPr lang="en-GB" b="1" kern="0" dirty="0" smtClean="0">
                <a:solidFill>
                  <a:srgbClr val="FFFF00"/>
                </a:solidFill>
                <a:latin typeface="Leelawadee" panose="020B0502040204020203" pitchFamily="34" charset="-34"/>
                <a:cs typeface="Leelawadee" panose="020B0502040204020203" pitchFamily="34" charset="-34"/>
              </a:rPr>
              <a:t>Higher Customer engagement, Greater Stickiness, and Increased Wallet Share </a:t>
            </a:r>
            <a:endParaRPr lang="en-GB" b="1" kern="0" dirty="0">
              <a:solidFill>
                <a:srgbClr val="FFFF00"/>
              </a:solidFill>
              <a:latin typeface="Leelawadee" panose="020B0502040204020203" pitchFamily="34" charset="-34"/>
              <a:cs typeface="Leelawadee" panose="020B0502040204020203" pitchFamily="34" charset="-34"/>
            </a:endParaRPr>
          </a:p>
        </p:txBody>
      </p:sp>
      <p:grpSp>
        <p:nvGrpSpPr>
          <p:cNvPr id="18" name="Group 17"/>
          <p:cNvGrpSpPr/>
          <p:nvPr/>
        </p:nvGrpSpPr>
        <p:grpSpPr>
          <a:xfrm>
            <a:off x="1580331" y="4298992"/>
            <a:ext cx="9160242" cy="539716"/>
            <a:chOff x="116376" y="5653252"/>
            <a:chExt cx="11979368" cy="628514"/>
          </a:xfrm>
        </p:grpSpPr>
        <p:sp>
          <p:nvSpPr>
            <p:cNvPr id="44" name="Rounded Rectangle 43"/>
            <p:cNvSpPr/>
            <p:nvPr/>
          </p:nvSpPr>
          <p:spPr>
            <a:xfrm flipH="1">
              <a:off x="116376" y="5653252"/>
              <a:ext cx="11979367" cy="614904"/>
            </a:xfrm>
            <a:prstGeom prst="roundRect">
              <a:avLst/>
            </a:prstGeom>
            <a:ln/>
          </p:spPr>
          <p:style>
            <a:lnRef idx="0">
              <a:schemeClr val="accent1"/>
            </a:lnRef>
            <a:fillRef idx="3">
              <a:schemeClr val="accent1"/>
            </a:fillRef>
            <a:effectRef idx="3">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b="1" i="0" u="none" strike="noStrike" kern="0" cap="none" spc="0" normalizeH="0" baseline="0" noProof="0" dirty="0" smtClean="0">
                <a:ln>
                  <a:noFill/>
                </a:ln>
                <a:solidFill>
                  <a:schemeClr val="bg1"/>
                </a:solidFill>
                <a:effectLst/>
                <a:uLnTx/>
                <a:uFillTx/>
                <a:latin typeface="Leelawadee" panose="020B0502040204020203" pitchFamily="34" charset="-34"/>
                <a:cs typeface="Leelawadee" panose="020B0502040204020203" pitchFamily="34" charset="-34"/>
              </a:endParaRPr>
            </a:p>
          </p:txBody>
        </p:sp>
        <p:grpSp>
          <p:nvGrpSpPr>
            <p:cNvPr id="13" name="Group 12"/>
            <p:cNvGrpSpPr/>
            <p:nvPr/>
          </p:nvGrpSpPr>
          <p:grpSpPr>
            <a:xfrm>
              <a:off x="144876" y="5666862"/>
              <a:ext cx="11950868" cy="614904"/>
              <a:chOff x="144876" y="5666862"/>
              <a:chExt cx="11950868" cy="614904"/>
            </a:xfrm>
          </p:grpSpPr>
          <p:sp>
            <p:nvSpPr>
              <p:cNvPr id="27" name="Rounded Rectangle 26"/>
              <p:cNvSpPr/>
              <p:nvPr/>
            </p:nvSpPr>
            <p:spPr>
              <a:xfrm flipH="1">
                <a:off x="144876" y="5666862"/>
                <a:ext cx="3364992" cy="614904"/>
              </a:xfrm>
              <a:prstGeom prst="roundRect">
                <a:avLst/>
              </a:prstGeom>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400" i="0" u="none" strike="noStrike" kern="0" cap="none" spc="0" normalizeH="0" baseline="0" noProof="0" dirty="0" smtClean="0">
                  <a:ln>
                    <a:noFill/>
                  </a:ln>
                  <a:solidFill>
                    <a:schemeClr val="bg2"/>
                  </a:solidFill>
                  <a:effectLst/>
                  <a:uLnTx/>
                  <a:uFillTx/>
                  <a:latin typeface="Leelawadee" panose="020B0502040204020203" pitchFamily="34" charset="-34"/>
                  <a:cs typeface="Leelawadee" panose="020B0502040204020203" pitchFamily="34" charset="-34"/>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400" i="0" u="none" strike="noStrike" kern="0" cap="none" spc="0" normalizeH="0" baseline="0" noProof="0" dirty="0" smtClean="0">
                    <a:ln>
                      <a:noFill/>
                    </a:ln>
                    <a:solidFill>
                      <a:schemeClr val="bg1"/>
                    </a:solidFill>
                    <a:effectLst/>
                    <a:uLnTx/>
                    <a:uFillTx/>
                    <a:latin typeface="Leelawadee" panose="020B0502040204020203" pitchFamily="34" charset="-34"/>
                    <a:cs typeface="Leelawadee" panose="020B0502040204020203" pitchFamily="34" charset="-34"/>
                  </a:rPr>
                  <a:t>Robust Processes and Loyalty</a:t>
                </a:r>
                <a:r>
                  <a:rPr kumimoji="0" lang="en-GB" sz="1400" i="0" u="none" strike="noStrike" kern="0" cap="none" spc="0" normalizeH="0" noProof="0" dirty="0" smtClean="0">
                    <a:ln>
                      <a:noFill/>
                    </a:ln>
                    <a:solidFill>
                      <a:schemeClr val="bg1"/>
                    </a:solidFill>
                    <a:effectLst/>
                    <a:uLnTx/>
                    <a:uFillTx/>
                    <a:latin typeface="Leelawadee" panose="020B0502040204020203" pitchFamily="34" charset="-34"/>
                    <a:cs typeface="Leelawadee" panose="020B0502040204020203" pitchFamily="34" charset="-34"/>
                  </a:rPr>
                  <a:t> Platform</a:t>
                </a:r>
                <a:endParaRPr kumimoji="0" lang="en-GB" sz="1400" i="0" u="none" strike="noStrike" kern="0" cap="none" spc="0" normalizeH="0" baseline="0" noProof="0" dirty="0" smtClean="0">
                  <a:ln>
                    <a:noFill/>
                  </a:ln>
                  <a:solidFill>
                    <a:schemeClr val="bg1"/>
                  </a:solidFill>
                  <a:effectLst/>
                  <a:uLnTx/>
                  <a:uFillTx/>
                  <a:latin typeface="Leelawadee" panose="020B0502040204020203" pitchFamily="34" charset="-34"/>
                  <a:cs typeface="Leelawadee" panose="020B0502040204020203" pitchFamily="34" charset="-34"/>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400" i="0" u="none" strike="noStrike" kern="0" cap="none" spc="0" normalizeH="0" baseline="0" noProof="0" dirty="0" smtClean="0">
                  <a:ln>
                    <a:noFill/>
                  </a:ln>
                  <a:solidFill>
                    <a:schemeClr val="bg1"/>
                  </a:solidFill>
                  <a:effectLst/>
                  <a:uLnTx/>
                  <a:uFillTx/>
                  <a:latin typeface="Leelawadee" panose="020B0502040204020203" pitchFamily="34" charset="-34"/>
                  <a:cs typeface="Leelawadee" panose="020B0502040204020203" pitchFamily="34" charset="-34"/>
                </a:endParaRPr>
              </a:p>
            </p:txBody>
          </p:sp>
          <p:sp>
            <p:nvSpPr>
              <p:cNvPr id="41" name="Rounded Rectangle 40"/>
              <p:cNvSpPr/>
              <p:nvPr/>
            </p:nvSpPr>
            <p:spPr>
              <a:xfrm flipH="1">
                <a:off x="4423565" y="5666862"/>
                <a:ext cx="3364992" cy="614904"/>
              </a:xfrm>
              <a:prstGeom prst="roundRect">
                <a:avLst/>
              </a:prstGeom>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GB" sz="1400" kern="0" dirty="0" smtClean="0">
                    <a:solidFill>
                      <a:schemeClr val="bg1"/>
                    </a:solidFill>
                    <a:latin typeface="Leelawadee" panose="020B0502040204020203" pitchFamily="34" charset="-34"/>
                    <a:cs typeface="Leelawadee" panose="020B0502040204020203" pitchFamily="34" charset="-34"/>
                  </a:rPr>
                  <a:t>Proprietary </a:t>
                </a:r>
                <a:r>
                  <a:rPr lang="en-GB" sz="1400" kern="0" dirty="0">
                    <a:solidFill>
                      <a:schemeClr val="bg1"/>
                    </a:solidFill>
                    <a:latin typeface="Leelawadee" panose="020B0502040204020203" pitchFamily="34" charset="-34"/>
                    <a:cs typeface="Leelawadee" panose="020B0502040204020203" pitchFamily="34" charset="-34"/>
                  </a:rPr>
                  <a:t>Consumer data </a:t>
                </a:r>
                <a:r>
                  <a:rPr lang="en-GB" sz="1400" kern="0" dirty="0" smtClean="0">
                    <a:solidFill>
                      <a:schemeClr val="bg1"/>
                    </a:solidFill>
                    <a:latin typeface="Leelawadee" panose="020B0502040204020203" pitchFamily="34" charset="-34"/>
                    <a:cs typeface="Leelawadee" panose="020B0502040204020203" pitchFamily="34" charset="-34"/>
                  </a:rPr>
                  <a:t>&amp; Advanced analytics</a:t>
                </a:r>
                <a:endParaRPr kumimoji="0" lang="en-GB" sz="1400" i="0" u="none" strike="noStrike" kern="0" cap="none" spc="0" normalizeH="0" baseline="0" noProof="0" dirty="0" smtClean="0">
                  <a:ln>
                    <a:noFill/>
                  </a:ln>
                  <a:solidFill>
                    <a:schemeClr val="bg1"/>
                  </a:solidFill>
                  <a:effectLst/>
                  <a:uLnTx/>
                  <a:uFillTx/>
                  <a:latin typeface="Leelawadee" panose="020B0502040204020203" pitchFamily="34" charset="-34"/>
                  <a:cs typeface="Leelawadee" panose="020B0502040204020203" pitchFamily="34" charset="-34"/>
                </a:endParaRPr>
              </a:p>
            </p:txBody>
          </p:sp>
          <p:sp>
            <p:nvSpPr>
              <p:cNvPr id="42" name="Rounded Rectangle 41"/>
              <p:cNvSpPr/>
              <p:nvPr/>
            </p:nvSpPr>
            <p:spPr>
              <a:xfrm flipH="1">
                <a:off x="8730752" y="5666862"/>
                <a:ext cx="3364992" cy="614904"/>
              </a:xfrm>
              <a:prstGeom prst="roundRect">
                <a:avLst/>
              </a:prstGeom>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400" i="0" u="none" strike="noStrike" kern="0" cap="none" spc="0" normalizeH="0" baseline="0" noProof="0" dirty="0" smtClean="0">
                  <a:ln>
                    <a:noFill/>
                  </a:ln>
                  <a:solidFill>
                    <a:schemeClr val="bg2"/>
                  </a:solidFill>
                  <a:effectLst/>
                  <a:uLnTx/>
                  <a:uFillTx/>
                  <a:latin typeface="Calibri" panose="020F0502020204030204"/>
                </a:endParaRPr>
              </a:p>
              <a:p>
                <a:pPr marL="0" marR="0" lvl="0" indent="0" algn="ctr" defTabSz="914400" eaLnBrk="1" fontAlgn="auto" latinLnBrk="0" hangingPunct="1">
                  <a:lnSpc>
                    <a:spcPct val="100000"/>
                  </a:lnSpc>
                  <a:spcBef>
                    <a:spcPts val="0"/>
                  </a:spcBef>
                  <a:spcAft>
                    <a:spcPts val="0"/>
                  </a:spcAft>
                  <a:buClrTx/>
                  <a:buSzTx/>
                  <a:buFontTx/>
                  <a:buNone/>
                  <a:tabLst/>
                  <a:defRPr/>
                </a:pPr>
                <a:r>
                  <a:rPr lang="en-GB" sz="1400" kern="0" dirty="0" smtClean="0">
                    <a:solidFill>
                      <a:schemeClr val="bg1"/>
                    </a:solidFill>
                    <a:latin typeface="Leelawadee" panose="020B0502040204020203" pitchFamily="34" charset="-34"/>
                    <a:cs typeface="Leelawadee" panose="020B0502040204020203" pitchFamily="34" charset="-34"/>
                  </a:rPr>
                  <a:t>Stringent Data security and Governance</a:t>
                </a:r>
                <a:endParaRPr kumimoji="0" lang="en-GB" sz="1400" i="0" u="none" strike="noStrike" kern="0" cap="none" spc="0" normalizeH="0" baseline="0" noProof="0" dirty="0" smtClean="0">
                  <a:ln>
                    <a:noFill/>
                  </a:ln>
                  <a:solidFill>
                    <a:schemeClr val="bg1"/>
                  </a:solidFill>
                  <a:effectLst/>
                  <a:uLnTx/>
                  <a:uFillTx/>
                  <a:latin typeface="Leelawadee" panose="020B0502040204020203" pitchFamily="34" charset="-34"/>
                  <a:cs typeface="Leelawadee" panose="020B0502040204020203" pitchFamily="34" charset="-34"/>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400" i="0" u="none" strike="noStrike" kern="0" cap="none" spc="0" normalizeH="0" baseline="0" noProof="0" dirty="0" smtClean="0">
                  <a:ln>
                    <a:noFill/>
                  </a:ln>
                  <a:solidFill>
                    <a:schemeClr val="bg1"/>
                  </a:solidFill>
                  <a:effectLst/>
                  <a:uLnTx/>
                  <a:uFillTx/>
                  <a:latin typeface="Calibri" panose="020F0502020204030204"/>
                </a:endParaRPr>
              </a:p>
            </p:txBody>
          </p:sp>
        </p:grpSp>
      </p:grpSp>
      <p:sp>
        <p:nvSpPr>
          <p:cNvPr id="8" name="TextBox 7"/>
          <p:cNvSpPr txBox="1"/>
          <p:nvPr/>
        </p:nvSpPr>
        <p:spPr>
          <a:xfrm>
            <a:off x="0" y="6506750"/>
            <a:ext cx="4602866" cy="338554"/>
          </a:xfrm>
          <a:prstGeom prst="rect">
            <a:avLst/>
          </a:prstGeom>
          <a:noFill/>
        </p:spPr>
        <p:txBody>
          <a:bodyPr wrap="square" rtlCol="0">
            <a:spAutoFit/>
          </a:bodyPr>
          <a:lstStyle/>
          <a:p>
            <a:r>
              <a:rPr lang="en-IN" sz="1600" dirty="0" smtClean="0"/>
              <a:t>* </a:t>
            </a:r>
            <a:r>
              <a:rPr lang="en-IN" sz="1600" i="1" dirty="0" smtClean="0"/>
              <a:t>Companies not having a loyalty program.</a:t>
            </a:r>
            <a:endParaRPr lang="en-IN" sz="1600" i="1" dirty="0"/>
          </a:p>
        </p:txBody>
      </p:sp>
      <p:grpSp>
        <p:nvGrpSpPr>
          <p:cNvPr id="25" name="Group 24"/>
          <p:cNvGrpSpPr/>
          <p:nvPr/>
        </p:nvGrpSpPr>
        <p:grpSpPr>
          <a:xfrm>
            <a:off x="1580330" y="955524"/>
            <a:ext cx="9160242" cy="2850137"/>
            <a:chOff x="829592" y="1549921"/>
            <a:chExt cx="10393500" cy="3233855"/>
          </a:xfrm>
          <a:solidFill>
            <a:schemeClr val="accent1">
              <a:lumMod val="75000"/>
            </a:schemeClr>
          </a:solidFill>
        </p:grpSpPr>
        <p:grpSp>
          <p:nvGrpSpPr>
            <p:cNvPr id="6" name="Group 5"/>
            <p:cNvGrpSpPr/>
            <p:nvPr/>
          </p:nvGrpSpPr>
          <p:grpSpPr>
            <a:xfrm>
              <a:off x="829592" y="3229296"/>
              <a:ext cx="3200400" cy="1554480"/>
              <a:chOff x="4513883" y="2076338"/>
              <a:chExt cx="3200400" cy="1554480"/>
            </a:xfrm>
            <a:grpFill/>
          </p:grpSpPr>
          <p:sp>
            <p:nvSpPr>
              <p:cNvPr id="46" name="Rectangle 45"/>
              <p:cNvSpPr/>
              <p:nvPr/>
            </p:nvSpPr>
            <p:spPr>
              <a:xfrm>
                <a:off x="4513883" y="2076338"/>
                <a:ext cx="3200400" cy="1554480"/>
              </a:xfrm>
              <a:prstGeom prst="rect">
                <a:avLst/>
              </a:prstGeom>
              <a:grpFill/>
              <a:ln w="28575" cap="rnd" cmpd="sng" algn="ctr">
                <a:noFill/>
                <a:prstDash val="sysDash"/>
                <a:miter lim="800000"/>
              </a:ln>
              <a:effectLst/>
            </p:spPr>
            <p:txBody>
              <a:bodyPr rtlCol="0" anchor="b"/>
              <a:lstStyle/>
              <a:p>
                <a:pPr algn="ctr">
                  <a:defRPr/>
                </a:pPr>
                <a:r>
                  <a:rPr lang="en-IN" sz="1600" b="1" kern="0" dirty="0" smtClean="0">
                    <a:solidFill>
                      <a:prstClr val="white"/>
                    </a:solidFill>
                    <a:latin typeface="Leelawadee UI" panose="020B0502040204020203" pitchFamily="34" charset="-34"/>
                    <a:cs typeface="Leelawadee" panose="020B0502040204020203"/>
                  </a:rPr>
                  <a:t>Enriched Customer </a:t>
                </a:r>
              </a:p>
              <a:p>
                <a:pPr algn="ctr">
                  <a:defRPr/>
                </a:pPr>
                <a:r>
                  <a:rPr lang="en-IN" sz="1600" b="1" kern="0" dirty="0" smtClean="0">
                    <a:solidFill>
                      <a:prstClr val="white"/>
                    </a:solidFill>
                    <a:latin typeface="Leelawadee UI" panose="020B0502040204020203" pitchFamily="34" charset="-34"/>
                    <a:cs typeface="Leelawadee" panose="020B0502040204020203"/>
                  </a:rPr>
                  <a:t>profile</a:t>
                </a:r>
                <a:endParaRPr lang="en-IN" sz="1600" b="1" kern="0" dirty="0">
                  <a:solidFill>
                    <a:prstClr val="white"/>
                  </a:solidFill>
                  <a:latin typeface="Leelawadee UI" panose="020B0502040204020203" pitchFamily="34" charset="-34"/>
                  <a:cs typeface="Leelawadee" panose="020B0502040204020203"/>
                </a:endParaRPr>
              </a:p>
            </p:txBody>
          </p:sp>
          <p:pic>
            <p:nvPicPr>
              <p:cNvPr id="48" name="Picture 47"/>
              <p:cNvPicPr>
                <a:picLocks noChangeAspect="1"/>
              </p:cNvPicPr>
              <p:nvPr/>
            </p:nvPicPr>
            <p:blipFill>
              <a:blip r:embed="rId3" cstate="print">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5766134" y="2225801"/>
                <a:ext cx="671398" cy="729407"/>
              </a:xfrm>
              <a:prstGeom prst="rect">
                <a:avLst/>
              </a:prstGeom>
              <a:grpFill/>
            </p:spPr>
          </p:pic>
        </p:grpSp>
        <p:grpSp>
          <p:nvGrpSpPr>
            <p:cNvPr id="2" name="Group 1"/>
            <p:cNvGrpSpPr/>
            <p:nvPr/>
          </p:nvGrpSpPr>
          <p:grpSpPr>
            <a:xfrm>
              <a:off x="4446615" y="1549921"/>
              <a:ext cx="3200400" cy="1554480"/>
              <a:chOff x="4513883" y="3715755"/>
              <a:chExt cx="3200400" cy="1554480"/>
            </a:xfrm>
            <a:grpFill/>
          </p:grpSpPr>
          <p:sp>
            <p:nvSpPr>
              <p:cNvPr id="49" name="Rectangle 48"/>
              <p:cNvSpPr/>
              <p:nvPr/>
            </p:nvSpPr>
            <p:spPr>
              <a:xfrm>
                <a:off x="4513883" y="3715755"/>
                <a:ext cx="3200400" cy="1554480"/>
              </a:xfrm>
              <a:prstGeom prst="rect">
                <a:avLst/>
              </a:prstGeom>
              <a:grpFill/>
              <a:ln w="28575" cap="rnd" cmpd="sng" algn="ctr">
                <a:noFill/>
                <a:prstDash val="sysDash"/>
                <a:miter lim="800000"/>
              </a:ln>
              <a:effectLst/>
            </p:spPr>
            <p:txBody>
              <a:bodyPr rtlCol="0" anchor="b"/>
              <a:lstStyle/>
              <a:p>
                <a:pPr algn="ctr">
                  <a:defRPr/>
                </a:pPr>
                <a:r>
                  <a:rPr lang="en-IN" sz="1600" b="1" kern="0" dirty="0" smtClean="0">
                    <a:solidFill>
                      <a:prstClr val="white"/>
                    </a:solidFill>
                    <a:latin typeface="Leelawadee UI" panose="020B0502040204020203" pitchFamily="34" charset="-34"/>
                    <a:cs typeface="Leelawadee" panose="020B0502040204020203"/>
                  </a:rPr>
                  <a:t>Win-back Inactive Customers</a:t>
                </a:r>
                <a:endParaRPr lang="en-IN" sz="1600" b="1" kern="0" dirty="0">
                  <a:solidFill>
                    <a:prstClr val="white"/>
                  </a:solidFill>
                  <a:latin typeface="Leelawadee UI" panose="020B0502040204020203" pitchFamily="34" charset="-34"/>
                  <a:cs typeface="Leelawadee" panose="020B0502040204020203"/>
                </a:endParaRPr>
              </a:p>
            </p:txBody>
          </p:sp>
          <p:pic>
            <p:nvPicPr>
              <p:cNvPr id="51" name="Picture 50"/>
              <p:cNvPicPr>
                <a:picLocks noChangeAspect="1"/>
              </p:cNvPicPr>
              <p:nvPr/>
            </p:nvPicPr>
            <p:blipFill>
              <a:blip r:embed="rId4" cstate="print">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5622513" y="3766772"/>
                <a:ext cx="983140" cy="811100"/>
              </a:xfrm>
              <a:prstGeom prst="rect">
                <a:avLst/>
              </a:prstGeom>
              <a:grpFill/>
            </p:spPr>
          </p:pic>
        </p:grpSp>
        <p:grpSp>
          <p:nvGrpSpPr>
            <p:cNvPr id="7" name="Group 6"/>
            <p:cNvGrpSpPr/>
            <p:nvPr/>
          </p:nvGrpSpPr>
          <p:grpSpPr>
            <a:xfrm>
              <a:off x="4446615" y="3229296"/>
              <a:ext cx="3200400" cy="1554480"/>
              <a:chOff x="8140154" y="2058816"/>
              <a:chExt cx="3200400" cy="1554480"/>
            </a:xfrm>
            <a:grpFill/>
          </p:grpSpPr>
          <p:sp>
            <p:nvSpPr>
              <p:cNvPr id="53" name="Rectangle 52"/>
              <p:cNvSpPr/>
              <p:nvPr/>
            </p:nvSpPr>
            <p:spPr>
              <a:xfrm>
                <a:off x="8140154" y="2058816"/>
                <a:ext cx="3200400" cy="1554480"/>
              </a:xfrm>
              <a:prstGeom prst="rect">
                <a:avLst/>
              </a:prstGeom>
              <a:grpFill/>
              <a:ln w="28575" cap="rnd" cmpd="sng" algn="ctr">
                <a:noFill/>
                <a:prstDash val="sysDash"/>
                <a:miter lim="800000"/>
              </a:ln>
              <a:effectLst/>
            </p:spPr>
            <p:txBody>
              <a:bodyPr rtlCol="0" anchor="b"/>
              <a:lstStyle/>
              <a:p>
                <a:pPr algn="ctr">
                  <a:defRPr/>
                </a:pPr>
                <a:r>
                  <a:rPr lang="en-IN" sz="1600" b="1" kern="0" dirty="0" smtClean="0">
                    <a:solidFill>
                      <a:prstClr val="white"/>
                    </a:solidFill>
                    <a:latin typeface="Leelawadee UI" panose="020B0502040204020203" pitchFamily="34" charset="-34"/>
                    <a:cs typeface="Leelawadee" panose="020B0502040204020203"/>
                  </a:rPr>
                  <a:t>Increase Personalization and Marketing ROI</a:t>
                </a:r>
                <a:endParaRPr lang="en-IN" sz="1600" b="1" kern="0" dirty="0">
                  <a:solidFill>
                    <a:prstClr val="white"/>
                  </a:solidFill>
                  <a:latin typeface="Leelawadee UI" panose="020B0502040204020203" pitchFamily="34" charset="-34"/>
                  <a:cs typeface="Leelawadee" panose="020B0502040204020203"/>
                </a:endParaRPr>
              </a:p>
            </p:txBody>
          </p:sp>
          <p:pic>
            <p:nvPicPr>
              <p:cNvPr id="55" name="Picture 54"/>
              <p:cNvPicPr>
                <a:picLocks noChangeAspect="1"/>
              </p:cNvPicPr>
              <p:nvPr/>
            </p:nvPicPr>
            <p:blipFill>
              <a:blip r:embed="rId5" cstate="print">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9385657" y="2197878"/>
                <a:ext cx="709394" cy="593872"/>
              </a:xfrm>
              <a:prstGeom prst="rect">
                <a:avLst/>
              </a:prstGeom>
              <a:grpFill/>
            </p:spPr>
          </p:pic>
        </p:grpSp>
        <p:grpSp>
          <p:nvGrpSpPr>
            <p:cNvPr id="9" name="Group 8"/>
            <p:cNvGrpSpPr/>
            <p:nvPr/>
          </p:nvGrpSpPr>
          <p:grpSpPr>
            <a:xfrm>
              <a:off x="8022692" y="1563709"/>
              <a:ext cx="3200400" cy="1554480"/>
              <a:chOff x="8140154" y="2076338"/>
              <a:chExt cx="3200400" cy="1554480"/>
            </a:xfrm>
            <a:grpFill/>
          </p:grpSpPr>
          <p:sp>
            <p:nvSpPr>
              <p:cNvPr id="43" name="Rectangle 42"/>
              <p:cNvSpPr/>
              <p:nvPr/>
            </p:nvSpPr>
            <p:spPr>
              <a:xfrm>
                <a:off x="8140154" y="2076338"/>
                <a:ext cx="3200400" cy="1554480"/>
              </a:xfrm>
              <a:prstGeom prst="rect">
                <a:avLst/>
              </a:prstGeom>
              <a:grpFill/>
              <a:ln w="28575" cap="flat" cmpd="sng" algn="ctr">
                <a:noFill/>
                <a:prstDash val="sysDash"/>
                <a:miter lim="800000"/>
              </a:ln>
              <a:effectLst/>
            </p:spPr>
            <p:txBody>
              <a:bodyPr rtlCol="0" anchor="b"/>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600" b="1" i="0" u="none" strike="noStrike" kern="0" cap="none" spc="0" normalizeH="0" baseline="0" noProof="0" dirty="0" smtClean="0">
                    <a:ln>
                      <a:noFill/>
                    </a:ln>
                    <a:solidFill>
                      <a:prstClr val="white"/>
                    </a:solidFill>
                    <a:effectLst/>
                    <a:uLnTx/>
                    <a:uFillTx/>
                    <a:latin typeface="Leelawadee UI" panose="020B0502040204020203" pitchFamily="34" charset="-34"/>
                    <a:cs typeface="Leelawadee" panose="020B0502040204020203"/>
                  </a:rPr>
                  <a:t>Increase </a:t>
                </a:r>
                <a:r>
                  <a:rPr kumimoji="0" lang="en-IN" sz="1600" b="1" i="0" u="none" strike="noStrike" kern="0" cap="none" spc="0" normalizeH="0" noProof="0" dirty="0" smtClean="0">
                    <a:ln>
                      <a:noFill/>
                    </a:ln>
                    <a:solidFill>
                      <a:prstClr val="white"/>
                    </a:solidFill>
                    <a:effectLst/>
                    <a:uLnTx/>
                    <a:uFillTx/>
                    <a:latin typeface="Leelawadee UI" panose="020B0502040204020203" pitchFamily="34" charset="-34"/>
                    <a:cs typeface="Leelawadee" panose="020B0502040204020203"/>
                  </a:rPr>
                  <a:t>Customer Stickiness</a:t>
                </a:r>
                <a:endParaRPr kumimoji="0" lang="en-IN" sz="1600" b="1" i="0" u="none" strike="noStrike" kern="0" cap="none" spc="0" normalizeH="0" baseline="0" noProof="0" dirty="0" smtClean="0">
                  <a:ln>
                    <a:noFill/>
                  </a:ln>
                  <a:solidFill>
                    <a:prstClr val="white"/>
                  </a:solidFill>
                  <a:effectLst/>
                  <a:uLnTx/>
                  <a:uFillTx/>
                  <a:latin typeface="Leelawadee UI" panose="020B0502040204020203" pitchFamily="34" charset="-34"/>
                  <a:cs typeface="Leelawadee" panose="020B0502040204020203"/>
                </a:endParaRPr>
              </a:p>
            </p:txBody>
          </p:sp>
          <p:pic>
            <p:nvPicPr>
              <p:cNvPr id="60" name="Picture 59"/>
              <p:cNvPicPr>
                <a:picLocks noChangeAspect="1"/>
              </p:cNvPicPr>
              <p:nvPr/>
            </p:nvPicPr>
            <p:blipFill>
              <a:blip r:embed="rId6">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9141795" y="2137386"/>
                <a:ext cx="1049714" cy="753511"/>
              </a:xfrm>
              <a:prstGeom prst="rect">
                <a:avLst/>
              </a:prstGeom>
              <a:grpFill/>
            </p:spPr>
          </p:pic>
        </p:grpSp>
        <p:grpSp>
          <p:nvGrpSpPr>
            <p:cNvPr id="10" name="Group 9"/>
            <p:cNvGrpSpPr/>
            <p:nvPr/>
          </p:nvGrpSpPr>
          <p:grpSpPr>
            <a:xfrm>
              <a:off x="829592" y="1549921"/>
              <a:ext cx="3200400" cy="1554480"/>
              <a:chOff x="851520" y="2062550"/>
              <a:chExt cx="3200400" cy="1554480"/>
            </a:xfrm>
            <a:grpFill/>
          </p:grpSpPr>
          <p:sp>
            <p:nvSpPr>
              <p:cNvPr id="40" name="Rectangle 39"/>
              <p:cNvSpPr/>
              <p:nvPr/>
            </p:nvSpPr>
            <p:spPr>
              <a:xfrm>
                <a:off x="851520" y="2062550"/>
                <a:ext cx="3200400" cy="1554480"/>
              </a:xfrm>
              <a:prstGeom prst="rect">
                <a:avLst/>
              </a:prstGeom>
              <a:grpFill/>
              <a:ln w="28575" cap="rnd" cmpd="sng" algn="ctr">
                <a:noFill/>
                <a:prstDash val="sysDash"/>
                <a:miter lim="800000"/>
              </a:ln>
              <a:effectLst/>
            </p:spPr>
            <p:txBody>
              <a:bodyPr rtlCol="0" anchor="b"/>
              <a:lstStyle/>
              <a:p>
                <a:pPr algn="ctr">
                  <a:defRPr/>
                </a:pPr>
                <a:r>
                  <a:rPr lang="en-IN" sz="1600" b="1" kern="0" dirty="0" smtClean="0">
                    <a:solidFill>
                      <a:prstClr val="white"/>
                    </a:solidFill>
                    <a:latin typeface="Leelawadee UI" panose="020B0502040204020203" pitchFamily="34" charset="-34"/>
                    <a:cs typeface="Leelawadee" panose="020B0502040204020203"/>
                  </a:rPr>
                  <a:t>Faster </a:t>
                </a:r>
                <a:r>
                  <a:rPr lang="en-IN" sz="1600" b="1" kern="0" dirty="0">
                    <a:solidFill>
                      <a:prstClr val="white"/>
                    </a:solidFill>
                    <a:latin typeface="Leelawadee UI" panose="020B0502040204020203" pitchFamily="34" charset="-34"/>
                    <a:cs typeface="Leelawadee" panose="020B0502040204020203"/>
                  </a:rPr>
                  <a:t>Customer </a:t>
                </a:r>
                <a:r>
                  <a:rPr lang="en-IN" sz="1600" b="1" kern="0" dirty="0" smtClean="0">
                    <a:solidFill>
                      <a:prstClr val="white"/>
                    </a:solidFill>
                    <a:latin typeface="Leelawadee UI" panose="020B0502040204020203" pitchFamily="34" charset="-34"/>
                    <a:cs typeface="Leelawadee" panose="020B0502040204020203"/>
                  </a:rPr>
                  <a:t>acquisition - Tata affinity</a:t>
                </a:r>
                <a:endParaRPr lang="en-IN" sz="1600" b="1" kern="0" dirty="0">
                  <a:solidFill>
                    <a:prstClr val="white"/>
                  </a:solidFill>
                  <a:latin typeface="Leelawadee UI" panose="020B0502040204020203" pitchFamily="34" charset="-34"/>
                  <a:cs typeface="Leelawadee" panose="020B0502040204020203"/>
                </a:endParaRPr>
              </a:p>
            </p:txBody>
          </p:sp>
          <p:pic>
            <p:nvPicPr>
              <p:cNvPr id="61" name="Picture 60"/>
              <p:cNvPicPr>
                <a:picLocks noChangeAspect="1"/>
              </p:cNvPicPr>
              <p:nvPr/>
            </p:nvPicPr>
            <p:blipFill>
              <a:blip r:embed="rId7" cstate="print">
                <a:clrChange>
                  <a:clrFrom>
                    <a:srgbClr val="000000">
                      <a:alpha val="0"/>
                    </a:srgbClr>
                  </a:clrFrom>
                  <a:clrTo>
                    <a:srgbClr val="000000">
                      <a:alpha val="0"/>
                    </a:srgbClr>
                  </a:clrTo>
                </a:clrChange>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2116020" y="2152807"/>
                <a:ext cx="781976" cy="727690"/>
              </a:xfrm>
              <a:prstGeom prst="rect">
                <a:avLst/>
              </a:prstGeom>
              <a:grpFill/>
              <a:ln>
                <a:noFill/>
              </a:ln>
              <a:effectLst/>
            </p:spPr>
          </p:pic>
        </p:grpSp>
        <p:grpSp>
          <p:nvGrpSpPr>
            <p:cNvPr id="15" name="Group 14"/>
            <p:cNvGrpSpPr/>
            <p:nvPr/>
          </p:nvGrpSpPr>
          <p:grpSpPr>
            <a:xfrm>
              <a:off x="8022692" y="3221741"/>
              <a:ext cx="3200400" cy="1554480"/>
              <a:chOff x="8140154" y="3734370"/>
              <a:chExt cx="3200400" cy="1554480"/>
            </a:xfrm>
            <a:grpFill/>
          </p:grpSpPr>
          <p:sp>
            <p:nvSpPr>
              <p:cNvPr id="57" name="Rectangle 56"/>
              <p:cNvSpPr/>
              <p:nvPr/>
            </p:nvSpPr>
            <p:spPr>
              <a:xfrm>
                <a:off x="8140154" y="3734370"/>
                <a:ext cx="3200400" cy="1554480"/>
              </a:xfrm>
              <a:prstGeom prst="rect">
                <a:avLst/>
              </a:prstGeom>
              <a:grpFill/>
              <a:ln w="28575" cap="rnd" cmpd="sng" algn="ctr">
                <a:noFill/>
                <a:prstDash val="sysDash"/>
                <a:miter lim="800000"/>
              </a:ln>
              <a:effectLst/>
            </p:spPr>
            <p:txBody>
              <a:bodyPr rtlCol="0" anchor="b"/>
              <a:lstStyle/>
              <a:p>
                <a:pPr algn="ctr">
                  <a:defRPr/>
                </a:pPr>
                <a:r>
                  <a:rPr lang="en-IN" sz="1600" b="1" kern="0" dirty="0" smtClean="0">
                    <a:solidFill>
                      <a:prstClr val="white"/>
                    </a:solidFill>
                    <a:latin typeface="Leelawadee UI" panose="020B0502040204020203" pitchFamily="34" charset="-34"/>
                    <a:cs typeface="Leelawadee" panose="020B0502040204020203"/>
                  </a:rPr>
                  <a:t>Savings in infrastructure, People, Backend, Tech*</a:t>
                </a:r>
              </a:p>
            </p:txBody>
          </p:sp>
          <p:pic>
            <p:nvPicPr>
              <p:cNvPr id="14" name="Picture 13"/>
              <p:cNvPicPr>
                <a:picLocks noChangeAspect="1"/>
              </p:cNvPicPr>
              <p:nvPr/>
            </p:nvPicPr>
            <p:blipFill>
              <a:blip r:embed="rId8">
                <a:duotone>
                  <a:prstClr val="black"/>
                  <a:schemeClr val="accent2">
                    <a:tint val="45000"/>
                    <a:satMod val="400000"/>
                  </a:schemeClr>
                </a:duotone>
              </a:blip>
              <a:stretch>
                <a:fillRect/>
              </a:stretch>
            </p:blipFill>
            <p:spPr>
              <a:xfrm>
                <a:off x="8926827" y="3762921"/>
                <a:ext cx="911848" cy="911848"/>
              </a:xfrm>
              <a:prstGeom prst="rect">
                <a:avLst/>
              </a:prstGeom>
              <a:grpFill/>
            </p:spPr>
          </p:pic>
          <p:pic>
            <p:nvPicPr>
              <p:cNvPr id="37" name="Picture 36"/>
              <p:cNvPicPr>
                <a:picLocks noChangeAspect="1"/>
              </p:cNvPicPr>
              <p:nvPr/>
            </p:nvPicPr>
            <p:blipFill>
              <a:blip r:embed="rId9" cstate="print">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9963006" y="3901617"/>
                <a:ext cx="502693" cy="740216"/>
              </a:xfrm>
              <a:prstGeom prst="rect">
                <a:avLst/>
              </a:prstGeom>
              <a:grpFill/>
            </p:spPr>
          </p:pic>
        </p:grpSp>
      </p:grpSp>
      <p:sp>
        <p:nvSpPr>
          <p:cNvPr id="47" name="Plus 46"/>
          <p:cNvSpPr/>
          <p:nvPr/>
        </p:nvSpPr>
        <p:spPr>
          <a:xfrm>
            <a:off x="5939529" y="3802349"/>
            <a:ext cx="672207" cy="479721"/>
          </a:xfrm>
          <a:prstGeom prst="mathPlus">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Pentagon 25"/>
          <p:cNvSpPr/>
          <p:nvPr/>
        </p:nvSpPr>
        <p:spPr>
          <a:xfrm rot="5400000">
            <a:off x="6131982" y="2576664"/>
            <a:ext cx="287299" cy="4958751"/>
          </a:xfrm>
          <a:prstGeom prst="homePlate">
            <a:avLst>
              <a:gd name="adj" fmla="val 100000"/>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695462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040F425-731D-4835-A38A-9545B9CAE996}" type="slidenum">
              <a:rPr lang="en-IN" smtClean="0">
                <a:solidFill>
                  <a:srgbClr val="000000">
                    <a:tint val="75000"/>
                  </a:srgbClr>
                </a:solidFill>
              </a:rPr>
              <a:pPr/>
              <a:t>14</a:t>
            </a:fld>
            <a:endParaRPr lang="en-IN" dirty="0">
              <a:solidFill>
                <a:srgbClr val="000000">
                  <a:tint val="75000"/>
                </a:srgbClr>
              </a:solidFill>
            </a:endParaRPr>
          </a:p>
        </p:txBody>
      </p:sp>
      <p:sp>
        <p:nvSpPr>
          <p:cNvPr id="5" name="Rectangle 4"/>
          <p:cNvSpPr/>
          <p:nvPr/>
        </p:nvSpPr>
        <p:spPr>
          <a:xfrm>
            <a:off x="4008643" y="237066"/>
            <a:ext cx="4174796" cy="523220"/>
          </a:xfrm>
          <a:prstGeom prst="rect">
            <a:avLst/>
          </a:prstGeom>
          <a:solidFill>
            <a:schemeClr val="bg1"/>
          </a:solidFill>
        </p:spPr>
        <p:txBody>
          <a:bodyPr wrap="none" anchor="ctr">
            <a:spAutoFit/>
          </a:bodyPr>
          <a:lstStyle/>
          <a:p>
            <a:pPr algn="ctr"/>
            <a:r>
              <a:rPr lang="en-IN" sz="2800" b="1" dirty="0" smtClean="0">
                <a:solidFill>
                  <a:srgbClr val="0070C0"/>
                </a:solidFill>
                <a:latin typeface="Leelawadee UI" panose="020B0502040204020203" pitchFamily="34" charset="-34"/>
                <a:cs typeface="Leelawadee UI" panose="020B0502040204020203" pitchFamily="34" charset="-34"/>
              </a:rPr>
              <a:t>What is different now…</a:t>
            </a:r>
            <a:endParaRPr lang="en-IN" sz="2800" b="1" dirty="0">
              <a:solidFill>
                <a:srgbClr val="0070C0"/>
              </a:solidFill>
              <a:latin typeface="Leelawadee UI" panose="020B0502040204020203" pitchFamily="34" charset="-34"/>
              <a:cs typeface="Leelawadee UI" panose="020B0502040204020203" pitchFamily="34" charset="-34"/>
            </a:endParaRPr>
          </a:p>
        </p:txBody>
      </p:sp>
      <p:sp>
        <p:nvSpPr>
          <p:cNvPr id="9" name="Rounded Rectangle 8"/>
          <p:cNvSpPr/>
          <p:nvPr/>
        </p:nvSpPr>
        <p:spPr>
          <a:xfrm>
            <a:off x="90445" y="622650"/>
            <a:ext cx="11963327" cy="420054"/>
          </a:xfrm>
          <a:prstGeom prst="roundRect">
            <a:avLst>
              <a:gd name="adj" fmla="val 0"/>
            </a:avLst>
          </a:prstGeom>
          <a:no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spcBef>
                <a:spcPts val="300"/>
              </a:spcBef>
            </a:pPr>
            <a:r>
              <a:rPr lang="en-IN" sz="2000" b="1" i="1" dirty="0">
                <a:solidFill>
                  <a:schemeClr val="tx1"/>
                </a:solidFill>
                <a:latin typeface="Century Gothic" panose="020B0502020202020204" pitchFamily="34" charset="0"/>
              </a:rPr>
              <a:t>Compared with other coalition programs and learning from Empower &amp; Tata Card</a:t>
            </a:r>
          </a:p>
        </p:txBody>
      </p:sp>
      <p:sp>
        <p:nvSpPr>
          <p:cNvPr id="39" name="Round Diagonal Corner Rectangle 38"/>
          <p:cNvSpPr/>
          <p:nvPr/>
        </p:nvSpPr>
        <p:spPr>
          <a:xfrm>
            <a:off x="221206" y="1581267"/>
            <a:ext cx="5518329" cy="669537"/>
          </a:xfrm>
          <a:prstGeom prst="round2DiagRect">
            <a:avLst/>
          </a:prstGeom>
          <a:solidFill>
            <a:schemeClr val="accent1">
              <a:lumMod val="75000"/>
            </a:schemeClr>
          </a:solidFill>
          <a:ln w="28575">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63550"/>
            <a:r>
              <a:rPr lang="en-IN" sz="1600" dirty="0" smtClean="0">
                <a:solidFill>
                  <a:schemeClr val="bg1"/>
                </a:solidFill>
                <a:latin typeface="Century Gothic" panose="020B0502020202020204" pitchFamily="34" charset="0"/>
                <a:cs typeface="Leelawadee" panose="020B0502040204020203" pitchFamily="34" charset="-34"/>
              </a:rPr>
              <a:t>Run by Tata </a:t>
            </a:r>
            <a:r>
              <a:rPr lang="en-IN" sz="1600" dirty="0" err="1" smtClean="0">
                <a:solidFill>
                  <a:schemeClr val="bg1"/>
                </a:solidFill>
                <a:latin typeface="Century Gothic" panose="020B0502020202020204" pitchFamily="34" charset="0"/>
                <a:cs typeface="Leelawadee" panose="020B0502040204020203" pitchFamily="34" charset="-34"/>
              </a:rPr>
              <a:t>iQ</a:t>
            </a:r>
            <a:r>
              <a:rPr lang="en-IN" sz="1600" dirty="0" smtClean="0">
                <a:solidFill>
                  <a:schemeClr val="bg1"/>
                </a:solidFill>
                <a:latin typeface="Century Gothic" panose="020B0502020202020204" pitchFamily="34" charset="0"/>
                <a:cs typeface="Leelawadee" panose="020B0502040204020203" pitchFamily="34" charset="-34"/>
              </a:rPr>
              <a:t>; </a:t>
            </a:r>
            <a:r>
              <a:rPr lang="en-IN" sz="1600" i="1" dirty="0" smtClean="0">
                <a:solidFill>
                  <a:srgbClr val="FFFF00"/>
                </a:solidFill>
                <a:latin typeface="Century Gothic" panose="020B0502020202020204" pitchFamily="34" charset="0"/>
                <a:cs typeface="Leelawadee" panose="020B0502040204020203" pitchFamily="34" charset="-34"/>
              </a:rPr>
              <a:t>no dependencies on external agencies like AIMIA, GE-SBI.</a:t>
            </a:r>
            <a:endParaRPr lang="en-IN" sz="1200" i="1" dirty="0">
              <a:solidFill>
                <a:srgbClr val="FFFF00"/>
              </a:solidFill>
              <a:latin typeface="Century Gothic" panose="020B0502020202020204" pitchFamily="34" charset="0"/>
              <a:cs typeface="Leelawadee UI" panose="020B0502040204020203" pitchFamily="34" charset="-34"/>
            </a:endParaRPr>
          </a:p>
        </p:txBody>
      </p:sp>
      <p:sp>
        <p:nvSpPr>
          <p:cNvPr id="41" name="Round Diagonal Corner Rectangle 40"/>
          <p:cNvSpPr/>
          <p:nvPr/>
        </p:nvSpPr>
        <p:spPr>
          <a:xfrm>
            <a:off x="229106" y="2314616"/>
            <a:ext cx="5518329" cy="767832"/>
          </a:xfrm>
          <a:prstGeom prst="round2DiagRect">
            <a:avLst/>
          </a:prstGeom>
          <a:solidFill>
            <a:schemeClr val="accent1">
              <a:lumMod val="75000"/>
            </a:schemeClr>
          </a:solidFill>
          <a:ln w="28575">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63550"/>
            <a:r>
              <a:rPr lang="en-IN" sz="1600" dirty="0" smtClean="0">
                <a:solidFill>
                  <a:srgbClr val="FFFF00"/>
                </a:solidFill>
                <a:latin typeface="Century Gothic" panose="020B0502020202020204" pitchFamily="34" charset="0"/>
                <a:cs typeface="Leelawadee" panose="020B0502040204020203" pitchFamily="34" charset="-34"/>
              </a:rPr>
              <a:t>Secured</a:t>
            </a:r>
            <a:r>
              <a:rPr lang="en-IN" sz="1600" dirty="0" smtClean="0">
                <a:solidFill>
                  <a:schemeClr val="bg1"/>
                </a:solidFill>
                <a:latin typeface="Century Gothic" panose="020B0502020202020204" pitchFamily="34" charset="0"/>
                <a:cs typeface="Leelawadee" panose="020B0502040204020203" pitchFamily="34" charset="-34"/>
              </a:rPr>
              <a:t> data standards with </a:t>
            </a:r>
            <a:r>
              <a:rPr lang="en-IN" sz="1600" dirty="0" smtClean="0">
                <a:solidFill>
                  <a:srgbClr val="FFFF00"/>
                </a:solidFill>
                <a:latin typeface="Century Gothic" panose="020B0502020202020204" pitchFamily="34" charset="0"/>
                <a:cs typeface="Leelawadee" panose="020B0502040204020203" pitchFamily="34" charset="-34"/>
              </a:rPr>
              <a:t>Robust, Scalable, and Nimble</a:t>
            </a:r>
            <a:r>
              <a:rPr lang="en-IN" sz="1600" dirty="0" smtClean="0">
                <a:solidFill>
                  <a:schemeClr val="bg1"/>
                </a:solidFill>
                <a:latin typeface="Century Gothic" panose="020B0502020202020204" pitchFamily="34" charset="0"/>
                <a:cs typeface="Leelawadee" panose="020B0502040204020203" pitchFamily="34" charset="-34"/>
              </a:rPr>
              <a:t> Technology</a:t>
            </a:r>
            <a:endParaRPr lang="en-IN" sz="1200" i="1" dirty="0">
              <a:solidFill>
                <a:srgbClr val="FFFF00"/>
              </a:solidFill>
              <a:latin typeface="Century Gothic" panose="020B0502020202020204" pitchFamily="34" charset="0"/>
              <a:cs typeface="Leelawadee UI" panose="020B0502040204020203" pitchFamily="34" charset="-34"/>
            </a:endParaRPr>
          </a:p>
        </p:txBody>
      </p:sp>
      <p:sp>
        <p:nvSpPr>
          <p:cNvPr id="49" name="Round Diagonal Corner Rectangle 48"/>
          <p:cNvSpPr/>
          <p:nvPr/>
        </p:nvSpPr>
        <p:spPr>
          <a:xfrm>
            <a:off x="6358497" y="3128942"/>
            <a:ext cx="5527070" cy="669537"/>
          </a:xfrm>
          <a:prstGeom prst="round2DiagRect">
            <a:avLst/>
          </a:prstGeom>
          <a:solidFill>
            <a:schemeClr val="accent1">
              <a:lumMod val="75000"/>
            </a:schemeClr>
          </a:solidFill>
          <a:ln w="28575">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63550"/>
            <a:r>
              <a:rPr lang="en-IN" sz="1600" i="1" dirty="0">
                <a:solidFill>
                  <a:srgbClr val="FFFF00"/>
                </a:solidFill>
                <a:latin typeface="Century Gothic" panose="020B0502020202020204" pitchFamily="34" charset="0"/>
                <a:cs typeface="Leelawadee" panose="020B0502040204020203" pitchFamily="34" charset="-34"/>
              </a:rPr>
              <a:t>Flexibility to decide point Earn rates</a:t>
            </a:r>
            <a:r>
              <a:rPr lang="en-IN" sz="1600" dirty="0">
                <a:solidFill>
                  <a:schemeClr val="bg1"/>
                </a:solidFill>
                <a:latin typeface="Century Gothic" panose="020B0502020202020204" pitchFamily="34" charset="0"/>
                <a:cs typeface="Leelawadee" panose="020B0502040204020203" pitchFamily="34" charset="-34"/>
              </a:rPr>
              <a:t> </a:t>
            </a:r>
          </a:p>
          <a:p>
            <a:pPr marL="463550"/>
            <a:r>
              <a:rPr lang="en-IN" sz="1600" dirty="0">
                <a:solidFill>
                  <a:schemeClr val="bg1"/>
                </a:solidFill>
                <a:latin typeface="Century Gothic" panose="020B0502020202020204" pitchFamily="34" charset="0"/>
                <a:cs typeface="Leelawadee" panose="020B0502040204020203" pitchFamily="34" charset="-34"/>
              </a:rPr>
              <a:t>(with uniform point rate of </a:t>
            </a:r>
            <a:r>
              <a:rPr lang="en-IN" sz="1600" dirty="0" err="1">
                <a:solidFill>
                  <a:schemeClr val="bg1"/>
                </a:solidFill>
                <a:latin typeface="Century Gothic" panose="020B0502020202020204" pitchFamily="34" charset="0"/>
                <a:cs typeface="Leelawadee" panose="020B0502040204020203" pitchFamily="34" charset="-34"/>
              </a:rPr>
              <a:t>Rs</a:t>
            </a:r>
            <a:r>
              <a:rPr lang="en-IN" sz="1600" dirty="0">
                <a:solidFill>
                  <a:schemeClr val="bg1"/>
                </a:solidFill>
                <a:latin typeface="Century Gothic" panose="020B0502020202020204" pitchFamily="34" charset="0"/>
                <a:cs typeface="Leelawadee" panose="020B0502040204020203" pitchFamily="34" charset="-34"/>
              </a:rPr>
              <a:t>. 1)</a:t>
            </a:r>
          </a:p>
        </p:txBody>
      </p:sp>
      <p:sp>
        <p:nvSpPr>
          <p:cNvPr id="53" name="Round Diagonal Corner Rectangle 52"/>
          <p:cNvSpPr/>
          <p:nvPr/>
        </p:nvSpPr>
        <p:spPr>
          <a:xfrm>
            <a:off x="6358497" y="2297292"/>
            <a:ext cx="5527070" cy="785155"/>
          </a:xfrm>
          <a:prstGeom prst="round2DiagRect">
            <a:avLst/>
          </a:prstGeom>
          <a:solidFill>
            <a:schemeClr val="accent1">
              <a:lumMod val="75000"/>
            </a:schemeClr>
          </a:solidFill>
          <a:ln w="28575">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63550"/>
            <a:r>
              <a:rPr lang="en-IN" sz="1600" i="1" dirty="0">
                <a:solidFill>
                  <a:srgbClr val="FFFF00"/>
                </a:solidFill>
                <a:latin typeface="Century Gothic" panose="020B0502020202020204" pitchFamily="34" charset="0"/>
                <a:cs typeface="Leelawadee" panose="020B0502040204020203" pitchFamily="34" charset="-34"/>
              </a:rPr>
              <a:t>No (upfront) Participation Fee </a:t>
            </a:r>
            <a:r>
              <a:rPr lang="en-IN" sz="1600" dirty="0" smtClean="0">
                <a:solidFill>
                  <a:schemeClr val="bg1"/>
                </a:solidFill>
                <a:latin typeface="Century Gothic" panose="020B0502020202020204" pitchFamily="34" charset="0"/>
                <a:cs typeface="Leelawadee" panose="020B0502040204020203" pitchFamily="34" charset="-34"/>
              </a:rPr>
              <a:t>in 1</a:t>
            </a:r>
            <a:r>
              <a:rPr lang="en-IN" sz="1600" baseline="30000" dirty="0" smtClean="0">
                <a:solidFill>
                  <a:schemeClr val="bg1"/>
                </a:solidFill>
                <a:latin typeface="Century Gothic" panose="020B0502020202020204" pitchFamily="34" charset="0"/>
                <a:cs typeface="Leelawadee" panose="020B0502040204020203" pitchFamily="34" charset="-34"/>
              </a:rPr>
              <a:t>st</a:t>
            </a:r>
            <a:r>
              <a:rPr lang="en-IN" sz="1600" dirty="0" smtClean="0">
                <a:solidFill>
                  <a:schemeClr val="bg1"/>
                </a:solidFill>
                <a:latin typeface="Century Gothic" panose="020B0502020202020204" pitchFamily="34" charset="0"/>
                <a:cs typeface="Leelawadee" panose="020B0502040204020203" pitchFamily="34" charset="-34"/>
              </a:rPr>
              <a:t> year    </a:t>
            </a:r>
            <a:r>
              <a:rPr lang="en-IN" sz="1600" dirty="0" smtClean="0">
                <a:solidFill>
                  <a:srgbClr val="FFFF00"/>
                </a:solidFill>
                <a:latin typeface="Century Gothic" panose="020B0502020202020204" pitchFamily="34" charset="0"/>
                <a:cs typeface="Leelawadee" panose="020B0502040204020203" pitchFamily="34" charset="-34"/>
              </a:rPr>
              <a:t>Partners</a:t>
            </a:r>
            <a:r>
              <a:rPr lang="en-IN" sz="1600" dirty="0" smtClean="0">
                <a:solidFill>
                  <a:schemeClr val="bg1"/>
                </a:solidFill>
                <a:latin typeface="Century Gothic" panose="020B0502020202020204" pitchFamily="34" charset="0"/>
                <a:cs typeface="Leelawadee" panose="020B0502040204020203" pitchFamily="34" charset="-34"/>
              </a:rPr>
              <a:t> to </a:t>
            </a:r>
            <a:r>
              <a:rPr lang="en-IN" sz="1600" dirty="0">
                <a:solidFill>
                  <a:srgbClr val="FFFF00"/>
                </a:solidFill>
                <a:latin typeface="Century Gothic" panose="020B0502020202020204" pitchFamily="34" charset="0"/>
                <a:cs typeface="Leelawadee" panose="020B0502040204020203" pitchFamily="34" charset="-34"/>
              </a:rPr>
              <a:t>retain </a:t>
            </a:r>
            <a:r>
              <a:rPr lang="en-IN" sz="1600" dirty="0" smtClean="0">
                <a:solidFill>
                  <a:srgbClr val="FFFF00"/>
                </a:solidFill>
                <a:latin typeface="Century Gothic" panose="020B0502020202020204" pitchFamily="34" charset="0"/>
                <a:cs typeface="Leelawadee" panose="020B0502040204020203" pitchFamily="34" charset="-34"/>
              </a:rPr>
              <a:t>breakage</a:t>
            </a:r>
            <a:r>
              <a:rPr lang="en-IN" sz="1600" dirty="0" smtClean="0">
                <a:solidFill>
                  <a:schemeClr val="bg1"/>
                </a:solidFill>
                <a:latin typeface="Century Gothic" panose="020B0502020202020204" pitchFamily="34" charset="0"/>
                <a:cs typeface="Leelawadee" panose="020B0502040204020203" pitchFamily="34" charset="-34"/>
              </a:rPr>
              <a:t>.</a:t>
            </a:r>
            <a:endParaRPr lang="en-IN" sz="1600" dirty="0">
              <a:solidFill>
                <a:schemeClr val="bg1"/>
              </a:solidFill>
              <a:latin typeface="Century Gothic" panose="020B0502020202020204" pitchFamily="34" charset="0"/>
              <a:cs typeface="Leelawadee" panose="020B0502040204020203" pitchFamily="34" charset="-34"/>
            </a:endParaRPr>
          </a:p>
        </p:txBody>
      </p:sp>
      <p:sp>
        <p:nvSpPr>
          <p:cNvPr id="61" name="Round Diagonal Corner Rectangle 60"/>
          <p:cNvSpPr/>
          <p:nvPr/>
        </p:nvSpPr>
        <p:spPr>
          <a:xfrm>
            <a:off x="229106" y="3128942"/>
            <a:ext cx="5518329" cy="669537"/>
          </a:xfrm>
          <a:prstGeom prst="round2DiagRect">
            <a:avLst/>
          </a:prstGeom>
          <a:solidFill>
            <a:schemeClr val="accent1">
              <a:lumMod val="75000"/>
            </a:schemeClr>
          </a:solidFill>
          <a:ln w="28575">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63550"/>
            <a:r>
              <a:rPr lang="en-IN" sz="1600" dirty="0" smtClean="0">
                <a:solidFill>
                  <a:srgbClr val="FFFF00"/>
                </a:solidFill>
                <a:latin typeface="Century Gothic" panose="020B0502020202020204" pitchFamily="34" charset="0"/>
                <a:cs typeface="Leelawadee" panose="020B0502040204020203" pitchFamily="34" charset="-34"/>
              </a:rPr>
              <a:t>Governance</a:t>
            </a:r>
            <a:r>
              <a:rPr lang="en-IN" sz="1600" dirty="0" smtClean="0">
                <a:solidFill>
                  <a:schemeClr val="bg1"/>
                </a:solidFill>
                <a:latin typeface="Century Gothic" panose="020B0502020202020204" pitchFamily="34" charset="0"/>
                <a:cs typeface="Leelawadee" panose="020B0502040204020203" pitchFamily="34" charset="-34"/>
              </a:rPr>
              <a:t> around customer </a:t>
            </a:r>
            <a:r>
              <a:rPr lang="en-IN" sz="1600" dirty="0">
                <a:solidFill>
                  <a:srgbClr val="FFFF00"/>
                </a:solidFill>
                <a:latin typeface="Century Gothic" panose="020B0502020202020204" pitchFamily="34" charset="0"/>
                <a:cs typeface="Leelawadee" panose="020B0502040204020203" pitchFamily="34" charset="-34"/>
              </a:rPr>
              <a:t>C</a:t>
            </a:r>
            <a:r>
              <a:rPr lang="en-IN" sz="1600" dirty="0" smtClean="0">
                <a:solidFill>
                  <a:srgbClr val="FFFF00"/>
                </a:solidFill>
                <a:latin typeface="Century Gothic" panose="020B0502020202020204" pitchFamily="34" charset="0"/>
                <a:cs typeface="Leelawadee" panose="020B0502040204020203" pitchFamily="34" charset="-34"/>
              </a:rPr>
              <a:t>ommunication</a:t>
            </a:r>
            <a:r>
              <a:rPr lang="en-IN" sz="1600" dirty="0" smtClean="0">
                <a:solidFill>
                  <a:schemeClr val="bg1"/>
                </a:solidFill>
                <a:latin typeface="Century Gothic" panose="020B0502020202020204" pitchFamily="34" charset="0"/>
                <a:cs typeface="Leelawadee" panose="020B0502040204020203" pitchFamily="34" charset="-34"/>
              </a:rPr>
              <a:t>  </a:t>
            </a:r>
            <a:r>
              <a:rPr lang="en-IN" sz="1600" i="1" dirty="0" smtClean="0">
                <a:solidFill>
                  <a:schemeClr val="bg1"/>
                </a:solidFill>
                <a:latin typeface="Century Gothic" panose="020B0502020202020204" pitchFamily="34" charset="0"/>
                <a:cs typeface="Leelawadee" panose="020B0502040204020203" pitchFamily="34" charset="-34"/>
              </a:rPr>
              <a:t>(</a:t>
            </a:r>
            <a:r>
              <a:rPr lang="en-IN" sz="1600" i="1" dirty="0">
                <a:solidFill>
                  <a:schemeClr val="bg1"/>
                </a:solidFill>
                <a:latin typeface="Century Gothic" panose="020B0502020202020204" pitchFamily="34" charset="0"/>
                <a:cs typeface="Leelawadee" panose="020B0502040204020203" pitchFamily="34" charset="-34"/>
              </a:rPr>
              <a:t>P</a:t>
            </a:r>
            <a:r>
              <a:rPr lang="en-IN" sz="1600" i="1" dirty="0" smtClean="0">
                <a:solidFill>
                  <a:schemeClr val="bg1"/>
                </a:solidFill>
                <a:latin typeface="Century Gothic" panose="020B0502020202020204" pitchFamily="34" charset="0"/>
                <a:cs typeface="Leelawadee" panose="020B0502040204020203" pitchFamily="34" charset="-34"/>
              </a:rPr>
              <a:t>ayback contact every 4 hours) </a:t>
            </a:r>
            <a:r>
              <a:rPr lang="en-IN" sz="1600" dirty="0" smtClean="0">
                <a:solidFill>
                  <a:schemeClr val="bg1"/>
                </a:solidFill>
                <a:latin typeface="Century Gothic" panose="020B0502020202020204" pitchFamily="34" charset="0"/>
                <a:cs typeface="Leelawadee" panose="020B0502040204020203" pitchFamily="34" charset="-34"/>
              </a:rPr>
              <a:t>and </a:t>
            </a:r>
            <a:r>
              <a:rPr lang="en-IN" sz="1600" dirty="0" smtClean="0">
                <a:solidFill>
                  <a:srgbClr val="FFFF00"/>
                </a:solidFill>
                <a:latin typeface="Century Gothic" panose="020B0502020202020204" pitchFamily="34" charset="0"/>
                <a:cs typeface="Leelawadee" panose="020B0502040204020203" pitchFamily="34" charset="-34"/>
              </a:rPr>
              <a:t>Privacy</a:t>
            </a:r>
            <a:endParaRPr lang="en-IN" sz="1600" dirty="0">
              <a:solidFill>
                <a:srgbClr val="FFFF00"/>
              </a:solidFill>
              <a:latin typeface="Century Gothic" panose="020B0502020202020204" pitchFamily="34" charset="0"/>
              <a:cs typeface="Leelawadee" panose="020B0502040204020203" pitchFamily="34" charset="-34"/>
            </a:endParaRPr>
          </a:p>
        </p:txBody>
      </p:sp>
      <p:sp>
        <p:nvSpPr>
          <p:cNvPr id="65" name="Round Diagonal Corner Rectangle 64"/>
          <p:cNvSpPr/>
          <p:nvPr/>
        </p:nvSpPr>
        <p:spPr>
          <a:xfrm>
            <a:off x="221204" y="3855506"/>
            <a:ext cx="5526451" cy="691582"/>
          </a:xfrm>
          <a:prstGeom prst="round2DiagRect">
            <a:avLst/>
          </a:prstGeom>
          <a:solidFill>
            <a:schemeClr val="accent1">
              <a:lumMod val="75000"/>
            </a:schemeClr>
          </a:solidFill>
          <a:ln w="28575">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63550"/>
            <a:r>
              <a:rPr lang="en-IN" sz="1600" dirty="0">
                <a:solidFill>
                  <a:schemeClr val="bg1"/>
                </a:solidFill>
                <a:latin typeface="Century Gothic" panose="020B0502020202020204" pitchFamily="34" charset="0"/>
                <a:cs typeface="Leelawadee" panose="020B0502040204020203" pitchFamily="34" charset="-34"/>
              </a:rPr>
              <a:t>Large and unique </a:t>
            </a:r>
            <a:r>
              <a:rPr lang="en-IN" sz="1600" i="1" dirty="0">
                <a:solidFill>
                  <a:srgbClr val="FFFF00"/>
                </a:solidFill>
                <a:latin typeface="Century Gothic" panose="020B0502020202020204" pitchFamily="34" charset="0"/>
                <a:cs typeface="Leelawadee" panose="020B0502040204020203" pitchFamily="34" charset="-34"/>
              </a:rPr>
              <a:t>aspirational redemption &amp; treats catalogue</a:t>
            </a:r>
          </a:p>
        </p:txBody>
      </p:sp>
      <p:sp>
        <p:nvSpPr>
          <p:cNvPr id="69" name="Round Diagonal Corner Rectangle 68"/>
          <p:cNvSpPr/>
          <p:nvPr/>
        </p:nvSpPr>
        <p:spPr>
          <a:xfrm>
            <a:off x="6358498" y="1581266"/>
            <a:ext cx="5527069" cy="642697"/>
          </a:xfrm>
          <a:prstGeom prst="round2DiagRect">
            <a:avLst/>
          </a:prstGeom>
          <a:solidFill>
            <a:schemeClr val="accent1">
              <a:lumMod val="75000"/>
            </a:schemeClr>
          </a:solidFill>
          <a:ln w="28575">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63550"/>
            <a:r>
              <a:rPr lang="en-IN" sz="1600" dirty="0" smtClean="0">
                <a:solidFill>
                  <a:schemeClr val="bg1"/>
                </a:solidFill>
                <a:latin typeface="Century Gothic" panose="020B0502020202020204" pitchFamily="34" charset="0"/>
                <a:cs typeface="Leelawadee" panose="020B0502040204020203" pitchFamily="34" charset="-34"/>
              </a:rPr>
              <a:t>Partners can </a:t>
            </a:r>
            <a:r>
              <a:rPr lang="en-IN" sz="1600" i="1" dirty="0" smtClean="0">
                <a:solidFill>
                  <a:srgbClr val="FFFF00"/>
                </a:solidFill>
                <a:latin typeface="Century Gothic" panose="020B0502020202020204" pitchFamily="34" charset="0"/>
                <a:cs typeface="Leelawadee" panose="020B0502040204020203" pitchFamily="34" charset="-34"/>
              </a:rPr>
              <a:t>run their own program</a:t>
            </a:r>
            <a:r>
              <a:rPr lang="en-IN" sz="1600" dirty="0" smtClean="0">
                <a:solidFill>
                  <a:schemeClr val="bg1"/>
                </a:solidFill>
                <a:latin typeface="Century Gothic" panose="020B0502020202020204" pitchFamily="34" charset="0"/>
                <a:cs typeface="Leelawadee" panose="020B0502040204020203" pitchFamily="34" charset="-34"/>
              </a:rPr>
              <a:t>.</a:t>
            </a:r>
            <a:endParaRPr lang="en-IN" sz="1600" dirty="0">
              <a:solidFill>
                <a:schemeClr val="bg1"/>
              </a:solidFill>
              <a:latin typeface="Century Gothic" panose="020B0502020202020204" pitchFamily="34" charset="0"/>
              <a:cs typeface="Leelawadee" panose="020B0502040204020203" pitchFamily="34" charset="-34"/>
            </a:endParaRPr>
          </a:p>
        </p:txBody>
      </p:sp>
      <p:sp>
        <p:nvSpPr>
          <p:cNvPr id="73" name="Round Diagonal Corner Rectangle 72"/>
          <p:cNvSpPr/>
          <p:nvPr/>
        </p:nvSpPr>
        <p:spPr>
          <a:xfrm>
            <a:off x="221204" y="4613663"/>
            <a:ext cx="5518329" cy="669537"/>
          </a:xfrm>
          <a:prstGeom prst="round2DiagRect">
            <a:avLst/>
          </a:prstGeom>
          <a:solidFill>
            <a:schemeClr val="accent1">
              <a:lumMod val="75000"/>
            </a:schemeClr>
          </a:solidFill>
          <a:ln w="28575">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63550"/>
            <a:r>
              <a:rPr lang="en-IN" sz="1600" dirty="0">
                <a:solidFill>
                  <a:schemeClr val="bg1"/>
                </a:solidFill>
                <a:latin typeface="Century Gothic" panose="020B0502020202020204" pitchFamily="34" charset="0"/>
                <a:cs typeface="Leelawadee" panose="020B0502040204020203" pitchFamily="34" charset="-34"/>
              </a:rPr>
              <a:t>Mutually exclusive </a:t>
            </a:r>
            <a:r>
              <a:rPr lang="en-IN" sz="1600" dirty="0" smtClean="0">
                <a:solidFill>
                  <a:schemeClr val="bg1"/>
                </a:solidFill>
                <a:latin typeface="Century Gothic" panose="020B0502020202020204" pitchFamily="34" charset="0"/>
                <a:cs typeface="Leelawadee" panose="020B0502040204020203" pitchFamily="34" charset="-34"/>
              </a:rPr>
              <a:t>companies </a:t>
            </a:r>
            <a:r>
              <a:rPr lang="en-IN" sz="1600" i="1" dirty="0" smtClean="0">
                <a:solidFill>
                  <a:srgbClr val="FFFF00"/>
                </a:solidFill>
                <a:latin typeface="Century Gothic" panose="020B0502020202020204" pitchFamily="34" charset="0"/>
                <a:cs typeface="Leelawadee" panose="020B0502040204020203" pitchFamily="34" charset="-34"/>
              </a:rPr>
              <a:t>yet large width to earn &amp; redeem points.</a:t>
            </a:r>
            <a:endParaRPr lang="en-IN" sz="1600" i="1" dirty="0">
              <a:solidFill>
                <a:srgbClr val="FFFF00"/>
              </a:solidFill>
              <a:latin typeface="Century Gothic" panose="020B0502020202020204" pitchFamily="34" charset="0"/>
              <a:cs typeface="Leelawadee" panose="020B0502040204020203" pitchFamily="34" charset="-34"/>
            </a:endParaRPr>
          </a:p>
        </p:txBody>
      </p:sp>
      <p:sp>
        <p:nvSpPr>
          <p:cNvPr id="77" name="Round Diagonal Corner Rectangle 76"/>
          <p:cNvSpPr/>
          <p:nvPr/>
        </p:nvSpPr>
        <p:spPr>
          <a:xfrm>
            <a:off x="6358497" y="3880556"/>
            <a:ext cx="5527070" cy="666532"/>
          </a:xfrm>
          <a:prstGeom prst="round2DiagRect">
            <a:avLst/>
          </a:prstGeom>
          <a:solidFill>
            <a:schemeClr val="accent1">
              <a:lumMod val="75000"/>
            </a:schemeClr>
          </a:solidFill>
          <a:ln w="28575">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63550"/>
            <a:r>
              <a:rPr lang="en-IN" sz="1600" dirty="0" smtClean="0">
                <a:solidFill>
                  <a:schemeClr val="bg1"/>
                </a:solidFill>
                <a:latin typeface="Century Gothic" panose="020B0502020202020204" pitchFamily="34" charset="0"/>
                <a:cs typeface="Leelawadee" panose="020B0502040204020203" pitchFamily="34" charset="-34"/>
              </a:rPr>
              <a:t>Easy to enter, Easy to exit. </a:t>
            </a:r>
            <a:r>
              <a:rPr lang="en-IN" sz="1600" i="1" dirty="0" smtClean="0">
                <a:solidFill>
                  <a:srgbClr val="FFFF00"/>
                </a:solidFill>
                <a:latin typeface="Century Gothic" panose="020B0502020202020204" pitchFamily="34" charset="0"/>
                <a:cs typeface="Leelawadee" panose="020B0502040204020203" pitchFamily="34" charset="-34"/>
              </a:rPr>
              <a:t>Driven by performance </a:t>
            </a:r>
            <a:r>
              <a:rPr lang="en-IN" sz="1600" dirty="0" smtClean="0">
                <a:solidFill>
                  <a:schemeClr val="bg1"/>
                </a:solidFill>
                <a:latin typeface="Century Gothic" panose="020B0502020202020204" pitchFamily="34" charset="0"/>
                <a:cs typeface="Leelawadee" panose="020B0502040204020203" pitchFamily="34" charset="-34"/>
              </a:rPr>
              <a:t>– no hidden clause.</a:t>
            </a:r>
            <a:endParaRPr lang="en-IN" sz="1600" dirty="0">
              <a:solidFill>
                <a:schemeClr val="bg1"/>
              </a:solidFill>
              <a:latin typeface="Century Gothic" panose="020B0502020202020204" pitchFamily="34" charset="0"/>
              <a:cs typeface="Leelawadee" panose="020B0502040204020203" pitchFamily="34" charset="-34"/>
            </a:endParaRPr>
          </a:p>
        </p:txBody>
      </p:sp>
      <p:grpSp>
        <p:nvGrpSpPr>
          <p:cNvPr id="2" name="Group 1"/>
          <p:cNvGrpSpPr/>
          <p:nvPr/>
        </p:nvGrpSpPr>
        <p:grpSpPr>
          <a:xfrm>
            <a:off x="118772" y="1011461"/>
            <a:ext cx="5722462" cy="5133094"/>
            <a:chOff x="118772" y="1011461"/>
            <a:chExt cx="5722462" cy="5133094"/>
          </a:xfrm>
        </p:grpSpPr>
        <p:sp>
          <p:nvSpPr>
            <p:cNvPr id="88" name="Rectangle 87"/>
            <p:cNvSpPr/>
            <p:nvPr/>
          </p:nvSpPr>
          <p:spPr>
            <a:xfrm>
              <a:off x="118772" y="1011461"/>
              <a:ext cx="5709338" cy="5133094"/>
            </a:xfrm>
            <a:prstGeom prst="rect">
              <a:avLst/>
            </a:prstGeom>
            <a:noFill/>
            <a:ln w="28575">
              <a:solidFill>
                <a:schemeClr val="accent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spcBef>
                  <a:spcPts val="600"/>
                </a:spcBef>
                <a:spcAft>
                  <a:spcPts val="600"/>
                </a:spcAft>
                <a:buFont typeface="Arial" panose="020B0604020202020204" pitchFamily="34" charset="0"/>
                <a:buChar char="•"/>
              </a:pPr>
              <a:endParaRPr lang="en-IN" sz="1600" b="1" i="1" dirty="0">
                <a:solidFill>
                  <a:schemeClr val="accent1">
                    <a:lumMod val="50000"/>
                  </a:schemeClr>
                </a:solidFill>
                <a:latin typeface="Century Gothic" panose="020B0502020202020204" pitchFamily="34" charset="0"/>
                <a:cs typeface="Leelawadee" panose="020B0502040204020203" pitchFamily="34" charset="-34"/>
              </a:endParaRPr>
            </a:p>
          </p:txBody>
        </p:sp>
        <p:sp>
          <p:nvSpPr>
            <p:cNvPr id="87" name="Rectangle 86"/>
            <p:cNvSpPr/>
            <p:nvPr/>
          </p:nvSpPr>
          <p:spPr>
            <a:xfrm>
              <a:off x="118772" y="1022871"/>
              <a:ext cx="5722462" cy="465838"/>
            </a:xfrm>
            <a:prstGeom prst="rect">
              <a:avLst/>
            </a:prstGeom>
            <a:solidFill>
              <a:srgbClr val="2E75B6"/>
            </a:solidFill>
            <a:ln w="28575">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prstClr val="white"/>
                  </a:solidFill>
                  <a:latin typeface="Century Gothic" panose="020B0502020202020204" pitchFamily="34" charset="0"/>
                  <a:cs typeface="Leelawadee" panose="020B0502040204020203" pitchFamily="34" charset="-34"/>
                </a:rPr>
                <a:t>PROGRAM </a:t>
              </a:r>
              <a:endParaRPr lang="en-US" sz="2000" b="1" dirty="0">
                <a:solidFill>
                  <a:prstClr val="white"/>
                </a:solidFill>
                <a:latin typeface="Century Gothic" panose="020B0502020202020204" pitchFamily="34" charset="0"/>
                <a:cs typeface="Leelawadee" panose="020B0502040204020203" pitchFamily="34" charset="-34"/>
              </a:endParaRPr>
            </a:p>
          </p:txBody>
        </p:sp>
      </p:grpSp>
      <p:grpSp>
        <p:nvGrpSpPr>
          <p:cNvPr id="3" name="Group 2"/>
          <p:cNvGrpSpPr/>
          <p:nvPr/>
        </p:nvGrpSpPr>
        <p:grpSpPr>
          <a:xfrm>
            <a:off x="6258286" y="1011461"/>
            <a:ext cx="5722463" cy="5133093"/>
            <a:chOff x="6258286" y="1011461"/>
            <a:chExt cx="5722463" cy="5133093"/>
          </a:xfrm>
        </p:grpSpPr>
        <p:sp>
          <p:nvSpPr>
            <p:cNvPr id="92" name="Rectangle 91"/>
            <p:cNvSpPr/>
            <p:nvPr/>
          </p:nvSpPr>
          <p:spPr>
            <a:xfrm>
              <a:off x="6271411" y="1011461"/>
              <a:ext cx="5709338" cy="5133093"/>
            </a:xfrm>
            <a:prstGeom prst="rect">
              <a:avLst/>
            </a:prstGeom>
            <a:noFill/>
            <a:ln w="28575">
              <a:solidFill>
                <a:schemeClr val="accent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spcBef>
                  <a:spcPts val="600"/>
                </a:spcBef>
                <a:spcAft>
                  <a:spcPts val="600"/>
                </a:spcAft>
                <a:buFont typeface="Arial" panose="020B0604020202020204" pitchFamily="34" charset="0"/>
                <a:buChar char="•"/>
              </a:pPr>
              <a:endParaRPr lang="en-IN" sz="1600" b="1" i="1" dirty="0">
                <a:solidFill>
                  <a:schemeClr val="accent1">
                    <a:lumMod val="50000"/>
                  </a:schemeClr>
                </a:solidFill>
                <a:latin typeface="Century Gothic" panose="020B0502020202020204" pitchFamily="34" charset="0"/>
                <a:cs typeface="Leelawadee" panose="020B0502040204020203" pitchFamily="34" charset="-34"/>
              </a:endParaRPr>
            </a:p>
          </p:txBody>
        </p:sp>
        <p:sp>
          <p:nvSpPr>
            <p:cNvPr id="94" name="Rectangle 93"/>
            <p:cNvSpPr/>
            <p:nvPr/>
          </p:nvSpPr>
          <p:spPr>
            <a:xfrm>
              <a:off x="6258286" y="1021521"/>
              <a:ext cx="5722462" cy="465838"/>
            </a:xfrm>
            <a:prstGeom prst="rect">
              <a:avLst/>
            </a:prstGeom>
            <a:solidFill>
              <a:srgbClr val="2E75B6"/>
            </a:solidFill>
            <a:ln w="28575">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prstClr val="white"/>
                  </a:solidFill>
                  <a:latin typeface="Century Gothic" panose="020B0502020202020204" pitchFamily="34" charset="0"/>
                  <a:cs typeface="Leelawadee" panose="020B0502040204020203" pitchFamily="34" charset="-34"/>
                </a:rPr>
                <a:t>PARTNERS</a:t>
              </a:r>
              <a:endParaRPr lang="en-US" sz="2000" b="1" dirty="0">
                <a:solidFill>
                  <a:prstClr val="white"/>
                </a:solidFill>
                <a:latin typeface="Century Gothic" panose="020B0502020202020204" pitchFamily="34" charset="0"/>
                <a:cs typeface="Leelawadee" panose="020B0502040204020203" pitchFamily="34" charset="-34"/>
              </a:endParaRPr>
            </a:p>
          </p:txBody>
        </p:sp>
      </p:grpSp>
      <p:sp>
        <p:nvSpPr>
          <p:cNvPr id="23" name="Round Diagonal Corner Rectangle 22"/>
          <p:cNvSpPr/>
          <p:nvPr/>
        </p:nvSpPr>
        <p:spPr>
          <a:xfrm>
            <a:off x="6351610" y="4601130"/>
            <a:ext cx="5518329" cy="669537"/>
          </a:xfrm>
          <a:prstGeom prst="round2DiagRect">
            <a:avLst/>
          </a:prstGeom>
          <a:solidFill>
            <a:schemeClr val="accent1">
              <a:lumMod val="75000"/>
            </a:schemeClr>
          </a:solidFill>
          <a:ln w="28575">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63550"/>
            <a:r>
              <a:rPr lang="en-IN" sz="1600" i="1" dirty="0">
                <a:solidFill>
                  <a:srgbClr val="FFFF00"/>
                </a:solidFill>
                <a:latin typeface="Century Gothic" panose="020B0502020202020204" pitchFamily="34" charset="0"/>
                <a:cs typeface="Leelawadee" panose="020B0502040204020203" pitchFamily="34" charset="-34"/>
              </a:rPr>
              <a:t>Tata Treats Gift </a:t>
            </a:r>
            <a:r>
              <a:rPr lang="en-IN" sz="1600" i="1" dirty="0" smtClean="0">
                <a:solidFill>
                  <a:srgbClr val="FFFF00"/>
                </a:solidFill>
                <a:latin typeface="Century Gothic" panose="020B0502020202020204" pitchFamily="34" charset="0"/>
                <a:cs typeface="Leelawadee" panose="020B0502040204020203" pitchFamily="34" charset="-34"/>
              </a:rPr>
              <a:t>Card-</a:t>
            </a:r>
            <a:r>
              <a:rPr lang="en-IN" sz="1600" dirty="0" smtClean="0">
                <a:solidFill>
                  <a:schemeClr val="bg1"/>
                </a:solidFill>
                <a:latin typeface="Century Gothic" panose="020B0502020202020204" pitchFamily="34" charset="0"/>
                <a:cs typeface="Leelawadee" panose="020B0502040204020203" pitchFamily="34" charset="-34"/>
              </a:rPr>
              <a:t> </a:t>
            </a:r>
            <a:r>
              <a:rPr lang="en-IN" sz="1600" dirty="0">
                <a:solidFill>
                  <a:schemeClr val="bg1"/>
                </a:solidFill>
                <a:latin typeface="Century Gothic" panose="020B0502020202020204" pitchFamily="34" charset="0"/>
                <a:cs typeface="Leelawadee" panose="020B0502040204020203" pitchFamily="34" charset="-34"/>
              </a:rPr>
              <a:t>A strong TOOL to initiate employees &amp; partners into Tata products. </a:t>
            </a:r>
          </a:p>
        </p:txBody>
      </p:sp>
      <p:sp>
        <p:nvSpPr>
          <p:cNvPr id="25" name="Round Diagonal Corner Rectangle 24"/>
          <p:cNvSpPr/>
          <p:nvPr/>
        </p:nvSpPr>
        <p:spPr>
          <a:xfrm>
            <a:off x="226526" y="5389109"/>
            <a:ext cx="5518329" cy="669537"/>
          </a:xfrm>
          <a:prstGeom prst="round2DiagRect">
            <a:avLst/>
          </a:prstGeom>
          <a:solidFill>
            <a:schemeClr val="accent1">
              <a:lumMod val="75000"/>
            </a:schemeClr>
          </a:solidFill>
          <a:ln w="28575">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63550"/>
            <a:r>
              <a:rPr lang="en-IN" sz="1600" dirty="0" smtClean="0">
                <a:solidFill>
                  <a:schemeClr val="bg1"/>
                </a:solidFill>
                <a:latin typeface="Century Gothic" panose="020B0502020202020204" pitchFamily="34" charset="0"/>
                <a:cs typeface="Leelawadee" panose="020B0502040204020203" pitchFamily="34" charset="-34"/>
              </a:rPr>
              <a:t>Drive by Tata </a:t>
            </a:r>
            <a:r>
              <a:rPr lang="en-IN" sz="1600" dirty="0" err="1" smtClean="0">
                <a:solidFill>
                  <a:schemeClr val="bg1"/>
                </a:solidFill>
                <a:latin typeface="Century Gothic" panose="020B0502020202020204" pitchFamily="34" charset="0"/>
                <a:cs typeface="Leelawadee" panose="020B0502040204020203" pitchFamily="34" charset="-34"/>
              </a:rPr>
              <a:t>iQ</a:t>
            </a:r>
            <a:r>
              <a:rPr lang="en-IN" sz="1600" dirty="0" smtClean="0">
                <a:solidFill>
                  <a:schemeClr val="bg1"/>
                </a:solidFill>
                <a:latin typeface="Century Gothic" panose="020B0502020202020204" pitchFamily="34" charset="0"/>
                <a:cs typeface="Leelawadee" panose="020B0502040204020203" pitchFamily="34" charset="-34"/>
              </a:rPr>
              <a:t> to acquire members; </a:t>
            </a:r>
          </a:p>
          <a:p>
            <a:pPr marL="463550"/>
            <a:r>
              <a:rPr lang="en-IN" sz="1600" i="1" dirty="0" smtClean="0">
                <a:solidFill>
                  <a:srgbClr val="FFFF00"/>
                </a:solidFill>
                <a:latin typeface="Century Gothic" panose="020B0502020202020204" pitchFamily="34" charset="0"/>
                <a:cs typeface="Leelawadee" panose="020B0502040204020203" pitchFamily="34" charset="-34"/>
              </a:rPr>
              <a:t>1 million members in 1</a:t>
            </a:r>
            <a:r>
              <a:rPr lang="en-IN" sz="1600" i="1" baseline="30000" dirty="0" smtClean="0">
                <a:solidFill>
                  <a:srgbClr val="FFFF00"/>
                </a:solidFill>
                <a:latin typeface="Century Gothic" panose="020B0502020202020204" pitchFamily="34" charset="0"/>
                <a:cs typeface="Leelawadee" panose="020B0502040204020203" pitchFamily="34" charset="-34"/>
              </a:rPr>
              <a:t>st</a:t>
            </a:r>
            <a:r>
              <a:rPr lang="en-IN" sz="1600" i="1" dirty="0" smtClean="0">
                <a:solidFill>
                  <a:srgbClr val="FFFF00"/>
                </a:solidFill>
                <a:latin typeface="Century Gothic" panose="020B0502020202020204" pitchFamily="34" charset="0"/>
                <a:cs typeface="Leelawadee" panose="020B0502040204020203" pitchFamily="34" charset="-34"/>
              </a:rPr>
              <a:t> yr. </a:t>
            </a:r>
            <a:endParaRPr lang="en-IN" sz="1600" i="1" dirty="0">
              <a:solidFill>
                <a:srgbClr val="FFFF00"/>
              </a:solidFill>
              <a:latin typeface="Century Gothic" panose="020B0502020202020204" pitchFamily="34" charset="0"/>
              <a:cs typeface="Leelawadee" panose="020B0502040204020203" pitchFamily="34" charset="-34"/>
            </a:endParaRPr>
          </a:p>
        </p:txBody>
      </p:sp>
      <p:sp>
        <p:nvSpPr>
          <p:cNvPr id="26" name="Round Diagonal Corner Rectangle 25"/>
          <p:cNvSpPr/>
          <p:nvPr/>
        </p:nvSpPr>
        <p:spPr>
          <a:xfrm>
            <a:off x="6358497" y="5373080"/>
            <a:ext cx="5527070" cy="669537"/>
          </a:xfrm>
          <a:prstGeom prst="round2DiagRect">
            <a:avLst/>
          </a:prstGeom>
          <a:solidFill>
            <a:schemeClr val="accent1">
              <a:lumMod val="75000"/>
            </a:schemeClr>
          </a:solidFill>
          <a:ln w="28575">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63550"/>
            <a:r>
              <a:rPr lang="en-IN" sz="1600" dirty="0" smtClean="0">
                <a:solidFill>
                  <a:schemeClr val="bg1"/>
                </a:solidFill>
                <a:latin typeface="Century Gothic" panose="020B0502020202020204" pitchFamily="34" charset="0"/>
                <a:cs typeface="Leelawadee" panose="020B0502040204020203" pitchFamily="34" charset="-34"/>
              </a:rPr>
              <a:t>Analytics is the backbone of the program supported by </a:t>
            </a:r>
            <a:r>
              <a:rPr lang="en-IN" sz="1600" i="1" dirty="0" smtClean="0">
                <a:solidFill>
                  <a:srgbClr val="FFFF00"/>
                </a:solidFill>
                <a:latin typeface="Century Gothic" panose="020B0502020202020204" pitchFamily="34" charset="0"/>
                <a:cs typeface="Leelawadee" panose="020B0502040204020203" pitchFamily="34" charset="-34"/>
              </a:rPr>
              <a:t>50+ Tata </a:t>
            </a:r>
            <a:r>
              <a:rPr lang="en-IN" sz="1600" i="1" dirty="0" err="1" smtClean="0">
                <a:solidFill>
                  <a:srgbClr val="FFFF00"/>
                </a:solidFill>
                <a:latin typeface="Century Gothic" panose="020B0502020202020204" pitchFamily="34" charset="0"/>
                <a:cs typeface="Leelawadee" panose="020B0502040204020203" pitchFamily="34" charset="-34"/>
              </a:rPr>
              <a:t>iQ</a:t>
            </a:r>
            <a:r>
              <a:rPr lang="en-IN" sz="1600" i="1" dirty="0" smtClean="0">
                <a:solidFill>
                  <a:srgbClr val="FFFF00"/>
                </a:solidFill>
                <a:latin typeface="Century Gothic" panose="020B0502020202020204" pitchFamily="34" charset="0"/>
                <a:cs typeface="Leelawadee" panose="020B0502040204020203" pitchFamily="34" charset="-34"/>
              </a:rPr>
              <a:t> strong team</a:t>
            </a:r>
            <a:r>
              <a:rPr lang="en-IN" sz="1600" dirty="0" smtClean="0">
                <a:solidFill>
                  <a:schemeClr val="bg1"/>
                </a:solidFill>
                <a:latin typeface="Century Gothic" panose="020B0502020202020204" pitchFamily="34" charset="0"/>
                <a:cs typeface="Leelawadee" panose="020B0502040204020203" pitchFamily="34" charset="-34"/>
              </a:rPr>
              <a:t>.</a:t>
            </a:r>
            <a:endParaRPr lang="en-IN" sz="1200" dirty="0">
              <a:solidFill>
                <a:schemeClr val="bg1"/>
              </a:solidFill>
              <a:latin typeface="Century Gothic" panose="020B0502020202020204" pitchFamily="34" charset="0"/>
              <a:cs typeface="Leelawadee UI" panose="020B0502040204020203" pitchFamily="34" charset="-34"/>
            </a:endParaRPr>
          </a:p>
        </p:txBody>
      </p:sp>
    </p:spTree>
    <p:extLst>
      <p:ext uri="{BB962C8B-B14F-4D97-AF65-F5344CB8AC3E}">
        <p14:creationId xmlns:p14="http://schemas.microsoft.com/office/powerpoint/2010/main" val="1525877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
                                        <p:tgtEl>
                                          <p:spTgt spid="3"/>
                                        </p:tgtEl>
                                      </p:cBhvr>
                                    </p:animEffect>
                                    <p:anim calcmode="lin" valueType="num">
                                      <p:cBhvr>
                                        <p:cTn id="8" dur="10" fill="hold"/>
                                        <p:tgtEl>
                                          <p:spTgt spid="3"/>
                                        </p:tgtEl>
                                        <p:attrNameLst>
                                          <p:attrName>ppt_x</p:attrName>
                                        </p:attrNameLst>
                                      </p:cBhvr>
                                      <p:tavLst>
                                        <p:tav tm="0">
                                          <p:val>
                                            <p:strVal val="#ppt_x"/>
                                          </p:val>
                                        </p:tav>
                                        <p:tav tm="100000">
                                          <p:val>
                                            <p:strVal val="#ppt_x"/>
                                          </p:val>
                                        </p:tav>
                                      </p:tavLst>
                                    </p:anim>
                                    <p:anim calcmode="lin" valueType="num">
                                      <p:cBhvr>
                                        <p:cTn id="9" dur="1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69"/>
                                        </p:tgtEl>
                                        <p:attrNameLst>
                                          <p:attrName>style.visibility</p:attrName>
                                        </p:attrNameLst>
                                      </p:cBhvr>
                                      <p:to>
                                        <p:strVal val="visible"/>
                                      </p:to>
                                    </p:set>
                                    <p:animEffect transition="in" filter="fade">
                                      <p:cBhvr>
                                        <p:cTn id="12" dur="10"/>
                                        <p:tgtEl>
                                          <p:spTgt spid="69"/>
                                        </p:tgtEl>
                                      </p:cBhvr>
                                    </p:animEffect>
                                    <p:anim calcmode="lin" valueType="num">
                                      <p:cBhvr>
                                        <p:cTn id="13" dur="10" fill="hold"/>
                                        <p:tgtEl>
                                          <p:spTgt spid="69"/>
                                        </p:tgtEl>
                                        <p:attrNameLst>
                                          <p:attrName>ppt_x</p:attrName>
                                        </p:attrNameLst>
                                      </p:cBhvr>
                                      <p:tavLst>
                                        <p:tav tm="0">
                                          <p:val>
                                            <p:strVal val="#ppt_x"/>
                                          </p:val>
                                        </p:tav>
                                        <p:tav tm="100000">
                                          <p:val>
                                            <p:strVal val="#ppt_x"/>
                                          </p:val>
                                        </p:tav>
                                      </p:tavLst>
                                    </p:anim>
                                    <p:anim calcmode="lin" valueType="num">
                                      <p:cBhvr>
                                        <p:cTn id="14" dur="10" fill="hold"/>
                                        <p:tgtEl>
                                          <p:spTgt spid="69"/>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53"/>
                                        </p:tgtEl>
                                        <p:attrNameLst>
                                          <p:attrName>style.visibility</p:attrName>
                                        </p:attrNameLst>
                                      </p:cBhvr>
                                      <p:to>
                                        <p:strVal val="visible"/>
                                      </p:to>
                                    </p:set>
                                    <p:animEffect transition="in" filter="fade">
                                      <p:cBhvr>
                                        <p:cTn id="17" dur="10"/>
                                        <p:tgtEl>
                                          <p:spTgt spid="53"/>
                                        </p:tgtEl>
                                      </p:cBhvr>
                                    </p:animEffect>
                                    <p:anim calcmode="lin" valueType="num">
                                      <p:cBhvr>
                                        <p:cTn id="18" dur="10" fill="hold"/>
                                        <p:tgtEl>
                                          <p:spTgt spid="53"/>
                                        </p:tgtEl>
                                        <p:attrNameLst>
                                          <p:attrName>ppt_x</p:attrName>
                                        </p:attrNameLst>
                                      </p:cBhvr>
                                      <p:tavLst>
                                        <p:tav tm="0">
                                          <p:val>
                                            <p:strVal val="#ppt_x"/>
                                          </p:val>
                                        </p:tav>
                                        <p:tav tm="100000">
                                          <p:val>
                                            <p:strVal val="#ppt_x"/>
                                          </p:val>
                                        </p:tav>
                                      </p:tavLst>
                                    </p:anim>
                                    <p:anim calcmode="lin" valueType="num">
                                      <p:cBhvr>
                                        <p:cTn id="19" dur="10" fill="hold"/>
                                        <p:tgtEl>
                                          <p:spTgt spid="53"/>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49"/>
                                        </p:tgtEl>
                                        <p:attrNameLst>
                                          <p:attrName>style.visibility</p:attrName>
                                        </p:attrNameLst>
                                      </p:cBhvr>
                                      <p:to>
                                        <p:strVal val="visible"/>
                                      </p:to>
                                    </p:set>
                                    <p:animEffect transition="in" filter="fade">
                                      <p:cBhvr>
                                        <p:cTn id="22" dur="10"/>
                                        <p:tgtEl>
                                          <p:spTgt spid="49"/>
                                        </p:tgtEl>
                                      </p:cBhvr>
                                    </p:animEffect>
                                    <p:anim calcmode="lin" valueType="num">
                                      <p:cBhvr>
                                        <p:cTn id="23" dur="10" fill="hold"/>
                                        <p:tgtEl>
                                          <p:spTgt spid="49"/>
                                        </p:tgtEl>
                                        <p:attrNameLst>
                                          <p:attrName>ppt_x</p:attrName>
                                        </p:attrNameLst>
                                      </p:cBhvr>
                                      <p:tavLst>
                                        <p:tav tm="0">
                                          <p:val>
                                            <p:strVal val="#ppt_x"/>
                                          </p:val>
                                        </p:tav>
                                        <p:tav tm="100000">
                                          <p:val>
                                            <p:strVal val="#ppt_x"/>
                                          </p:val>
                                        </p:tav>
                                      </p:tavLst>
                                    </p:anim>
                                    <p:anim calcmode="lin" valueType="num">
                                      <p:cBhvr>
                                        <p:cTn id="24" dur="10" fill="hold"/>
                                        <p:tgtEl>
                                          <p:spTgt spid="49"/>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77"/>
                                        </p:tgtEl>
                                        <p:attrNameLst>
                                          <p:attrName>style.visibility</p:attrName>
                                        </p:attrNameLst>
                                      </p:cBhvr>
                                      <p:to>
                                        <p:strVal val="visible"/>
                                      </p:to>
                                    </p:set>
                                    <p:animEffect transition="in" filter="fade">
                                      <p:cBhvr>
                                        <p:cTn id="27" dur="10"/>
                                        <p:tgtEl>
                                          <p:spTgt spid="77"/>
                                        </p:tgtEl>
                                      </p:cBhvr>
                                    </p:animEffect>
                                    <p:anim calcmode="lin" valueType="num">
                                      <p:cBhvr>
                                        <p:cTn id="28" dur="10" fill="hold"/>
                                        <p:tgtEl>
                                          <p:spTgt spid="77"/>
                                        </p:tgtEl>
                                        <p:attrNameLst>
                                          <p:attrName>ppt_x</p:attrName>
                                        </p:attrNameLst>
                                      </p:cBhvr>
                                      <p:tavLst>
                                        <p:tav tm="0">
                                          <p:val>
                                            <p:strVal val="#ppt_x"/>
                                          </p:val>
                                        </p:tav>
                                        <p:tav tm="100000">
                                          <p:val>
                                            <p:strVal val="#ppt_x"/>
                                          </p:val>
                                        </p:tav>
                                      </p:tavLst>
                                    </p:anim>
                                    <p:anim calcmode="lin" valueType="num">
                                      <p:cBhvr>
                                        <p:cTn id="29" dur="10" fill="hold"/>
                                        <p:tgtEl>
                                          <p:spTgt spid="77"/>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23"/>
                                        </p:tgtEl>
                                        <p:attrNameLst>
                                          <p:attrName>style.visibility</p:attrName>
                                        </p:attrNameLst>
                                      </p:cBhvr>
                                      <p:to>
                                        <p:strVal val="visible"/>
                                      </p:to>
                                    </p:set>
                                    <p:animEffect transition="in" filter="fade">
                                      <p:cBhvr>
                                        <p:cTn id="32" dur="10"/>
                                        <p:tgtEl>
                                          <p:spTgt spid="23"/>
                                        </p:tgtEl>
                                      </p:cBhvr>
                                    </p:animEffect>
                                    <p:anim calcmode="lin" valueType="num">
                                      <p:cBhvr>
                                        <p:cTn id="33" dur="10" fill="hold"/>
                                        <p:tgtEl>
                                          <p:spTgt spid="23"/>
                                        </p:tgtEl>
                                        <p:attrNameLst>
                                          <p:attrName>ppt_x</p:attrName>
                                        </p:attrNameLst>
                                      </p:cBhvr>
                                      <p:tavLst>
                                        <p:tav tm="0">
                                          <p:val>
                                            <p:strVal val="#ppt_x"/>
                                          </p:val>
                                        </p:tav>
                                        <p:tav tm="100000">
                                          <p:val>
                                            <p:strVal val="#ppt_x"/>
                                          </p:val>
                                        </p:tav>
                                      </p:tavLst>
                                    </p:anim>
                                    <p:anim calcmode="lin" valueType="num">
                                      <p:cBhvr>
                                        <p:cTn id="34" dur="10" fill="hold"/>
                                        <p:tgtEl>
                                          <p:spTgt spid="23"/>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26"/>
                                        </p:tgtEl>
                                        <p:attrNameLst>
                                          <p:attrName>style.visibility</p:attrName>
                                        </p:attrNameLst>
                                      </p:cBhvr>
                                      <p:to>
                                        <p:strVal val="visible"/>
                                      </p:to>
                                    </p:set>
                                    <p:animEffect transition="in" filter="fade">
                                      <p:cBhvr>
                                        <p:cTn id="37" dur="10"/>
                                        <p:tgtEl>
                                          <p:spTgt spid="26"/>
                                        </p:tgtEl>
                                      </p:cBhvr>
                                    </p:animEffect>
                                    <p:anim calcmode="lin" valueType="num">
                                      <p:cBhvr>
                                        <p:cTn id="38" dur="10" fill="hold"/>
                                        <p:tgtEl>
                                          <p:spTgt spid="26"/>
                                        </p:tgtEl>
                                        <p:attrNameLst>
                                          <p:attrName>ppt_x</p:attrName>
                                        </p:attrNameLst>
                                      </p:cBhvr>
                                      <p:tavLst>
                                        <p:tav tm="0">
                                          <p:val>
                                            <p:strVal val="#ppt_x"/>
                                          </p:val>
                                        </p:tav>
                                        <p:tav tm="100000">
                                          <p:val>
                                            <p:strVal val="#ppt_x"/>
                                          </p:val>
                                        </p:tav>
                                      </p:tavLst>
                                    </p:anim>
                                    <p:anim calcmode="lin" valueType="num">
                                      <p:cBhvr>
                                        <p:cTn id="39" dur="10" fill="hold"/>
                                        <p:tgtEl>
                                          <p:spTgt spid="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53" grpId="0" animBg="1"/>
      <p:bldP spid="69" grpId="0" animBg="1"/>
      <p:bldP spid="77" grpId="0" animBg="1"/>
      <p:bldP spid="23" grpId="0" animBg="1"/>
      <p:bldP spid="2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040F425-731D-4835-A38A-9545B9CAE996}" type="slidenum">
              <a:rPr lang="en-IN" smtClean="0">
                <a:solidFill>
                  <a:srgbClr val="000000">
                    <a:tint val="75000"/>
                  </a:srgbClr>
                </a:solidFill>
              </a:rPr>
              <a:pPr/>
              <a:t>15</a:t>
            </a:fld>
            <a:endParaRPr lang="en-IN" dirty="0">
              <a:solidFill>
                <a:srgbClr val="000000">
                  <a:tint val="75000"/>
                </a:srgbClr>
              </a:solidFill>
            </a:endParaRPr>
          </a:p>
        </p:txBody>
      </p:sp>
      <p:sp>
        <p:nvSpPr>
          <p:cNvPr id="5" name="Rectangle 4"/>
          <p:cNvSpPr/>
          <p:nvPr/>
        </p:nvSpPr>
        <p:spPr>
          <a:xfrm>
            <a:off x="1471644" y="237066"/>
            <a:ext cx="9248814" cy="523220"/>
          </a:xfrm>
          <a:prstGeom prst="rect">
            <a:avLst/>
          </a:prstGeom>
          <a:solidFill>
            <a:schemeClr val="bg1"/>
          </a:solidFill>
        </p:spPr>
        <p:txBody>
          <a:bodyPr wrap="none" anchor="ctr">
            <a:spAutoFit/>
          </a:bodyPr>
          <a:lstStyle/>
          <a:p>
            <a:pPr algn="ctr"/>
            <a:r>
              <a:rPr lang="en-IN" sz="2800" b="1" dirty="0" smtClean="0">
                <a:solidFill>
                  <a:srgbClr val="0070C0"/>
                </a:solidFill>
                <a:latin typeface="Leelawadee UI" panose="020B0502040204020203" pitchFamily="34" charset="-34"/>
                <a:cs typeface="Leelawadee UI" panose="020B0502040204020203" pitchFamily="34" charset="-34"/>
              </a:rPr>
              <a:t>Multiple options to engage and enrol with Tata Treats</a:t>
            </a:r>
            <a:endParaRPr lang="en-IN" sz="2800" b="1" dirty="0">
              <a:solidFill>
                <a:srgbClr val="0070C0"/>
              </a:solidFill>
              <a:latin typeface="Leelawadee UI" panose="020B0502040204020203" pitchFamily="34" charset="-34"/>
              <a:cs typeface="Leelawadee UI" panose="020B0502040204020203" pitchFamily="34" charset="-34"/>
            </a:endParaRPr>
          </a:p>
        </p:txBody>
      </p:sp>
      <p:grpSp>
        <p:nvGrpSpPr>
          <p:cNvPr id="16" name="Group 15"/>
          <p:cNvGrpSpPr/>
          <p:nvPr/>
        </p:nvGrpSpPr>
        <p:grpSpPr>
          <a:xfrm>
            <a:off x="58056" y="799826"/>
            <a:ext cx="11950446" cy="1949232"/>
            <a:chOff x="58056" y="1171782"/>
            <a:chExt cx="11950446" cy="1949232"/>
          </a:xfrm>
        </p:grpSpPr>
        <p:grpSp>
          <p:nvGrpSpPr>
            <p:cNvPr id="11" name="Group 10"/>
            <p:cNvGrpSpPr/>
            <p:nvPr/>
          </p:nvGrpSpPr>
          <p:grpSpPr>
            <a:xfrm>
              <a:off x="280082" y="1261928"/>
              <a:ext cx="11728420" cy="1859086"/>
              <a:chOff x="222026" y="1094142"/>
              <a:chExt cx="8164463" cy="2379928"/>
            </a:xfrm>
          </p:grpSpPr>
          <p:grpSp>
            <p:nvGrpSpPr>
              <p:cNvPr id="12" name="Group 11"/>
              <p:cNvGrpSpPr/>
              <p:nvPr/>
            </p:nvGrpSpPr>
            <p:grpSpPr>
              <a:xfrm>
                <a:off x="222028" y="1969936"/>
                <a:ext cx="2346558" cy="1504134"/>
                <a:chOff x="350942" y="2438400"/>
                <a:chExt cx="3436307" cy="2980266"/>
              </a:xfrm>
              <a:scene3d>
                <a:camera prst="orthographicFront"/>
                <a:lightRig rig="flat" dir="t"/>
              </a:scene3d>
            </p:grpSpPr>
            <p:sp>
              <p:nvSpPr>
                <p:cNvPr id="13" name="Round Same Side Corner Rectangle 12"/>
                <p:cNvSpPr/>
                <p:nvPr/>
              </p:nvSpPr>
              <p:spPr>
                <a:xfrm rot="10800000">
                  <a:off x="350942" y="2438400"/>
                  <a:ext cx="3436307" cy="2980266"/>
                </a:xfrm>
                <a:prstGeom prst="round2SameRect">
                  <a:avLst>
                    <a:gd name="adj1" fmla="val 10500"/>
                    <a:gd name="adj2" fmla="val 0"/>
                  </a:avLst>
                </a:prstGeom>
                <a:ln>
                  <a:solidFill>
                    <a:schemeClr val="accent6"/>
                  </a:solidFill>
                </a:ln>
                <a:sp3d prstMaterial="dkEdge">
                  <a:bevelT w="8200" h="38100"/>
                </a:sp3d>
              </p:spPr>
              <p:style>
                <a:lnRef idx="0">
                  <a:schemeClr val="accent1">
                    <a:shade val="80000"/>
                    <a:hueOff val="0"/>
                    <a:satOff val="0"/>
                    <a:lumOff val="0"/>
                    <a:alphaOff val="0"/>
                  </a:schemeClr>
                </a:lnRef>
                <a:fillRef idx="2">
                  <a:schemeClr val="lt1">
                    <a:hueOff val="0"/>
                    <a:satOff val="0"/>
                    <a:lumOff val="0"/>
                    <a:alphaOff val="0"/>
                  </a:schemeClr>
                </a:fillRef>
                <a:effectRef idx="1">
                  <a:schemeClr val="lt1">
                    <a:hueOff val="0"/>
                    <a:satOff val="0"/>
                    <a:lumOff val="0"/>
                    <a:alphaOff val="0"/>
                  </a:schemeClr>
                </a:effectRef>
                <a:fontRef idx="minor">
                  <a:schemeClr val="dk1">
                    <a:hueOff val="0"/>
                    <a:satOff val="0"/>
                    <a:lumOff val="0"/>
                    <a:alphaOff val="0"/>
                  </a:schemeClr>
                </a:fontRef>
              </p:style>
            </p:sp>
            <p:sp>
              <p:nvSpPr>
                <p:cNvPr id="14" name="Round Same Side Corner Rectangle 6"/>
                <p:cNvSpPr/>
                <p:nvPr/>
              </p:nvSpPr>
              <p:spPr>
                <a:xfrm rot="21600000">
                  <a:off x="442595" y="2438400"/>
                  <a:ext cx="3253001" cy="2888613"/>
                </a:xfrm>
                <a:prstGeom prst="rect">
                  <a:avLst/>
                </a:prstGeom>
                <a:sp3d/>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70688" tIns="170688" rIns="170688" bIns="170688" numCol="1" spcCol="1270" anchor="ctr" anchorCtr="0">
                  <a:noAutofit/>
                </a:bodyPr>
                <a:lstStyle/>
                <a:p>
                  <a:pPr lvl="0" algn="l" defTabSz="1066800">
                    <a:lnSpc>
                      <a:spcPct val="90000"/>
                    </a:lnSpc>
                    <a:spcBef>
                      <a:spcPct val="0"/>
                    </a:spcBef>
                    <a:spcAft>
                      <a:spcPct val="35000"/>
                    </a:spcAft>
                  </a:pPr>
                  <a:r>
                    <a:rPr lang="en-US" sz="1600" dirty="0" smtClean="0">
                      <a:solidFill>
                        <a:srgbClr val="002060"/>
                      </a:solidFill>
                    </a:rPr>
                    <a:t>J</a:t>
                  </a:r>
                  <a:r>
                    <a:rPr lang="en-US" sz="1600" kern="1200" dirty="0" smtClean="0">
                      <a:solidFill>
                        <a:srgbClr val="002060"/>
                      </a:solidFill>
                    </a:rPr>
                    <a:t>oin Tata Treat as Full Earn – Burn partner</a:t>
                  </a:r>
                </a:p>
              </p:txBody>
            </p:sp>
          </p:grpSp>
          <p:grpSp>
            <p:nvGrpSpPr>
              <p:cNvPr id="15" name="Group 14"/>
              <p:cNvGrpSpPr/>
              <p:nvPr/>
            </p:nvGrpSpPr>
            <p:grpSpPr>
              <a:xfrm>
                <a:off x="2870586" y="1969936"/>
                <a:ext cx="2576657" cy="1504134"/>
                <a:chOff x="4130880" y="2438400"/>
                <a:chExt cx="3436307" cy="2980266"/>
              </a:xfrm>
              <a:scene3d>
                <a:camera prst="orthographicFront"/>
                <a:lightRig rig="flat" dir="t"/>
              </a:scene3d>
            </p:grpSpPr>
            <p:sp>
              <p:nvSpPr>
                <p:cNvPr id="17" name="Round Same Side Corner Rectangle 16"/>
                <p:cNvSpPr/>
                <p:nvPr/>
              </p:nvSpPr>
              <p:spPr>
                <a:xfrm rot="10800000">
                  <a:off x="4130880" y="2438400"/>
                  <a:ext cx="3436307" cy="2980266"/>
                </a:xfrm>
                <a:prstGeom prst="round2SameRect">
                  <a:avLst>
                    <a:gd name="adj1" fmla="val 10500"/>
                    <a:gd name="adj2" fmla="val 0"/>
                  </a:avLst>
                </a:prstGeom>
                <a:solidFill>
                  <a:schemeClr val="bg1"/>
                </a:solidFill>
                <a:ln>
                  <a:solidFill>
                    <a:schemeClr val="accent6"/>
                  </a:solidFill>
                </a:ln>
                <a:sp3d prstMaterial="dkEdge">
                  <a:bevelT w="8200" h="38100"/>
                </a:sp3d>
              </p:spPr>
              <p:style>
                <a:lnRef idx="0">
                  <a:schemeClr val="accent1">
                    <a:shade val="80000"/>
                    <a:hueOff val="0"/>
                    <a:satOff val="0"/>
                    <a:lumOff val="0"/>
                    <a:alphaOff val="0"/>
                  </a:schemeClr>
                </a:lnRef>
                <a:fillRef idx="2">
                  <a:schemeClr val="lt1">
                    <a:hueOff val="0"/>
                    <a:satOff val="0"/>
                    <a:lumOff val="0"/>
                    <a:alphaOff val="0"/>
                  </a:schemeClr>
                </a:fillRef>
                <a:effectRef idx="1">
                  <a:schemeClr val="lt1">
                    <a:hueOff val="0"/>
                    <a:satOff val="0"/>
                    <a:lumOff val="0"/>
                    <a:alphaOff val="0"/>
                  </a:schemeClr>
                </a:effectRef>
                <a:fontRef idx="minor">
                  <a:schemeClr val="dk1">
                    <a:hueOff val="0"/>
                    <a:satOff val="0"/>
                    <a:lumOff val="0"/>
                    <a:alphaOff val="0"/>
                  </a:schemeClr>
                </a:fontRef>
              </p:style>
            </p:sp>
            <p:sp>
              <p:nvSpPr>
                <p:cNvPr id="18" name="Round Same Side Corner Rectangle 9"/>
                <p:cNvSpPr/>
                <p:nvPr/>
              </p:nvSpPr>
              <p:spPr>
                <a:xfrm rot="21600000">
                  <a:off x="4222533" y="2438400"/>
                  <a:ext cx="3253001" cy="2888613"/>
                </a:xfrm>
                <a:prstGeom prst="rect">
                  <a:avLst/>
                </a:prstGeom>
                <a:sp3d/>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70688" tIns="170688" rIns="170688" bIns="170688" numCol="1" spcCol="1270" anchor="ctr" anchorCtr="0">
                  <a:noAutofit/>
                </a:bodyPr>
                <a:lstStyle/>
                <a:p>
                  <a:pPr lvl="0" algn="l" defTabSz="1066800">
                    <a:lnSpc>
                      <a:spcPct val="90000"/>
                    </a:lnSpc>
                    <a:spcBef>
                      <a:spcPct val="0"/>
                    </a:spcBef>
                    <a:spcAft>
                      <a:spcPct val="35000"/>
                    </a:spcAft>
                  </a:pPr>
                  <a:r>
                    <a:rPr lang="en-US" sz="1600" kern="1200" dirty="0" smtClean="0">
                      <a:solidFill>
                        <a:srgbClr val="002060"/>
                      </a:solidFill>
                    </a:rPr>
                    <a:t>Continue running existing loyalty program with a loyalty exchange with Tata Treats</a:t>
                  </a:r>
                  <a:endParaRPr lang="en-US" sz="1600" kern="1200" dirty="0">
                    <a:solidFill>
                      <a:srgbClr val="002060"/>
                    </a:solidFill>
                  </a:endParaRPr>
                </a:p>
              </p:txBody>
            </p:sp>
          </p:grpSp>
          <p:grpSp>
            <p:nvGrpSpPr>
              <p:cNvPr id="19" name="Group 18"/>
              <p:cNvGrpSpPr/>
              <p:nvPr/>
            </p:nvGrpSpPr>
            <p:grpSpPr>
              <a:xfrm>
                <a:off x="5761735" y="1918837"/>
                <a:ext cx="2624754" cy="1555233"/>
                <a:chOff x="5562411" y="2267468"/>
                <a:chExt cx="3439526" cy="3034843"/>
              </a:xfrm>
              <a:scene3d>
                <a:camera prst="orthographicFront"/>
                <a:lightRig rig="flat" dir="t"/>
              </a:scene3d>
            </p:grpSpPr>
            <p:sp>
              <p:nvSpPr>
                <p:cNvPr id="20" name="Round Same Side Corner Rectangle 19"/>
                <p:cNvSpPr/>
                <p:nvPr/>
              </p:nvSpPr>
              <p:spPr>
                <a:xfrm rot="10800000">
                  <a:off x="5565630" y="2322045"/>
                  <a:ext cx="3436307" cy="2980266"/>
                </a:xfrm>
                <a:prstGeom prst="round2SameRect">
                  <a:avLst>
                    <a:gd name="adj1" fmla="val 10500"/>
                    <a:gd name="adj2" fmla="val 0"/>
                  </a:avLst>
                </a:prstGeom>
                <a:ln>
                  <a:solidFill>
                    <a:schemeClr val="accent6"/>
                  </a:solidFill>
                </a:ln>
                <a:sp3d prstMaterial="dkEdge">
                  <a:bevelT w="8200" h="38100"/>
                </a:sp3d>
              </p:spPr>
              <p:style>
                <a:lnRef idx="0">
                  <a:schemeClr val="accent1">
                    <a:shade val="80000"/>
                    <a:hueOff val="0"/>
                    <a:satOff val="0"/>
                    <a:lumOff val="0"/>
                    <a:alphaOff val="0"/>
                  </a:schemeClr>
                </a:lnRef>
                <a:fillRef idx="2">
                  <a:schemeClr val="lt1">
                    <a:hueOff val="0"/>
                    <a:satOff val="0"/>
                    <a:lumOff val="0"/>
                    <a:alphaOff val="0"/>
                  </a:schemeClr>
                </a:fillRef>
                <a:effectRef idx="1">
                  <a:schemeClr val="lt1">
                    <a:hueOff val="0"/>
                    <a:satOff val="0"/>
                    <a:lumOff val="0"/>
                    <a:alphaOff val="0"/>
                  </a:schemeClr>
                </a:effectRef>
                <a:fontRef idx="minor">
                  <a:schemeClr val="dk1">
                    <a:hueOff val="0"/>
                    <a:satOff val="0"/>
                    <a:lumOff val="0"/>
                    <a:alphaOff val="0"/>
                  </a:schemeClr>
                </a:fontRef>
              </p:style>
            </p:sp>
            <p:sp>
              <p:nvSpPr>
                <p:cNvPr id="21" name="Round Same Side Corner Rectangle 12"/>
                <p:cNvSpPr/>
                <p:nvPr/>
              </p:nvSpPr>
              <p:spPr>
                <a:xfrm>
                  <a:off x="5562411" y="2267468"/>
                  <a:ext cx="3253001" cy="2888614"/>
                </a:xfrm>
                <a:prstGeom prst="rect">
                  <a:avLst/>
                </a:prstGeom>
                <a:sp3d/>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70688" tIns="170688" rIns="170688" bIns="170688" numCol="1" spcCol="1270" anchor="ctr" anchorCtr="0">
                  <a:noAutofit/>
                </a:bodyPr>
                <a:lstStyle/>
                <a:p>
                  <a:pPr lvl="0" defTabSz="1066800">
                    <a:lnSpc>
                      <a:spcPct val="90000"/>
                    </a:lnSpc>
                    <a:spcBef>
                      <a:spcPct val="0"/>
                    </a:spcBef>
                    <a:spcAft>
                      <a:spcPct val="35000"/>
                    </a:spcAft>
                  </a:pPr>
                  <a:r>
                    <a:rPr lang="en-US" sz="1600" dirty="0" smtClean="0">
                      <a:solidFill>
                        <a:srgbClr val="002060"/>
                      </a:solidFill>
                    </a:rPr>
                    <a:t>Continue running existing loyalty program with an option to award Tata Treats points to Consumers / Employees / Partners</a:t>
                  </a:r>
                  <a:endParaRPr lang="en-US" sz="1600" dirty="0">
                    <a:solidFill>
                      <a:srgbClr val="002060"/>
                    </a:solidFill>
                  </a:endParaRPr>
                </a:p>
              </p:txBody>
            </p:sp>
          </p:grpSp>
          <p:sp>
            <p:nvSpPr>
              <p:cNvPr id="23" name="Rounded Rectangle 22"/>
              <p:cNvSpPr/>
              <p:nvPr/>
            </p:nvSpPr>
            <p:spPr>
              <a:xfrm>
                <a:off x="222026" y="1168951"/>
                <a:ext cx="2363751" cy="728635"/>
              </a:xfrm>
              <a:prstGeom prst="roundRect">
                <a:avLst>
                  <a:gd name="adj" fmla="val 10000"/>
                </a:avLst>
              </a:prstGeom>
              <a:solidFill>
                <a:srgbClr val="2E75B6"/>
              </a:solidFill>
              <a:ln>
                <a:noFill/>
              </a:ln>
            </p:spPr>
            <p:style>
              <a:lnRef idx="1">
                <a:schemeClr val="accent1">
                  <a:shade val="80000"/>
                  <a:hueOff val="0"/>
                  <a:satOff val="0"/>
                  <a:lumOff val="0"/>
                  <a:alphaOff val="0"/>
                </a:schemeClr>
              </a:lnRef>
              <a:fillRef idx="1">
                <a:scrgbClr r="0" g="0" b="0"/>
              </a:fillRef>
              <a:effectRef idx="1">
                <a:schemeClr val="accent1">
                  <a:tint val="40000"/>
                  <a:hueOff val="0"/>
                  <a:satOff val="0"/>
                  <a:lumOff val="0"/>
                  <a:alphaOff val="0"/>
                </a:schemeClr>
              </a:effectRef>
              <a:fontRef idx="minor">
                <a:schemeClr val="lt1">
                  <a:hueOff val="0"/>
                  <a:satOff val="0"/>
                  <a:lumOff val="0"/>
                  <a:alphaOff val="0"/>
                </a:schemeClr>
              </a:fontRef>
            </p:style>
            <p:txBody>
              <a:bodyPr anchor="b"/>
              <a:lstStyle/>
              <a:p>
                <a:pPr algn="ctr"/>
                <a:endParaRPr lang="en-US" sz="1600" b="1" dirty="0">
                  <a:latin typeface="Century Gothic" panose="020B0502020202020204" pitchFamily="34" charset="0"/>
                </a:endParaRPr>
              </a:p>
            </p:txBody>
          </p:sp>
          <p:grpSp>
            <p:nvGrpSpPr>
              <p:cNvPr id="8" name="Group 7"/>
              <p:cNvGrpSpPr/>
              <p:nvPr/>
            </p:nvGrpSpPr>
            <p:grpSpPr>
              <a:xfrm>
                <a:off x="531617" y="1307211"/>
                <a:ext cx="443428" cy="415130"/>
                <a:chOff x="1113523" y="799718"/>
                <a:chExt cx="647737" cy="909702"/>
              </a:xfrm>
            </p:grpSpPr>
            <p:pic>
              <p:nvPicPr>
                <p:cNvPr id="26" name="Picture 2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13523" y="799718"/>
                  <a:ext cx="647737" cy="909702"/>
                </a:xfrm>
                <a:prstGeom prst="rect">
                  <a:avLst/>
                </a:prstGeom>
              </p:spPr>
            </p:pic>
            <p:pic>
              <p:nvPicPr>
                <p:cNvPr id="27" name="Picture 2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17731" y="947944"/>
                  <a:ext cx="162054" cy="238624"/>
                </a:xfrm>
                <a:prstGeom prst="rect">
                  <a:avLst/>
                </a:prstGeom>
              </p:spPr>
            </p:pic>
          </p:grpSp>
          <p:pic>
            <p:nvPicPr>
              <p:cNvPr id="28" name="Picture 2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62748" y="1340524"/>
                <a:ext cx="429735" cy="386620"/>
              </a:xfrm>
              <a:prstGeom prst="rect">
                <a:avLst/>
              </a:prstGeom>
            </p:spPr>
          </p:pic>
          <p:sp>
            <p:nvSpPr>
              <p:cNvPr id="30" name="Rounded Rectangle 29"/>
              <p:cNvSpPr/>
              <p:nvPr/>
            </p:nvSpPr>
            <p:spPr>
              <a:xfrm>
                <a:off x="2870586" y="1156250"/>
                <a:ext cx="2576657" cy="731438"/>
              </a:xfrm>
              <a:prstGeom prst="roundRect">
                <a:avLst>
                  <a:gd name="adj" fmla="val 10000"/>
                </a:avLst>
              </a:prstGeom>
              <a:solidFill>
                <a:srgbClr val="2E75B6"/>
              </a:solidFill>
              <a:ln>
                <a:noFill/>
              </a:ln>
            </p:spPr>
            <p:style>
              <a:lnRef idx="1">
                <a:schemeClr val="accent1">
                  <a:shade val="80000"/>
                  <a:hueOff val="0"/>
                  <a:satOff val="0"/>
                  <a:lumOff val="0"/>
                  <a:alphaOff val="0"/>
                </a:schemeClr>
              </a:lnRef>
              <a:fillRef idx="1">
                <a:scrgbClr r="0" g="0" b="0"/>
              </a:fillRef>
              <a:effectRef idx="1">
                <a:schemeClr val="accent1">
                  <a:tint val="40000"/>
                  <a:hueOff val="0"/>
                  <a:satOff val="0"/>
                  <a:lumOff val="0"/>
                  <a:alphaOff val="0"/>
                </a:schemeClr>
              </a:effectRef>
              <a:fontRef idx="minor">
                <a:schemeClr val="lt1">
                  <a:hueOff val="0"/>
                  <a:satOff val="0"/>
                  <a:lumOff val="0"/>
                  <a:alphaOff val="0"/>
                </a:schemeClr>
              </a:fontRef>
            </p:style>
          </p:sp>
          <p:pic>
            <p:nvPicPr>
              <p:cNvPr id="33" name="Picture 3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492839" y="1278542"/>
                <a:ext cx="383488" cy="482432"/>
              </a:xfrm>
              <a:prstGeom prst="rect">
                <a:avLst/>
              </a:prstGeom>
            </p:spPr>
          </p:pic>
          <p:sp>
            <p:nvSpPr>
              <p:cNvPr id="35" name="Rounded Rectangle 34"/>
              <p:cNvSpPr/>
              <p:nvPr/>
            </p:nvSpPr>
            <p:spPr>
              <a:xfrm>
                <a:off x="5732052" y="1168927"/>
                <a:ext cx="2654436" cy="731438"/>
              </a:xfrm>
              <a:prstGeom prst="roundRect">
                <a:avLst>
                  <a:gd name="adj" fmla="val 10000"/>
                </a:avLst>
              </a:prstGeom>
              <a:solidFill>
                <a:srgbClr val="2E75B6"/>
              </a:solidFill>
              <a:ln>
                <a:noFill/>
              </a:ln>
            </p:spPr>
            <p:style>
              <a:lnRef idx="1">
                <a:schemeClr val="accent1">
                  <a:shade val="80000"/>
                  <a:hueOff val="0"/>
                  <a:satOff val="0"/>
                  <a:lumOff val="0"/>
                  <a:alphaOff val="0"/>
                </a:schemeClr>
              </a:lnRef>
              <a:fillRef idx="1">
                <a:scrgbClr r="0" g="0" b="0"/>
              </a:fillRef>
              <a:effectRef idx="1">
                <a:schemeClr val="accent1">
                  <a:tint val="40000"/>
                  <a:hueOff val="0"/>
                  <a:satOff val="0"/>
                  <a:lumOff val="0"/>
                  <a:alphaOff val="0"/>
                </a:schemeClr>
              </a:effectRef>
              <a:fontRef idx="minor">
                <a:schemeClr val="lt1">
                  <a:hueOff val="0"/>
                  <a:satOff val="0"/>
                  <a:lumOff val="0"/>
                  <a:alphaOff val="0"/>
                </a:schemeClr>
              </a:fontRef>
            </p:style>
          </p:sp>
          <p:pic>
            <p:nvPicPr>
              <p:cNvPr id="38" name="Picture 3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298962" y="1278542"/>
                <a:ext cx="718096" cy="457936"/>
              </a:xfrm>
              <a:prstGeom prst="rect">
                <a:avLst/>
              </a:prstGeom>
            </p:spPr>
          </p:pic>
          <p:sp>
            <p:nvSpPr>
              <p:cNvPr id="9" name="TextBox 8"/>
              <p:cNvSpPr txBox="1"/>
              <p:nvPr/>
            </p:nvSpPr>
            <p:spPr>
              <a:xfrm>
                <a:off x="1486691" y="1094142"/>
                <a:ext cx="1174134" cy="830997"/>
              </a:xfrm>
              <a:prstGeom prst="rect">
                <a:avLst/>
              </a:prstGeom>
              <a:noFill/>
            </p:spPr>
            <p:txBody>
              <a:bodyPr wrap="square" rtlCol="0" anchor="ctr">
                <a:spAutoFit/>
              </a:bodyPr>
              <a:lstStyle/>
              <a:p>
                <a:r>
                  <a:rPr lang="en-US" sz="1600" b="1" dirty="0" smtClean="0">
                    <a:solidFill>
                      <a:schemeClr val="bg1"/>
                    </a:solidFill>
                    <a:latin typeface="Century Gothic" panose="020B0502020202020204" pitchFamily="34" charset="0"/>
                  </a:rPr>
                  <a:t>Full Earn - Burn Partner</a:t>
                </a:r>
                <a:endParaRPr lang="en-US" sz="1600" b="1" dirty="0">
                  <a:solidFill>
                    <a:schemeClr val="bg1"/>
                  </a:solidFill>
                  <a:latin typeface="Century Gothic" panose="020B0502020202020204" pitchFamily="34" charset="0"/>
                </a:endParaRPr>
              </a:p>
            </p:txBody>
          </p:sp>
          <p:sp>
            <p:nvSpPr>
              <p:cNvPr id="41" name="TextBox 40"/>
              <p:cNvSpPr txBox="1"/>
              <p:nvPr/>
            </p:nvSpPr>
            <p:spPr>
              <a:xfrm>
                <a:off x="4019806" y="1239628"/>
                <a:ext cx="1384705" cy="433403"/>
              </a:xfrm>
              <a:prstGeom prst="rect">
                <a:avLst/>
              </a:prstGeom>
              <a:noFill/>
            </p:spPr>
            <p:txBody>
              <a:bodyPr wrap="square" rtlCol="0" anchor="ctr">
                <a:spAutoFit/>
              </a:bodyPr>
              <a:lstStyle/>
              <a:p>
                <a:pPr algn="r"/>
                <a:r>
                  <a:rPr lang="en-US" sz="1600" b="1" dirty="0" smtClean="0">
                    <a:solidFill>
                      <a:schemeClr val="bg1"/>
                    </a:solidFill>
                    <a:latin typeface="Century Gothic" panose="020B0502020202020204" pitchFamily="34" charset="0"/>
                  </a:rPr>
                  <a:t>Exchange Partner</a:t>
                </a:r>
                <a:endParaRPr lang="en-US" sz="1600" b="1" dirty="0">
                  <a:solidFill>
                    <a:schemeClr val="bg1"/>
                  </a:solidFill>
                  <a:latin typeface="Century Gothic" panose="020B0502020202020204" pitchFamily="34" charset="0"/>
                </a:endParaRPr>
              </a:p>
            </p:txBody>
          </p:sp>
          <p:sp>
            <p:nvSpPr>
              <p:cNvPr id="42" name="TextBox 41"/>
              <p:cNvSpPr txBox="1"/>
              <p:nvPr/>
            </p:nvSpPr>
            <p:spPr>
              <a:xfrm>
                <a:off x="6630761" y="1167423"/>
                <a:ext cx="1687330" cy="748606"/>
              </a:xfrm>
              <a:prstGeom prst="rect">
                <a:avLst/>
              </a:prstGeom>
              <a:noFill/>
            </p:spPr>
            <p:txBody>
              <a:bodyPr wrap="square" rtlCol="0" anchor="ctr">
                <a:spAutoFit/>
              </a:bodyPr>
              <a:lstStyle/>
              <a:p>
                <a:pPr algn="r"/>
                <a:r>
                  <a:rPr lang="en-US" sz="1600" b="1" dirty="0" smtClean="0">
                    <a:solidFill>
                      <a:schemeClr val="bg1"/>
                    </a:solidFill>
                    <a:latin typeface="Century Gothic" panose="020B0502020202020204" pitchFamily="34" charset="0"/>
                  </a:rPr>
                  <a:t>Double Dipping Partner</a:t>
                </a:r>
                <a:endParaRPr lang="en-US" sz="1600" b="1" dirty="0">
                  <a:solidFill>
                    <a:schemeClr val="bg1"/>
                  </a:solidFill>
                  <a:latin typeface="Century Gothic" panose="020B0502020202020204" pitchFamily="34" charset="0"/>
                </a:endParaRPr>
              </a:p>
            </p:txBody>
          </p:sp>
        </p:grpSp>
        <p:sp>
          <p:nvSpPr>
            <p:cNvPr id="25" name="Oval 24"/>
            <p:cNvSpPr/>
            <p:nvPr/>
          </p:nvSpPr>
          <p:spPr>
            <a:xfrm>
              <a:off x="58056" y="1195142"/>
              <a:ext cx="576776" cy="576776"/>
            </a:xfrm>
            <a:prstGeom prst="ellipse">
              <a:avLst/>
            </a:prstGeom>
            <a:ln/>
          </p:spPr>
          <p:style>
            <a:lnRef idx="0">
              <a:schemeClr val="dk1"/>
            </a:lnRef>
            <a:fillRef idx="3">
              <a:schemeClr val="dk1"/>
            </a:fillRef>
            <a:effectRef idx="3">
              <a:schemeClr val="dk1"/>
            </a:effectRef>
            <a:fontRef idx="minor">
              <a:schemeClr val="lt1"/>
            </a:fontRef>
          </p:style>
          <p:txBody>
            <a:bodyPr rtlCol="0" anchor="ctr"/>
            <a:lstStyle/>
            <a:p>
              <a:pPr algn="ctr"/>
              <a:r>
                <a:rPr lang="en-US" sz="2400" b="1" dirty="0" smtClean="0"/>
                <a:t>1</a:t>
              </a:r>
              <a:endParaRPr lang="en-US" sz="2400" b="1" dirty="0"/>
            </a:p>
          </p:txBody>
        </p:sp>
        <p:sp>
          <p:nvSpPr>
            <p:cNvPr id="32" name="Oval 31"/>
            <p:cNvSpPr/>
            <p:nvPr/>
          </p:nvSpPr>
          <p:spPr>
            <a:xfrm>
              <a:off x="3870189" y="1171782"/>
              <a:ext cx="576776" cy="576776"/>
            </a:xfrm>
            <a:prstGeom prst="ellipse">
              <a:avLst/>
            </a:prstGeom>
            <a:ln/>
          </p:spPr>
          <p:style>
            <a:lnRef idx="0">
              <a:schemeClr val="dk1"/>
            </a:lnRef>
            <a:fillRef idx="3">
              <a:schemeClr val="dk1"/>
            </a:fillRef>
            <a:effectRef idx="3">
              <a:schemeClr val="dk1"/>
            </a:effectRef>
            <a:fontRef idx="minor">
              <a:schemeClr val="lt1"/>
            </a:fontRef>
          </p:style>
          <p:txBody>
            <a:bodyPr rtlCol="0" anchor="ctr"/>
            <a:lstStyle/>
            <a:p>
              <a:pPr algn="ctr"/>
              <a:r>
                <a:rPr lang="en-US" sz="2400" b="1" dirty="0" smtClean="0"/>
                <a:t>2</a:t>
              </a:r>
              <a:endParaRPr lang="en-US" sz="2400" b="1" dirty="0"/>
            </a:p>
          </p:txBody>
        </p:sp>
        <p:sp>
          <p:nvSpPr>
            <p:cNvPr id="37" name="Oval 36"/>
            <p:cNvSpPr/>
            <p:nvPr/>
          </p:nvSpPr>
          <p:spPr>
            <a:xfrm>
              <a:off x="8023817" y="1204091"/>
              <a:ext cx="576776" cy="576776"/>
            </a:xfrm>
            <a:prstGeom prst="ellipse">
              <a:avLst/>
            </a:prstGeom>
            <a:ln/>
          </p:spPr>
          <p:style>
            <a:lnRef idx="0">
              <a:schemeClr val="dk1"/>
            </a:lnRef>
            <a:fillRef idx="3">
              <a:schemeClr val="dk1"/>
            </a:fillRef>
            <a:effectRef idx="3">
              <a:schemeClr val="dk1"/>
            </a:effectRef>
            <a:fontRef idx="minor">
              <a:schemeClr val="lt1"/>
            </a:fontRef>
          </p:style>
          <p:txBody>
            <a:bodyPr rtlCol="0" anchor="ctr"/>
            <a:lstStyle/>
            <a:p>
              <a:pPr algn="ctr"/>
              <a:r>
                <a:rPr lang="en-US" sz="2400" b="1" dirty="0" smtClean="0"/>
                <a:t>3</a:t>
              </a:r>
              <a:endParaRPr lang="en-US" sz="2400" b="1" dirty="0"/>
            </a:p>
          </p:txBody>
        </p:sp>
      </p:grpSp>
      <p:sp>
        <p:nvSpPr>
          <p:cNvPr id="10" name="TextBox 9"/>
          <p:cNvSpPr txBox="1"/>
          <p:nvPr/>
        </p:nvSpPr>
        <p:spPr>
          <a:xfrm>
            <a:off x="6841363" y="4999388"/>
            <a:ext cx="2572718" cy="338554"/>
          </a:xfrm>
          <a:prstGeom prst="rect">
            <a:avLst/>
          </a:prstGeom>
          <a:noFill/>
        </p:spPr>
        <p:txBody>
          <a:bodyPr wrap="square" rtlCol="0">
            <a:spAutoFit/>
          </a:bodyPr>
          <a:lstStyle/>
          <a:p>
            <a:pPr algn="ctr"/>
            <a:r>
              <a:rPr lang="en-IN" sz="1600" b="1" dirty="0" smtClean="0">
                <a:solidFill>
                  <a:schemeClr val="bg1"/>
                </a:solidFill>
                <a:latin typeface="Leelawadee" panose="020B0502040204020203" pitchFamily="34" charset="-34"/>
                <a:cs typeface="Leelawadee" panose="020B0502040204020203" pitchFamily="34" charset="-34"/>
              </a:rPr>
              <a:t>GO-LIVE in 8 weeks</a:t>
            </a:r>
            <a:endParaRPr lang="en-IN" sz="1600" b="1" dirty="0">
              <a:solidFill>
                <a:schemeClr val="bg1"/>
              </a:solidFill>
              <a:latin typeface="Leelawadee" panose="020B0502040204020203" pitchFamily="34" charset="-34"/>
              <a:cs typeface="Leelawadee" panose="020B0502040204020203" pitchFamily="34" charset="-34"/>
            </a:endParaRPr>
          </a:p>
        </p:txBody>
      </p:sp>
      <p:grpSp>
        <p:nvGrpSpPr>
          <p:cNvPr id="24" name="Group 23"/>
          <p:cNvGrpSpPr/>
          <p:nvPr/>
        </p:nvGrpSpPr>
        <p:grpSpPr>
          <a:xfrm>
            <a:off x="511453" y="5452103"/>
            <a:ext cx="11169195" cy="799372"/>
            <a:chOff x="511453" y="5452103"/>
            <a:chExt cx="11169195" cy="799372"/>
          </a:xfrm>
        </p:grpSpPr>
        <p:sp>
          <p:nvSpPr>
            <p:cNvPr id="2" name="Rounded Rectangle 1"/>
            <p:cNvSpPr/>
            <p:nvPr/>
          </p:nvSpPr>
          <p:spPr>
            <a:xfrm>
              <a:off x="511453" y="5657673"/>
              <a:ext cx="11169195" cy="593802"/>
            </a:xfrm>
            <a:prstGeom prst="roundRect">
              <a:avLst/>
            </a:prstGeom>
            <a:no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200" b="1" dirty="0" smtClean="0">
                  <a:solidFill>
                    <a:schemeClr val="bg1">
                      <a:lumMod val="50000"/>
                    </a:schemeClr>
                  </a:solidFill>
                  <a:latin typeface="Leelawadee" panose="020B0502040204020203" pitchFamily="34" charset="-34"/>
                  <a:cs typeface="Leelawadee" panose="020B0502040204020203" pitchFamily="34" charset="-34"/>
                </a:rPr>
                <a:t>Our First Anchor Partner</a:t>
              </a:r>
              <a:endParaRPr lang="en-IN" sz="3200" b="1" dirty="0">
                <a:solidFill>
                  <a:schemeClr val="bg1">
                    <a:lumMod val="50000"/>
                  </a:schemeClr>
                </a:solidFill>
                <a:latin typeface="Leelawadee" panose="020B0502040204020203" pitchFamily="34" charset="-34"/>
                <a:cs typeface="Leelawadee" panose="020B0502040204020203" pitchFamily="34" charset="-34"/>
              </a:endParaRPr>
            </a:p>
          </p:txBody>
        </p:sp>
        <p:pic>
          <p:nvPicPr>
            <p:cNvPr id="6" name="Picture 5"/>
            <p:cNvPicPr>
              <a:picLocks noChangeAspect="1"/>
            </p:cNvPicPr>
            <p:nvPr/>
          </p:nvPicPr>
          <p:blipFill>
            <a:blip r:embed="rId8"/>
            <a:stretch>
              <a:fillRect/>
            </a:stretch>
          </p:blipFill>
          <p:spPr>
            <a:xfrm>
              <a:off x="1329512" y="5452103"/>
              <a:ext cx="925198" cy="799372"/>
            </a:xfrm>
            <a:prstGeom prst="rect">
              <a:avLst/>
            </a:prstGeom>
          </p:spPr>
        </p:pic>
        <p:pic>
          <p:nvPicPr>
            <p:cNvPr id="22" name="Picture 2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452596" y="5543512"/>
              <a:ext cx="975074" cy="577985"/>
            </a:xfrm>
            <a:prstGeom prst="rect">
              <a:avLst/>
            </a:prstGeom>
          </p:spPr>
        </p:pic>
      </p:grpSp>
      <p:pic>
        <p:nvPicPr>
          <p:cNvPr id="39" name="Picture 38"/>
          <p:cNvPicPr>
            <a:picLocks noChangeAspect="1"/>
          </p:cNvPicPr>
          <p:nvPr/>
        </p:nvPicPr>
        <p:blipFill>
          <a:blip r:embed="rId10"/>
          <a:stretch>
            <a:fillRect/>
          </a:stretch>
        </p:blipFill>
        <p:spPr>
          <a:xfrm>
            <a:off x="3093925" y="2944513"/>
            <a:ext cx="6320156" cy="2453083"/>
          </a:xfrm>
          <a:prstGeom prst="rect">
            <a:avLst/>
          </a:prstGeom>
        </p:spPr>
      </p:pic>
    </p:spTree>
    <p:extLst>
      <p:ext uri="{BB962C8B-B14F-4D97-AF65-F5344CB8AC3E}">
        <p14:creationId xmlns:p14="http://schemas.microsoft.com/office/powerpoint/2010/main" val="65148533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flipH="1">
            <a:off x="0" y="6311900"/>
            <a:ext cx="12192000" cy="232833"/>
          </a:xfrm>
          <a:prstGeom prst="rect">
            <a:avLst/>
          </a:prstGeom>
        </p:spPr>
      </p:pic>
      <p:sp>
        <p:nvSpPr>
          <p:cNvPr id="3" name="Rectangle 2"/>
          <p:cNvSpPr/>
          <p:nvPr/>
        </p:nvSpPr>
        <p:spPr>
          <a:xfrm>
            <a:off x="0" y="0"/>
            <a:ext cx="12192000" cy="54102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8" name="Group 7"/>
          <p:cNvGrpSpPr/>
          <p:nvPr/>
        </p:nvGrpSpPr>
        <p:grpSpPr>
          <a:xfrm>
            <a:off x="2895600" y="228600"/>
            <a:ext cx="6400800" cy="4627462"/>
            <a:chOff x="2895600" y="-358424"/>
            <a:chExt cx="6400800" cy="4627462"/>
          </a:xfrm>
        </p:grpSpPr>
        <p:sp>
          <p:nvSpPr>
            <p:cNvPr id="5" name="Rectangle 4"/>
            <p:cNvSpPr/>
            <p:nvPr/>
          </p:nvSpPr>
          <p:spPr>
            <a:xfrm>
              <a:off x="3023708" y="1960714"/>
              <a:ext cx="6150082" cy="2308324"/>
            </a:xfrm>
            <a:prstGeom prst="rect">
              <a:avLst/>
            </a:prstGeom>
          </p:spPr>
          <p:txBody>
            <a:bodyPr wrap="none">
              <a:spAutoFit/>
            </a:bodyPr>
            <a:lstStyle/>
            <a:p>
              <a:pPr algn="ctr"/>
              <a:r>
                <a:rPr lang="en-IN" sz="7200" dirty="0" smtClean="0">
                  <a:ln/>
                  <a:solidFill>
                    <a:schemeClr val="bg1"/>
                  </a:solidFill>
                  <a:latin typeface="Leelawadee UI" panose="020B0502040204020203" pitchFamily="34" charset="-34"/>
                  <a:cs typeface="Leelawadee UI" panose="020B0502040204020203" pitchFamily="34" charset="-34"/>
                </a:rPr>
                <a:t>PARTNER</a:t>
              </a:r>
            </a:p>
            <a:p>
              <a:pPr algn="ctr"/>
              <a:r>
                <a:rPr lang="en-IN" sz="7200" dirty="0" smtClean="0">
                  <a:ln/>
                  <a:solidFill>
                    <a:schemeClr val="bg1"/>
                  </a:solidFill>
                  <a:latin typeface="Leelawadee UI" panose="020B0502040204020203" pitchFamily="34" charset="-34"/>
                  <a:cs typeface="Leelawadee UI" panose="020B0502040204020203" pitchFamily="34" charset="-34"/>
                </a:rPr>
                <a:t>ONBOARDING</a:t>
              </a:r>
              <a:endParaRPr lang="en-IN" sz="7200" dirty="0">
                <a:ln/>
                <a:solidFill>
                  <a:schemeClr val="bg1"/>
                </a:solidFill>
                <a:latin typeface="Leelawadee UI" panose="020B0502040204020203" pitchFamily="34" charset="-34"/>
                <a:cs typeface="Leelawadee UI" panose="020B0502040204020203" pitchFamily="34" charset="-34"/>
              </a:endParaRPr>
            </a:p>
          </p:txBody>
        </p:sp>
        <p:sp>
          <p:nvSpPr>
            <p:cNvPr id="31" name="Rectangle 30"/>
            <p:cNvSpPr/>
            <p:nvPr/>
          </p:nvSpPr>
          <p:spPr>
            <a:xfrm>
              <a:off x="6006372" y="2724748"/>
              <a:ext cx="184730" cy="1200329"/>
            </a:xfrm>
            <a:prstGeom prst="rect">
              <a:avLst/>
            </a:prstGeom>
          </p:spPr>
          <p:txBody>
            <a:bodyPr wrap="none">
              <a:spAutoFit/>
            </a:bodyPr>
            <a:lstStyle/>
            <a:p>
              <a:pPr algn="ctr"/>
              <a:endParaRPr lang="en-IN" sz="7200" dirty="0">
                <a:ln/>
                <a:solidFill>
                  <a:schemeClr val="bg1"/>
                </a:solidFill>
                <a:latin typeface="Leelawadee UI" panose="020B0502040204020203" pitchFamily="34" charset="-34"/>
                <a:cs typeface="Leelawadee UI" panose="020B0502040204020203" pitchFamily="34" charset="-34"/>
              </a:endParaRPr>
            </a:p>
          </p:txBody>
        </p:sp>
        <p:sp>
          <p:nvSpPr>
            <p:cNvPr id="7" name="Rectangle 6"/>
            <p:cNvSpPr/>
            <p:nvPr/>
          </p:nvSpPr>
          <p:spPr>
            <a:xfrm>
              <a:off x="4778975" y="-358424"/>
              <a:ext cx="2634054" cy="2646878"/>
            </a:xfrm>
            <a:prstGeom prst="rect">
              <a:avLst/>
            </a:prstGeom>
          </p:spPr>
          <p:txBody>
            <a:bodyPr wrap="none">
              <a:spAutoFit/>
            </a:bodyPr>
            <a:lstStyle/>
            <a:p>
              <a:pPr algn="ctr"/>
              <a:r>
                <a:rPr lang="en-IN" sz="16600" b="1" dirty="0" smtClean="0">
                  <a:solidFill>
                    <a:schemeClr val="bg1"/>
                  </a:solidFill>
                  <a:latin typeface="Leelawadee UI" panose="020B0502040204020203" pitchFamily="34" charset="-34"/>
                  <a:cs typeface="Leelawadee UI" panose="020B0502040204020203" pitchFamily="34" charset="-34"/>
                </a:rPr>
                <a:t>03</a:t>
              </a:r>
              <a:endParaRPr lang="en-IN" sz="16600" dirty="0">
                <a:solidFill>
                  <a:schemeClr val="bg1"/>
                </a:solidFill>
              </a:endParaRPr>
            </a:p>
          </p:txBody>
        </p:sp>
        <p:cxnSp>
          <p:nvCxnSpPr>
            <p:cNvPr id="34" name="Straight Connector 33"/>
            <p:cNvCxnSpPr/>
            <p:nvPr/>
          </p:nvCxnSpPr>
          <p:spPr>
            <a:xfrm>
              <a:off x="2895600" y="1960714"/>
              <a:ext cx="64008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00678209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040F425-731D-4835-A38A-9545B9CAE996}" type="slidenum">
              <a:rPr lang="en-IN" smtClean="0">
                <a:solidFill>
                  <a:srgbClr val="000000">
                    <a:tint val="75000"/>
                  </a:srgbClr>
                </a:solidFill>
              </a:rPr>
              <a:pPr/>
              <a:t>17</a:t>
            </a:fld>
            <a:endParaRPr lang="en-IN" dirty="0">
              <a:solidFill>
                <a:srgbClr val="000000">
                  <a:tint val="75000"/>
                </a:srgbClr>
              </a:solidFill>
            </a:endParaRPr>
          </a:p>
        </p:txBody>
      </p:sp>
      <p:sp>
        <p:nvSpPr>
          <p:cNvPr id="5" name="Rectangle 4"/>
          <p:cNvSpPr/>
          <p:nvPr/>
        </p:nvSpPr>
        <p:spPr>
          <a:xfrm>
            <a:off x="3319661" y="237066"/>
            <a:ext cx="5552739" cy="523220"/>
          </a:xfrm>
          <a:prstGeom prst="rect">
            <a:avLst/>
          </a:prstGeom>
          <a:solidFill>
            <a:schemeClr val="bg1"/>
          </a:solidFill>
        </p:spPr>
        <p:txBody>
          <a:bodyPr wrap="none" anchor="ctr">
            <a:spAutoFit/>
          </a:bodyPr>
          <a:lstStyle/>
          <a:p>
            <a:pPr algn="ctr"/>
            <a:r>
              <a:rPr lang="is-IS" sz="2800" b="1" dirty="0">
                <a:solidFill>
                  <a:srgbClr val="0070C0"/>
                </a:solidFill>
                <a:latin typeface="Leelawadee UI" panose="020B0502040204020203" pitchFamily="34" charset="-34"/>
                <a:cs typeface="Leelawadee UI" panose="020B0502040204020203" pitchFamily="34" charset="-34"/>
              </a:rPr>
              <a:t>Partnership </a:t>
            </a:r>
            <a:r>
              <a:rPr lang="is-IS" sz="2800" b="1" dirty="0" smtClean="0">
                <a:solidFill>
                  <a:srgbClr val="0070C0"/>
                </a:solidFill>
                <a:latin typeface="Leelawadee UI" panose="020B0502040204020203" pitchFamily="34" charset="-34"/>
                <a:cs typeface="Leelawadee UI" panose="020B0502040204020203" pitchFamily="34" charset="-34"/>
              </a:rPr>
              <a:t>–Discussion Charter</a:t>
            </a:r>
            <a:endParaRPr lang="en-IN" sz="2800" b="1" dirty="0">
              <a:solidFill>
                <a:srgbClr val="0070C0"/>
              </a:solidFill>
              <a:latin typeface="Leelawadee UI" panose="020B0502040204020203" pitchFamily="34" charset="-34"/>
              <a:cs typeface="Leelawadee UI" panose="020B0502040204020203" pitchFamily="34" charset="-34"/>
            </a:endParaRPr>
          </a:p>
        </p:txBody>
      </p:sp>
      <p:sp>
        <p:nvSpPr>
          <p:cNvPr id="6" name="Rectangle 5"/>
          <p:cNvSpPr/>
          <p:nvPr/>
        </p:nvSpPr>
        <p:spPr>
          <a:xfrm>
            <a:off x="62451" y="1498771"/>
            <a:ext cx="1360979" cy="915008"/>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solidFill>
                  <a:srgbClr val="000000"/>
                </a:solidFill>
              </a:rPr>
              <a:t>Full Partner</a:t>
            </a:r>
          </a:p>
        </p:txBody>
      </p:sp>
      <p:sp>
        <p:nvSpPr>
          <p:cNvPr id="13" name="Rectangle 12"/>
          <p:cNvSpPr/>
          <p:nvPr/>
        </p:nvSpPr>
        <p:spPr>
          <a:xfrm>
            <a:off x="62451" y="2812996"/>
            <a:ext cx="1360979" cy="1175226"/>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solidFill>
                  <a:srgbClr val="000000"/>
                </a:solidFill>
              </a:rPr>
              <a:t>Exchange Partner</a:t>
            </a:r>
          </a:p>
        </p:txBody>
      </p:sp>
      <p:sp>
        <p:nvSpPr>
          <p:cNvPr id="15" name="Rectangle 14"/>
          <p:cNvSpPr/>
          <p:nvPr/>
        </p:nvSpPr>
        <p:spPr>
          <a:xfrm>
            <a:off x="62451" y="4362291"/>
            <a:ext cx="1360979" cy="63203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solidFill>
                  <a:srgbClr val="000000"/>
                </a:solidFill>
              </a:rPr>
              <a:t>Corporate Buyout</a:t>
            </a:r>
          </a:p>
        </p:txBody>
      </p:sp>
      <p:cxnSp>
        <p:nvCxnSpPr>
          <p:cNvPr id="30" name="Straight Arrow Connector 29"/>
          <p:cNvCxnSpPr/>
          <p:nvPr/>
        </p:nvCxnSpPr>
        <p:spPr>
          <a:xfrm>
            <a:off x="1753851" y="1062806"/>
            <a:ext cx="6582429"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44" name="Group 43"/>
          <p:cNvGrpSpPr/>
          <p:nvPr/>
        </p:nvGrpSpPr>
        <p:grpSpPr>
          <a:xfrm>
            <a:off x="1546124" y="917900"/>
            <a:ext cx="1511168" cy="609925"/>
            <a:chOff x="1696024" y="854443"/>
            <a:chExt cx="1511168" cy="609925"/>
          </a:xfrm>
        </p:grpSpPr>
        <p:sp>
          <p:nvSpPr>
            <p:cNvPr id="31" name="Oval 30"/>
            <p:cNvSpPr/>
            <p:nvPr/>
          </p:nvSpPr>
          <p:spPr>
            <a:xfrm>
              <a:off x="2277919" y="854443"/>
              <a:ext cx="269823" cy="2698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6" name="TextBox 35"/>
            <p:cNvSpPr txBox="1"/>
            <p:nvPr/>
          </p:nvSpPr>
          <p:spPr>
            <a:xfrm>
              <a:off x="1696024" y="1095036"/>
              <a:ext cx="1511168" cy="369332"/>
            </a:xfrm>
            <a:prstGeom prst="rect">
              <a:avLst/>
            </a:prstGeom>
            <a:noFill/>
          </p:spPr>
          <p:txBody>
            <a:bodyPr wrap="square" rtlCol="0">
              <a:spAutoFit/>
            </a:bodyPr>
            <a:lstStyle/>
            <a:p>
              <a:pPr algn="ctr"/>
              <a:r>
                <a:rPr lang="en-US" b="1" dirty="0" smtClean="0">
                  <a:solidFill>
                    <a:srgbClr val="000000"/>
                  </a:solidFill>
                </a:rPr>
                <a:t>May - June</a:t>
              </a:r>
              <a:endParaRPr lang="en-US" b="1" dirty="0">
                <a:solidFill>
                  <a:srgbClr val="000000"/>
                </a:solidFill>
              </a:endParaRPr>
            </a:p>
          </p:txBody>
        </p:sp>
      </p:grpSp>
      <p:grpSp>
        <p:nvGrpSpPr>
          <p:cNvPr id="46" name="Group 45"/>
          <p:cNvGrpSpPr/>
          <p:nvPr/>
        </p:nvGrpSpPr>
        <p:grpSpPr>
          <a:xfrm>
            <a:off x="4121518" y="922897"/>
            <a:ext cx="974361" cy="575282"/>
            <a:chOff x="5868495" y="854443"/>
            <a:chExt cx="974361" cy="575282"/>
          </a:xfrm>
        </p:grpSpPr>
        <p:sp>
          <p:nvSpPr>
            <p:cNvPr id="33" name="Oval 32"/>
            <p:cNvSpPr/>
            <p:nvPr/>
          </p:nvSpPr>
          <p:spPr>
            <a:xfrm>
              <a:off x="6232178" y="854443"/>
              <a:ext cx="269823" cy="2698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8" name="TextBox 37"/>
            <p:cNvSpPr txBox="1"/>
            <p:nvPr/>
          </p:nvSpPr>
          <p:spPr>
            <a:xfrm>
              <a:off x="5868495" y="1060393"/>
              <a:ext cx="974361" cy="369332"/>
            </a:xfrm>
            <a:prstGeom prst="rect">
              <a:avLst/>
            </a:prstGeom>
            <a:noFill/>
          </p:spPr>
          <p:txBody>
            <a:bodyPr wrap="square" rtlCol="0">
              <a:spAutoFit/>
            </a:bodyPr>
            <a:lstStyle/>
            <a:p>
              <a:pPr algn="ctr"/>
              <a:r>
                <a:rPr lang="en-US" b="1" dirty="0">
                  <a:solidFill>
                    <a:srgbClr val="000000"/>
                  </a:solidFill>
                </a:rPr>
                <a:t>July</a:t>
              </a:r>
            </a:p>
          </p:txBody>
        </p:sp>
      </p:grpSp>
      <p:grpSp>
        <p:nvGrpSpPr>
          <p:cNvPr id="47" name="Group 46"/>
          <p:cNvGrpSpPr/>
          <p:nvPr/>
        </p:nvGrpSpPr>
        <p:grpSpPr>
          <a:xfrm>
            <a:off x="6589744" y="927893"/>
            <a:ext cx="974361" cy="625417"/>
            <a:chOff x="8492552" y="854443"/>
            <a:chExt cx="974361" cy="625417"/>
          </a:xfrm>
        </p:grpSpPr>
        <p:sp>
          <p:nvSpPr>
            <p:cNvPr id="34" name="Oval 33"/>
            <p:cNvSpPr/>
            <p:nvPr/>
          </p:nvSpPr>
          <p:spPr>
            <a:xfrm>
              <a:off x="8849205" y="854443"/>
              <a:ext cx="269823" cy="2698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9" name="TextBox 38"/>
            <p:cNvSpPr txBox="1"/>
            <p:nvPr/>
          </p:nvSpPr>
          <p:spPr>
            <a:xfrm>
              <a:off x="8492552" y="1110528"/>
              <a:ext cx="974361" cy="369332"/>
            </a:xfrm>
            <a:prstGeom prst="rect">
              <a:avLst/>
            </a:prstGeom>
            <a:noFill/>
          </p:spPr>
          <p:txBody>
            <a:bodyPr wrap="square" rtlCol="0">
              <a:spAutoFit/>
            </a:bodyPr>
            <a:lstStyle/>
            <a:p>
              <a:pPr algn="ctr"/>
              <a:r>
                <a:rPr lang="en-US" b="1" dirty="0">
                  <a:solidFill>
                    <a:srgbClr val="000000"/>
                  </a:solidFill>
                </a:rPr>
                <a:t>Aug</a:t>
              </a:r>
            </a:p>
          </p:txBody>
        </p:sp>
      </p:grpSp>
      <p:sp>
        <p:nvSpPr>
          <p:cNvPr id="41" name="TextBox 40"/>
          <p:cNvSpPr txBox="1"/>
          <p:nvPr/>
        </p:nvSpPr>
        <p:spPr>
          <a:xfrm>
            <a:off x="1668601" y="1478627"/>
            <a:ext cx="1487757" cy="923330"/>
          </a:xfrm>
          <a:prstGeom prst="rect">
            <a:avLst/>
          </a:prstGeom>
          <a:noFill/>
        </p:spPr>
        <p:txBody>
          <a:bodyPr wrap="square" rtlCol="0">
            <a:spAutoFit/>
          </a:bodyPr>
          <a:lstStyle/>
          <a:p>
            <a:pPr marL="285750" indent="-285750">
              <a:buFont typeface="Arial" panose="020B0604020202020204" pitchFamily="34" charset="0"/>
              <a:buChar char="•"/>
            </a:pPr>
            <a:r>
              <a:rPr lang="en-US" dirty="0"/>
              <a:t>Tata </a:t>
            </a:r>
            <a:r>
              <a:rPr lang="en-US" dirty="0" err="1"/>
              <a:t>CliQ</a:t>
            </a:r>
            <a:endParaRPr lang="en-US" dirty="0"/>
          </a:p>
          <a:p>
            <a:pPr marL="285750" indent="-285750">
              <a:buFont typeface="Arial" panose="020B0604020202020204" pitchFamily="34" charset="0"/>
              <a:buChar char="•"/>
            </a:pPr>
            <a:r>
              <a:rPr lang="en-US" dirty="0" err="1"/>
              <a:t>Croma</a:t>
            </a:r>
            <a:endParaRPr lang="en-US" dirty="0"/>
          </a:p>
          <a:p>
            <a:pPr marL="285750" indent="-285750">
              <a:buFont typeface="Arial" panose="020B0604020202020204" pitchFamily="34" charset="0"/>
              <a:buChar char="•"/>
            </a:pPr>
            <a:r>
              <a:rPr lang="en-US" dirty="0"/>
              <a:t>Ginger</a:t>
            </a:r>
          </a:p>
        </p:txBody>
      </p:sp>
      <p:sp>
        <p:nvSpPr>
          <p:cNvPr id="49" name="TextBox 48"/>
          <p:cNvSpPr txBox="1"/>
          <p:nvPr/>
        </p:nvSpPr>
        <p:spPr>
          <a:xfrm>
            <a:off x="1693588" y="2787892"/>
            <a:ext cx="1487757" cy="646331"/>
          </a:xfrm>
          <a:prstGeom prst="rect">
            <a:avLst/>
          </a:prstGeom>
          <a:noFill/>
        </p:spPr>
        <p:txBody>
          <a:bodyPr wrap="square" rtlCol="0">
            <a:spAutoFit/>
          </a:bodyPr>
          <a:lstStyle/>
          <a:p>
            <a:pPr marL="285750" indent="-285750">
              <a:buFont typeface="Arial" panose="020B0604020202020204" pitchFamily="34" charset="0"/>
              <a:buChar char="•"/>
            </a:pPr>
            <a:r>
              <a:rPr lang="en-US" dirty="0"/>
              <a:t>Titan</a:t>
            </a:r>
          </a:p>
          <a:p>
            <a:pPr marL="285750" indent="-285750">
              <a:buFont typeface="Arial" panose="020B0604020202020204" pitchFamily="34" charset="0"/>
              <a:buChar char="•"/>
            </a:pPr>
            <a:r>
              <a:rPr lang="en-US" dirty="0"/>
              <a:t>IHCL</a:t>
            </a:r>
          </a:p>
        </p:txBody>
      </p:sp>
      <p:sp>
        <p:nvSpPr>
          <p:cNvPr id="51" name="TextBox 50"/>
          <p:cNvSpPr txBox="1"/>
          <p:nvPr/>
        </p:nvSpPr>
        <p:spPr>
          <a:xfrm>
            <a:off x="4091704" y="1478627"/>
            <a:ext cx="1684201" cy="923330"/>
          </a:xfrm>
          <a:prstGeom prst="rect">
            <a:avLst/>
          </a:prstGeom>
          <a:noFill/>
        </p:spPr>
        <p:txBody>
          <a:bodyPr wrap="square" rtlCol="0">
            <a:spAutoFit/>
          </a:bodyPr>
          <a:lstStyle/>
          <a:p>
            <a:pPr marL="285750" indent="-285750">
              <a:buFont typeface="Arial" panose="020B0604020202020204" pitchFamily="34" charset="0"/>
              <a:buChar char="•"/>
            </a:pPr>
            <a:r>
              <a:rPr lang="en-US" dirty="0" smtClean="0"/>
              <a:t>Tata Capital</a:t>
            </a:r>
          </a:p>
          <a:p>
            <a:pPr marL="285750" indent="-285750">
              <a:buFont typeface="Arial" panose="020B0604020202020204" pitchFamily="34" charset="0"/>
              <a:buChar char="•"/>
            </a:pPr>
            <a:r>
              <a:rPr lang="en-US" dirty="0" smtClean="0"/>
              <a:t>Tata Housing</a:t>
            </a:r>
            <a:endParaRPr lang="en-US" dirty="0"/>
          </a:p>
          <a:p>
            <a:pPr marL="285750" indent="-285750">
              <a:buFont typeface="Arial" panose="020B0604020202020204" pitchFamily="34" charset="0"/>
              <a:buChar char="•"/>
            </a:pPr>
            <a:r>
              <a:rPr lang="en-US" dirty="0" smtClean="0"/>
              <a:t>Tata Motors</a:t>
            </a:r>
            <a:endParaRPr lang="en-US" dirty="0"/>
          </a:p>
        </p:txBody>
      </p:sp>
      <p:sp>
        <p:nvSpPr>
          <p:cNvPr id="52" name="TextBox 51"/>
          <p:cNvSpPr txBox="1"/>
          <p:nvPr/>
        </p:nvSpPr>
        <p:spPr>
          <a:xfrm>
            <a:off x="4091704" y="2637651"/>
            <a:ext cx="2017073" cy="1200329"/>
          </a:xfrm>
          <a:prstGeom prst="rect">
            <a:avLst/>
          </a:prstGeom>
          <a:noFill/>
        </p:spPr>
        <p:txBody>
          <a:bodyPr wrap="square" rtlCol="0">
            <a:spAutoFit/>
          </a:bodyPr>
          <a:lstStyle/>
          <a:p>
            <a:pPr marL="285750" indent="-285750">
              <a:buFont typeface="Arial" panose="020B0604020202020204" pitchFamily="34" charset="0"/>
              <a:buChar char="•"/>
            </a:pPr>
            <a:r>
              <a:rPr lang="en-US" dirty="0"/>
              <a:t>Westside</a:t>
            </a:r>
          </a:p>
          <a:p>
            <a:pPr marL="285750" indent="-285750">
              <a:buFont typeface="Arial" panose="020B0604020202020204" pitchFamily="34" charset="0"/>
              <a:buChar char="•"/>
            </a:pPr>
            <a:r>
              <a:rPr lang="en-US" dirty="0"/>
              <a:t>Starbucks</a:t>
            </a:r>
          </a:p>
          <a:p>
            <a:pPr marL="285750" indent="-285750">
              <a:buFont typeface="Arial" panose="020B0604020202020204" pitchFamily="34" charset="0"/>
              <a:buChar char="•"/>
            </a:pPr>
            <a:r>
              <a:rPr lang="en-US" dirty="0" smtClean="0"/>
              <a:t>Star bazaar</a:t>
            </a:r>
            <a:endParaRPr lang="en-US" dirty="0"/>
          </a:p>
          <a:p>
            <a:pPr marL="285750" indent="-285750">
              <a:buFont typeface="Arial" panose="020B0604020202020204" pitchFamily="34" charset="0"/>
              <a:buChar char="•"/>
            </a:pPr>
            <a:r>
              <a:rPr lang="en-US" dirty="0" err="1"/>
              <a:t>Vistara</a:t>
            </a:r>
            <a:endParaRPr lang="en-US" dirty="0"/>
          </a:p>
        </p:txBody>
      </p:sp>
      <p:cxnSp>
        <p:nvCxnSpPr>
          <p:cNvPr id="57" name="Straight Connector 56"/>
          <p:cNvCxnSpPr/>
          <p:nvPr/>
        </p:nvCxnSpPr>
        <p:spPr>
          <a:xfrm>
            <a:off x="1410939" y="2413779"/>
            <a:ext cx="692534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1410939" y="4998388"/>
            <a:ext cx="6925341" cy="0"/>
          </a:xfrm>
          <a:prstGeom prst="line">
            <a:avLst/>
          </a:prstGeom>
        </p:spPr>
        <p:style>
          <a:lnRef idx="1">
            <a:schemeClr val="accent1"/>
          </a:lnRef>
          <a:fillRef idx="0">
            <a:schemeClr val="accent1"/>
          </a:fillRef>
          <a:effectRef idx="0">
            <a:schemeClr val="accent1"/>
          </a:effectRef>
          <a:fontRef idx="minor">
            <a:schemeClr val="tx1"/>
          </a:fontRef>
        </p:style>
      </p:cxnSp>
      <p:sp>
        <p:nvSpPr>
          <p:cNvPr id="63" name="TextBox 62"/>
          <p:cNvSpPr txBox="1"/>
          <p:nvPr/>
        </p:nvSpPr>
        <p:spPr>
          <a:xfrm>
            <a:off x="4039884" y="4029928"/>
            <a:ext cx="2017072" cy="923330"/>
          </a:xfrm>
          <a:prstGeom prst="rect">
            <a:avLst/>
          </a:prstGeom>
          <a:noFill/>
        </p:spPr>
        <p:txBody>
          <a:bodyPr wrap="square" rtlCol="0">
            <a:spAutoFit/>
          </a:bodyPr>
          <a:lstStyle/>
          <a:p>
            <a:pPr marL="285750" indent="-285750">
              <a:buFont typeface="Arial" panose="020B0604020202020204" pitchFamily="34" charset="0"/>
              <a:buChar char="•"/>
            </a:pPr>
            <a:r>
              <a:rPr lang="en-US" dirty="0" smtClean="0"/>
              <a:t>Tata Steel </a:t>
            </a:r>
            <a:endParaRPr lang="en-US" dirty="0"/>
          </a:p>
          <a:p>
            <a:pPr marL="285750" indent="-285750">
              <a:buFont typeface="Arial" panose="020B0604020202020204" pitchFamily="34" charset="0"/>
              <a:buChar char="•"/>
            </a:pPr>
            <a:r>
              <a:rPr lang="en-US" dirty="0" smtClean="0"/>
              <a:t>Tata Chemicals</a:t>
            </a:r>
          </a:p>
          <a:p>
            <a:pPr marL="285750" indent="-285750">
              <a:buFont typeface="Arial" panose="020B0604020202020204" pitchFamily="34" charset="0"/>
              <a:buChar char="•"/>
            </a:pPr>
            <a:r>
              <a:rPr lang="en-US" dirty="0" smtClean="0"/>
              <a:t>TGBL</a:t>
            </a:r>
            <a:endParaRPr lang="en-US" dirty="0"/>
          </a:p>
        </p:txBody>
      </p:sp>
      <p:sp>
        <p:nvSpPr>
          <p:cNvPr id="67" name="TextBox 66"/>
          <p:cNvSpPr txBox="1"/>
          <p:nvPr/>
        </p:nvSpPr>
        <p:spPr>
          <a:xfrm>
            <a:off x="6436090" y="3985863"/>
            <a:ext cx="1448530" cy="646331"/>
          </a:xfrm>
          <a:prstGeom prst="rect">
            <a:avLst/>
          </a:prstGeom>
          <a:noFill/>
        </p:spPr>
        <p:txBody>
          <a:bodyPr wrap="square" rtlCol="0">
            <a:spAutoFit/>
          </a:bodyPr>
          <a:lstStyle/>
          <a:p>
            <a:pPr marL="285750" indent="-285750">
              <a:buFont typeface="Arial" panose="020B0604020202020204" pitchFamily="34" charset="0"/>
              <a:buChar char="•"/>
            </a:pPr>
            <a:r>
              <a:rPr lang="en-US" dirty="0"/>
              <a:t>Tata </a:t>
            </a:r>
            <a:r>
              <a:rPr lang="en-US" dirty="0" smtClean="0"/>
              <a:t>Steel</a:t>
            </a:r>
          </a:p>
          <a:p>
            <a:pPr marL="285750" indent="-285750">
              <a:buFont typeface="Arial" panose="020B0604020202020204" pitchFamily="34" charset="0"/>
              <a:buChar char="•"/>
            </a:pPr>
            <a:r>
              <a:rPr lang="en-US" dirty="0" smtClean="0"/>
              <a:t>TCS</a:t>
            </a:r>
            <a:endParaRPr lang="en-US" dirty="0"/>
          </a:p>
        </p:txBody>
      </p:sp>
      <p:sp>
        <p:nvSpPr>
          <p:cNvPr id="76" name="Round Diagonal Corner Rectangle 75"/>
          <p:cNvSpPr/>
          <p:nvPr/>
        </p:nvSpPr>
        <p:spPr>
          <a:xfrm>
            <a:off x="8444179" y="1012630"/>
            <a:ext cx="3622903" cy="4153730"/>
          </a:xfrm>
          <a:prstGeom prst="round2DiagRect">
            <a:avLst>
              <a:gd name="adj1" fmla="val 9055"/>
              <a:gd name="adj2" fmla="val 0"/>
            </a:avLst>
          </a:prstGeom>
          <a:solidFill>
            <a:schemeClr val="accent1">
              <a:lumMod val="40000"/>
              <a:lumOff val="60000"/>
            </a:schemeClr>
          </a:solidFill>
          <a:ln>
            <a:solidFill>
              <a:schemeClr val="accent1"/>
            </a:solidFill>
          </a:ln>
        </p:spPr>
        <p:style>
          <a:lnRef idx="1">
            <a:schemeClr val="accent2"/>
          </a:lnRef>
          <a:fillRef idx="2">
            <a:schemeClr val="accent2"/>
          </a:fillRef>
          <a:effectRef idx="1">
            <a:schemeClr val="accent2"/>
          </a:effectRef>
          <a:fontRef idx="minor">
            <a:schemeClr val="dk1"/>
          </a:fontRef>
        </p:style>
        <p:txBody>
          <a:bodyPr rtlCol="0" anchor="t"/>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285750" indent="-285750">
              <a:spcBef>
                <a:spcPts val="600"/>
              </a:spcBef>
              <a:spcAft>
                <a:spcPts val="600"/>
              </a:spcAft>
              <a:buFont typeface="Wingdings" panose="05000000000000000000" pitchFamily="2" charset="2"/>
              <a:buChar char="§"/>
            </a:pPr>
            <a:r>
              <a:rPr lang="en-IN" sz="1600" dirty="0" smtClean="0">
                <a:solidFill>
                  <a:srgbClr val="000000"/>
                </a:solidFill>
                <a:ea typeface="Calibri" panose="020F0502020204030204" pitchFamily="34" charset="0"/>
                <a:cs typeface="Leelawadee" panose="020B0502040204020203" pitchFamily="34" charset="-34"/>
              </a:rPr>
              <a:t>Initial discussions held with Titan, IHCL, Ginger, Croma, Tata Capital, Tata Motors, Tata Housing</a:t>
            </a:r>
            <a:endParaRPr lang="en-IN" sz="1600" dirty="0">
              <a:solidFill>
                <a:srgbClr val="000000"/>
              </a:solidFill>
              <a:ea typeface="Calibri" panose="020F0502020204030204" pitchFamily="34" charset="0"/>
              <a:cs typeface="Leelawadee" panose="020B0502040204020203" pitchFamily="34" charset="-34"/>
            </a:endParaRPr>
          </a:p>
          <a:p>
            <a:pPr marL="800100" lvl="1" indent="-342900">
              <a:spcBef>
                <a:spcPts val="600"/>
              </a:spcBef>
              <a:spcAft>
                <a:spcPts val="600"/>
              </a:spcAft>
              <a:buFont typeface="Wingdings" panose="05000000000000000000" pitchFamily="2" charset="2"/>
              <a:buChar char="§"/>
            </a:pPr>
            <a:r>
              <a:rPr lang="en-IN" sz="1600" dirty="0" smtClean="0">
                <a:solidFill>
                  <a:srgbClr val="000000"/>
                </a:solidFill>
                <a:ea typeface="Calibri" panose="020F0502020204030204" pitchFamily="34" charset="0"/>
                <a:cs typeface="Leelawadee" panose="020B0502040204020203" pitchFamily="34" charset="-34"/>
              </a:rPr>
              <a:t>Positive response from all partners</a:t>
            </a:r>
          </a:p>
          <a:p>
            <a:pPr marL="742950" lvl="1" indent="-285750">
              <a:spcBef>
                <a:spcPts val="600"/>
              </a:spcBef>
              <a:spcAft>
                <a:spcPts val="600"/>
              </a:spcAft>
              <a:buFont typeface="Wingdings" panose="05000000000000000000" pitchFamily="2" charset="2"/>
              <a:buChar char="§"/>
            </a:pPr>
            <a:endParaRPr lang="en-IN" sz="1600" dirty="0" smtClean="0">
              <a:solidFill>
                <a:srgbClr val="000000"/>
              </a:solidFill>
              <a:ea typeface="Calibri" panose="020F0502020204030204" pitchFamily="34" charset="0"/>
              <a:cs typeface="Leelawadee" panose="020B0502040204020203" pitchFamily="34" charset="-34"/>
            </a:endParaRPr>
          </a:p>
          <a:p>
            <a:pPr marL="285750" indent="-285750">
              <a:spcBef>
                <a:spcPts val="600"/>
              </a:spcBef>
              <a:spcAft>
                <a:spcPts val="600"/>
              </a:spcAft>
              <a:buFont typeface="Wingdings" panose="05000000000000000000" pitchFamily="2" charset="2"/>
              <a:buChar char="§"/>
            </a:pPr>
            <a:r>
              <a:rPr lang="en-IN" sz="1600" dirty="0" err="1" smtClean="0">
                <a:solidFill>
                  <a:srgbClr val="000000"/>
                </a:solidFill>
                <a:ea typeface="Calibri" panose="020F0502020204030204" pitchFamily="34" charset="0"/>
                <a:cs typeface="Leelawadee" panose="020B0502040204020203" pitchFamily="34" charset="-34"/>
              </a:rPr>
              <a:t>Unistore</a:t>
            </a:r>
            <a:r>
              <a:rPr lang="en-IN" sz="1600" dirty="0" smtClean="0">
                <a:solidFill>
                  <a:srgbClr val="000000"/>
                </a:solidFill>
                <a:ea typeface="Calibri" panose="020F0502020204030204" pitchFamily="34" charset="0"/>
                <a:cs typeface="Leelawadee" panose="020B0502040204020203" pitchFamily="34" charset="-34"/>
              </a:rPr>
              <a:t>: Finalization of earn rate and commercial model underway</a:t>
            </a:r>
          </a:p>
          <a:p>
            <a:pPr marL="285750" indent="-285750">
              <a:spcBef>
                <a:spcPts val="600"/>
              </a:spcBef>
              <a:spcAft>
                <a:spcPts val="600"/>
              </a:spcAft>
              <a:buFont typeface="Wingdings" panose="05000000000000000000" pitchFamily="2" charset="2"/>
              <a:buChar char="§"/>
            </a:pPr>
            <a:endParaRPr lang="en-IN" sz="1600" dirty="0">
              <a:solidFill>
                <a:srgbClr val="000000"/>
              </a:solidFill>
              <a:ea typeface="Calibri" panose="020F0502020204030204" pitchFamily="34" charset="0"/>
              <a:cs typeface="Leelawadee" panose="020B0502040204020203" pitchFamily="34" charset="-34"/>
            </a:endParaRPr>
          </a:p>
          <a:p>
            <a:pPr marL="285750" indent="-285750">
              <a:spcBef>
                <a:spcPts val="600"/>
              </a:spcBef>
              <a:spcAft>
                <a:spcPts val="600"/>
              </a:spcAft>
              <a:buFont typeface="Wingdings" panose="05000000000000000000" pitchFamily="2" charset="2"/>
              <a:buChar char="§"/>
            </a:pPr>
            <a:r>
              <a:rPr lang="en-IN" sz="1600" dirty="0" smtClean="0">
                <a:solidFill>
                  <a:srgbClr val="000000"/>
                </a:solidFill>
                <a:ea typeface="Calibri" panose="020F0502020204030204" pitchFamily="34" charset="0"/>
                <a:cs typeface="Leelawadee" panose="020B0502040204020203" pitchFamily="34" charset="-34"/>
              </a:rPr>
              <a:t>Plan to have Phase 2 Partner consent on Commercials completed by August last week, parallel initiate  technology integration</a:t>
            </a:r>
          </a:p>
        </p:txBody>
      </p:sp>
      <p:sp>
        <p:nvSpPr>
          <p:cNvPr id="42" name="TextBox 41"/>
          <p:cNvSpPr txBox="1"/>
          <p:nvPr/>
        </p:nvSpPr>
        <p:spPr>
          <a:xfrm>
            <a:off x="6248400" y="1478627"/>
            <a:ext cx="1596144" cy="369332"/>
          </a:xfrm>
          <a:prstGeom prst="rect">
            <a:avLst/>
          </a:prstGeom>
          <a:noFill/>
        </p:spPr>
        <p:txBody>
          <a:bodyPr wrap="square" rtlCol="0">
            <a:spAutoFit/>
          </a:bodyPr>
          <a:lstStyle/>
          <a:p>
            <a:pPr marL="285750" indent="-285750">
              <a:buFont typeface="Arial" panose="020B0604020202020204" pitchFamily="34" charset="0"/>
              <a:buChar char="•"/>
            </a:pPr>
            <a:r>
              <a:rPr lang="en-US" dirty="0" smtClean="0"/>
              <a:t>Tata Power</a:t>
            </a:r>
            <a:endParaRPr lang="en-US" dirty="0"/>
          </a:p>
        </p:txBody>
      </p:sp>
      <p:cxnSp>
        <p:nvCxnSpPr>
          <p:cNvPr id="43" name="Straight Connector 42"/>
          <p:cNvCxnSpPr/>
          <p:nvPr/>
        </p:nvCxnSpPr>
        <p:spPr>
          <a:xfrm>
            <a:off x="1423430" y="3996543"/>
            <a:ext cx="6912850"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20" name="Group 19"/>
          <p:cNvGrpSpPr/>
          <p:nvPr/>
        </p:nvGrpSpPr>
        <p:grpSpPr>
          <a:xfrm>
            <a:off x="549897" y="5335333"/>
            <a:ext cx="7710183" cy="740131"/>
            <a:chOff x="626097" y="5335333"/>
            <a:chExt cx="7710183" cy="740131"/>
          </a:xfrm>
        </p:grpSpPr>
        <p:sp>
          <p:nvSpPr>
            <p:cNvPr id="58" name="TextBox 57"/>
            <p:cNvSpPr txBox="1"/>
            <p:nvPr/>
          </p:nvSpPr>
          <p:spPr>
            <a:xfrm>
              <a:off x="2146274" y="5336800"/>
              <a:ext cx="6190006" cy="738664"/>
            </a:xfrm>
            <a:prstGeom prst="rect">
              <a:avLst/>
            </a:prstGeom>
            <a:solidFill>
              <a:schemeClr val="bg1"/>
            </a:solidFill>
            <a:ln>
              <a:solidFill>
                <a:schemeClr val="accent1"/>
              </a:solidFill>
            </a:ln>
          </p:spPr>
          <p:txBody>
            <a:bodyPr wrap="square" rtlCol="0">
              <a:spAutoFit/>
            </a:bodyPr>
            <a:lstStyle/>
            <a:p>
              <a:pPr algn="ctr"/>
              <a:r>
                <a:rPr lang="en-IN" sz="1400" b="1" dirty="0" smtClean="0">
                  <a:solidFill>
                    <a:schemeClr val="bg1"/>
                  </a:solidFill>
                  <a:latin typeface="Century Gothic" panose="020B0502020202020204" pitchFamily="34" charset="0"/>
                </a:rPr>
                <a:t> </a:t>
              </a:r>
            </a:p>
            <a:p>
              <a:pPr algn="ctr"/>
              <a:endParaRPr lang="en-IN" sz="1400" b="1" dirty="0">
                <a:solidFill>
                  <a:schemeClr val="bg1"/>
                </a:solidFill>
                <a:latin typeface="Century Gothic" panose="020B0502020202020204" pitchFamily="34" charset="0"/>
              </a:endParaRPr>
            </a:p>
            <a:p>
              <a:pPr algn="ctr"/>
              <a:endParaRPr lang="en-IN" sz="1400" b="1" dirty="0">
                <a:solidFill>
                  <a:schemeClr val="bg1"/>
                </a:solidFill>
                <a:latin typeface="Century Gothic" panose="020B0502020202020204" pitchFamily="34" charset="0"/>
              </a:endParaRPr>
            </a:p>
          </p:txBody>
        </p:sp>
        <p:sp>
          <p:nvSpPr>
            <p:cNvPr id="48" name="TextBox 47"/>
            <p:cNvSpPr txBox="1"/>
            <p:nvPr/>
          </p:nvSpPr>
          <p:spPr>
            <a:xfrm>
              <a:off x="626097" y="5335333"/>
              <a:ext cx="1498333" cy="738664"/>
            </a:xfrm>
            <a:prstGeom prst="rect">
              <a:avLst/>
            </a:prstGeom>
            <a:solidFill>
              <a:srgbClr val="0070C0"/>
            </a:solidFill>
          </p:spPr>
          <p:txBody>
            <a:bodyPr wrap="square" rtlCol="0">
              <a:spAutoFit/>
            </a:bodyPr>
            <a:lstStyle/>
            <a:p>
              <a:pPr algn="ctr"/>
              <a:r>
                <a:rPr lang="en-IN" sz="1400" b="1" dirty="0" smtClean="0">
                  <a:solidFill>
                    <a:schemeClr val="bg1"/>
                  </a:solidFill>
                  <a:latin typeface="Century Gothic" panose="020B0502020202020204" pitchFamily="34" charset="0"/>
                </a:rPr>
                <a:t>Targeted Phase 2 Partners</a:t>
              </a:r>
              <a:endParaRPr lang="en-IN" sz="1400" b="1" dirty="0">
                <a:solidFill>
                  <a:schemeClr val="bg1"/>
                </a:solidFill>
                <a:latin typeface="Century Gothic" panose="020B0502020202020204" pitchFamily="34" charset="0"/>
              </a:endParaRPr>
            </a:p>
          </p:txBody>
        </p:sp>
        <p:pic>
          <p:nvPicPr>
            <p:cNvPr id="50" name="Picture 113" descr="20110203103053!Croma_(store)_logo"/>
            <p:cNvPicPr>
              <a:picLocks noChangeAspect="1" noChangeArrowheads="1"/>
            </p:cNvPicPr>
            <p:nvPr/>
          </p:nvPicPr>
          <p:blipFill>
            <a:blip r:embed="rId2" cstate="print"/>
            <a:srcRect l="3044" t="21797" r="4648" b="20427"/>
            <a:stretch>
              <a:fillRect/>
            </a:stretch>
          </p:blipFill>
          <p:spPr bwMode="auto">
            <a:xfrm>
              <a:off x="2528084" y="5424796"/>
              <a:ext cx="832329" cy="558159"/>
            </a:xfrm>
            <a:prstGeom prst="rect">
              <a:avLst/>
            </a:prstGeom>
            <a:noFill/>
            <a:ln w="9525">
              <a:noFill/>
              <a:miter lim="800000"/>
              <a:headEnd/>
              <a:tailEnd/>
            </a:ln>
          </p:spPr>
        </p:pic>
        <p:pic>
          <p:nvPicPr>
            <p:cNvPr id="53" name="Picture 105" descr="ANd9GcQxBQ7Zoas3Ynv2stu7ken5eQXQ0kE4rPWJUIjaIjW5HRJG3E96"/>
            <p:cNvPicPr>
              <a:picLocks noChangeAspect="1" noChangeArrowheads="1"/>
            </p:cNvPicPr>
            <p:nvPr/>
          </p:nvPicPr>
          <p:blipFill>
            <a:blip r:embed="rId3" cstate="print"/>
            <a:srcRect l="24749" t="17510" r="27563" b="27205"/>
            <a:stretch>
              <a:fillRect/>
            </a:stretch>
          </p:blipFill>
          <p:spPr bwMode="auto">
            <a:xfrm>
              <a:off x="3888273" y="5420743"/>
              <a:ext cx="653338" cy="561677"/>
            </a:xfrm>
            <a:prstGeom prst="rect">
              <a:avLst/>
            </a:prstGeom>
            <a:noFill/>
            <a:ln w="9525">
              <a:noFill/>
              <a:miter lim="800000"/>
              <a:headEnd/>
              <a:tailEnd/>
            </a:ln>
          </p:spPr>
        </p:pic>
        <p:pic>
          <p:nvPicPr>
            <p:cNvPr id="54" name="Picture 107" descr="taj_20group_20logo"/>
            <p:cNvPicPr>
              <a:picLocks noChangeAspect="1" noChangeArrowheads="1"/>
            </p:cNvPicPr>
            <p:nvPr/>
          </p:nvPicPr>
          <p:blipFill>
            <a:blip r:embed="rId4" cstate="print"/>
            <a:srcRect/>
            <a:stretch>
              <a:fillRect/>
            </a:stretch>
          </p:blipFill>
          <p:spPr bwMode="auto">
            <a:xfrm>
              <a:off x="5280553" y="5413562"/>
              <a:ext cx="495352" cy="588230"/>
            </a:xfrm>
            <a:prstGeom prst="rect">
              <a:avLst/>
            </a:prstGeom>
            <a:noFill/>
            <a:ln w="9525">
              <a:noFill/>
              <a:miter lim="800000"/>
              <a:headEnd/>
              <a:tailEnd/>
            </a:ln>
          </p:spPr>
        </p:pic>
        <p:pic>
          <p:nvPicPr>
            <p:cNvPr id="56" name="Picture 4" descr="http://www.vccircle.com/sites/default/files/styles/img_640/public/image/tata-capital-logo.jpg?itok=Zh7zEeBA"/>
            <p:cNvPicPr>
              <a:picLocks noChangeAspect="1" noChangeArrowheads="1"/>
            </p:cNvPicPr>
            <p:nvPr/>
          </p:nvPicPr>
          <p:blipFill>
            <a:blip r:embed="rId5" cstate="print"/>
            <a:srcRect t="27992" b="20021"/>
            <a:stretch>
              <a:fillRect/>
            </a:stretch>
          </p:blipFill>
          <p:spPr bwMode="auto">
            <a:xfrm>
              <a:off x="6859481" y="5554508"/>
              <a:ext cx="1025139" cy="335984"/>
            </a:xfrm>
            <a:prstGeom prst="rect">
              <a:avLst/>
            </a:prstGeom>
            <a:noFill/>
          </p:spPr>
        </p:pic>
      </p:grpSp>
      <p:sp>
        <p:nvSpPr>
          <p:cNvPr id="35" name="TextBox 34"/>
          <p:cNvSpPr txBox="1"/>
          <p:nvPr/>
        </p:nvSpPr>
        <p:spPr>
          <a:xfrm>
            <a:off x="11484683" y="57547"/>
            <a:ext cx="520504" cy="369332"/>
          </a:xfrm>
          <a:prstGeom prst="rect">
            <a:avLst/>
          </a:prstGeom>
          <a:noFill/>
        </p:spPr>
        <p:txBody>
          <a:bodyPr wrap="square" rtlCol="0">
            <a:spAutoFit/>
          </a:bodyPr>
          <a:lstStyle/>
          <a:p>
            <a:r>
              <a:rPr lang="en-IN" dirty="0" smtClean="0"/>
              <a:t>P</a:t>
            </a:r>
            <a:endParaRPr lang="en-IN" dirty="0"/>
          </a:p>
        </p:txBody>
      </p:sp>
    </p:spTree>
    <p:extLst>
      <p:ext uri="{BB962C8B-B14F-4D97-AF65-F5344CB8AC3E}">
        <p14:creationId xmlns:p14="http://schemas.microsoft.com/office/powerpoint/2010/main" val="355589821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flipH="1">
            <a:off x="0" y="6311900"/>
            <a:ext cx="12192000" cy="232833"/>
          </a:xfrm>
          <a:prstGeom prst="rect">
            <a:avLst/>
          </a:prstGeom>
        </p:spPr>
      </p:pic>
      <p:sp>
        <p:nvSpPr>
          <p:cNvPr id="3" name="Rectangle 2"/>
          <p:cNvSpPr/>
          <p:nvPr/>
        </p:nvSpPr>
        <p:spPr>
          <a:xfrm>
            <a:off x="0" y="0"/>
            <a:ext cx="12192000" cy="54102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8" name="Group 7"/>
          <p:cNvGrpSpPr/>
          <p:nvPr/>
        </p:nvGrpSpPr>
        <p:grpSpPr>
          <a:xfrm>
            <a:off x="2895600" y="228600"/>
            <a:ext cx="6400800" cy="4627462"/>
            <a:chOff x="2895600" y="-358424"/>
            <a:chExt cx="6400800" cy="4627462"/>
          </a:xfrm>
        </p:grpSpPr>
        <p:sp>
          <p:nvSpPr>
            <p:cNvPr id="5" name="Rectangle 4"/>
            <p:cNvSpPr/>
            <p:nvPr/>
          </p:nvSpPr>
          <p:spPr>
            <a:xfrm>
              <a:off x="3831652" y="1960714"/>
              <a:ext cx="4534190" cy="2308324"/>
            </a:xfrm>
            <a:prstGeom prst="rect">
              <a:avLst/>
            </a:prstGeom>
          </p:spPr>
          <p:txBody>
            <a:bodyPr wrap="none">
              <a:spAutoFit/>
            </a:bodyPr>
            <a:lstStyle/>
            <a:p>
              <a:pPr algn="ctr"/>
              <a:r>
                <a:rPr lang="en-IN" sz="7200" dirty="0" smtClean="0">
                  <a:ln/>
                  <a:solidFill>
                    <a:schemeClr val="bg1"/>
                  </a:solidFill>
                  <a:latin typeface="Leelawadee UI" panose="020B0502040204020203" pitchFamily="34" charset="-34"/>
                  <a:cs typeface="Leelawadee UI" panose="020B0502040204020203" pitchFamily="34" charset="-34"/>
                </a:rPr>
                <a:t>PRODUCT </a:t>
              </a:r>
            </a:p>
            <a:p>
              <a:pPr algn="ctr"/>
              <a:r>
                <a:rPr lang="en-IN" sz="7200" dirty="0" smtClean="0">
                  <a:ln/>
                  <a:solidFill>
                    <a:schemeClr val="bg1"/>
                  </a:solidFill>
                  <a:latin typeface="Leelawadee UI" panose="020B0502040204020203" pitchFamily="34" charset="-34"/>
                  <a:cs typeface="Leelawadee UI" panose="020B0502040204020203" pitchFamily="34" charset="-34"/>
                </a:rPr>
                <a:t>DESIGN</a:t>
              </a:r>
              <a:endParaRPr lang="en-IN" sz="7200" dirty="0">
                <a:ln/>
                <a:solidFill>
                  <a:schemeClr val="bg1"/>
                </a:solidFill>
                <a:latin typeface="Leelawadee UI" panose="020B0502040204020203" pitchFamily="34" charset="-34"/>
                <a:cs typeface="Leelawadee UI" panose="020B0502040204020203" pitchFamily="34" charset="-34"/>
              </a:endParaRPr>
            </a:p>
          </p:txBody>
        </p:sp>
        <p:sp>
          <p:nvSpPr>
            <p:cNvPr id="31" name="Rectangle 30"/>
            <p:cNvSpPr/>
            <p:nvPr/>
          </p:nvSpPr>
          <p:spPr>
            <a:xfrm>
              <a:off x="6006372" y="2724748"/>
              <a:ext cx="184730" cy="1200329"/>
            </a:xfrm>
            <a:prstGeom prst="rect">
              <a:avLst/>
            </a:prstGeom>
          </p:spPr>
          <p:txBody>
            <a:bodyPr wrap="none">
              <a:spAutoFit/>
            </a:bodyPr>
            <a:lstStyle/>
            <a:p>
              <a:pPr algn="ctr"/>
              <a:endParaRPr lang="en-IN" sz="7200" dirty="0">
                <a:ln/>
                <a:solidFill>
                  <a:schemeClr val="bg1"/>
                </a:solidFill>
                <a:latin typeface="Leelawadee UI" panose="020B0502040204020203" pitchFamily="34" charset="-34"/>
                <a:cs typeface="Leelawadee UI" panose="020B0502040204020203" pitchFamily="34" charset="-34"/>
              </a:endParaRPr>
            </a:p>
          </p:txBody>
        </p:sp>
        <p:sp>
          <p:nvSpPr>
            <p:cNvPr id="7" name="Rectangle 6"/>
            <p:cNvSpPr/>
            <p:nvPr/>
          </p:nvSpPr>
          <p:spPr>
            <a:xfrm>
              <a:off x="4778975" y="-358424"/>
              <a:ext cx="2634054" cy="2646878"/>
            </a:xfrm>
            <a:prstGeom prst="rect">
              <a:avLst/>
            </a:prstGeom>
          </p:spPr>
          <p:txBody>
            <a:bodyPr wrap="none">
              <a:spAutoFit/>
            </a:bodyPr>
            <a:lstStyle/>
            <a:p>
              <a:pPr algn="ctr"/>
              <a:r>
                <a:rPr lang="en-IN" sz="16600" b="1" dirty="0" smtClean="0">
                  <a:solidFill>
                    <a:schemeClr val="bg1"/>
                  </a:solidFill>
                  <a:latin typeface="Leelawadee UI" panose="020B0502040204020203" pitchFamily="34" charset="-34"/>
                  <a:cs typeface="Leelawadee UI" panose="020B0502040204020203" pitchFamily="34" charset="-34"/>
                </a:rPr>
                <a:t>04</a:t>
              </a:r>
              <a:endParaRPr lang="en-IN" sz="16600" dirty="0">
                <a:solidFill>
                  <a:schemeClr val="bg1"/>
                </a:solidFill>
              </a:endParaRPr>
            </a:p>
          </p:txBody>
        </p:sp>
        <p:cxnSp>
          <p:nvCxnSpPr>
            <p:cNvPr id="34" name="Straight Connector 33"/>
            <p:cNvCxnSpPr/>
            <p:nvPr/>
          </p:nvCxnSpPr>
          <p:spPr>
            <a:xfrm>
              <a:off x="2895600" y="1960714"/>
              <a:ext cx="64008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66969400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040F425-731D-4835-A38A-9545B9CAE996}" type="slidenum">
              <a:rPr lang="en-IN" smtClean="0">
                <a:solidFill>
                  <a:srgbClr val="000000">
                    <a:tint val="75000"/>
                  </a:srgbClr>
                </a:solidFill>
              </a:rPr>
              <a:pPr/>
              <a:t>19</a:t>
            </a:fld>
            <a:endParaRPr lang="en-IN" dirty="0">
              <a:solidFill>
                <a:srgbClr val="000000">
                  <a:tint val="75000"/>
                </a:srgbClr>
              </a:solidFill>
            </a:endParaRPr>
          </a:p>
        </p:txBody>
      </p:sp>
      <p:sp>
        <p:nvSpPr>
          <p:cNvPr id="5" name="Rectangle 4"/>
          <p:cNvSpPr/>
          <p:nvPr/>
        </p:nvSpPr>
        <p:spPr>
          <a:xfrm>
            <a:off x="4507198" y="237066"/>
            <a:ext cx="3177858" cy="523220"/>
          </a:xfrm>
          <a:prstGeom prst="rect">
            <a:avLst/>
          </a:prstGeom>
          <a:solidFill>
            <a:schemeClr val="bg1"/>
          </a:solidFill>
        </p:spPr>
        <p:txBody>
          <a:bodyPr wrap="none" anchor="ctr">
            <a:spAutoFit/>
          </a:bodyPr>
          <a:lstStyle/>
          <a:p>
            <a:pPr algn="ctr"/>
            <a:r>
              <a:rPr lang="en-IN" sz="2800" b="1" dirty="0" smtClean="0">
                <a:solidFill>
                  <a:srgbClr val="0070C0"/>
                </a:solidFill>
                <a:latin typeface="Leelawadee UI" panose="020B0502040204020203" pitchFamily="34" charset="-34"/>
                <a:cs typeface="Leelawadee UI" panose="020B0502040204020203" pitchFamily="34" charset="-34"/>
              </a:rPr>
              <a:t>Program Features</a:t>
            </a:r>
            <a:endParaRPr lang="en-IN" sz="2800" b="1" dirty="0">
              <a:solidFill>
                <a:srgbClr val="0070C0"/>
              </a:solidFill>
              <a:latin typeface="Leelawadee UI" panose="020B0502040204020203" pitchFamily="34" charset="-34"/>
              <a:cs typeface="Leelawadee UI" panose="020B0502040204020203" pitchFamily="34" charset="-34"/>
            </a:endParaRPr>
          </a:p>
        </p:txBody>
      </p:sp>
      <p:sp>
        <p:nvSpPr>
          <p:cNvPr id="22" name="Text Placeholder 6"/>
          <p:cNvSpPr txBox="1">
            <a:spLocks/>
          </p:cNvSpPr>
          <p:nvPr/>
        </p:nvSpPr>
        <p:spPr>
          <a:xfrm>
            <a:off x="803071" y="722082"/>
            <a:ext cx="10560353" cy="270024"/>
          </a:xfrm>
          <a:prstGeom prst="rect">
            <a:avLst/>
          </a:prstGeom>
        </p:spPr>
        <p:txBody>
          <a:bodyPr>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N" dirty="0" smtClean="0">
                <a:solidFill>
                  <a:schemeClr val="bg1">
                    <a:lumMod val="50000"/>
                  </a:schemeClr>
                </a:solidFill>
              </a:rPr>
              <a:t>Being a part of Tata Treats Program, the member will have a chance to go beyond points and earn special experiences and privileges</a:t>
            </a:r>
            <a:endParaRPr lang="en-IN" dirty="0">
              <a:solidFill>
                <a:schemeClr val="bg1">
                  <a:lumMod val="50000"/>
                </a:schemeClr>
              </a:solidFill>
            </a:endParaRPr>
          </a:p>
        </p:txBody>
      </p:sp>
      <p:cxnSp>
        <p:nvCxnSpPr>
          <p:cNvPr id="57" name="Elbow Connector 56"/>
          <p:cNvCxnSpPr/>
          <p:nvPr/>
        </p:nvCxnSpPr>
        <p:spPr>
          <a:xfrm>
            <a:off x="4013803" y="4359215"/>
            <a:ext cx="1959326" cy="541281"/>
          </a:xfrm>
          <a:prstGeom prst="bentConnector3">
            <a:avLst/>
          </a:prstGeom>
          <a:noFill/>
          <a:ln w="9525" cap="rnd" cmpd="sng" algn="ctr">
            <a:solidFill>
              <a:srgbClr val="0E5580">
                <a:lumMod val="50000"/>
              </a:srgbClr>
            </a:solidFill>
            <a:prstDash val="sysDash"/>
          </a:ln>
          <a:effectLst/>
        </p:spPr>
      </p:cxnSp>
      <p:cxnSp>
        <p:nvCxnSpPr>
          <p:cNvPr id="58" name="Straight Connector 57"/>
          <p:cNvCxnSpPr/>
          <p:nvPr/>
        </p:nvCxnSpPr>
        <p:spPr>
          <a:xfrm>
            <a:off x="2900624" y="3746148"/>
            <a:ext cx="3091096" cy="0"/>
          </a:xfrm>
          <a:prstGeom prst="line">
            <a:avLst/>
          </a:prstGeom>
          <a:noFill/>
          <a:ln w="9525" cap="rnd" cmpd="sng" algn="ctr">
            <a:solidFill>
              <a:srgbClr val="0E5580">
                <a:lumMod val="50000"/>
              </a:srgbClr>
            </a:solidFill>
            <a:prstDash val="sysDash"/>
          </a:ln>
          <a:effectLst/>
        </p:spPr>
      </p:cxnSp>
      <p:cxnSp>
        <p:nvCxnSpPr>
          <p:cNvPr id="59" name="Straight Connector 58"/>
          <p:cNvCxnSpPr/>
          <p:nvPr/>
        </p:nvCxnSpPr>
        <p:spPr>
          <a:xfrm>
            <a:off x="2900624" y="2800687"/>
            <a:ext cx="3091096" cy="0"/>
          </a:xfrm>
          <a:prstGeom prst="line">
            <a:avLst/>
          </a:prstGeom>
          <a:noFill/>
          <a:ln w="9525" cap="rnd" cmpd="sng" algn="ctr">
            <a:solidFill>
              <a:srgbClr val="0E5580">
                <a:lumMod val="50000"/>
              </a:srgbClr>
            </a:solidFill>
            <a:prstDash val="sysDash"/>
          </a:ln>
          <a:effectLst/>
        </p:spPr>
      </p:cxnSp>
      <p:grpSp>
        <p:nvGrpSpPr>
          <p:cNvPr id="60" name="Group 59"/>
          <p:cNvGrpSpPr/>
          <p:nvPr/>
        </p:nvGrpSpPr>
        <p:grpSpPr>
          <a:xfrm>
            <a:off x="1619601" y="913594"/>
            <a:ext cx="3191211" cy="4512053"/>
            <a:chOff x="1649599" y="1181874"/>
            <a:chExt cx="3191211" cy="4512053"/>
          </a:xfrm>
        </p:grpSpPr>
        <p:sp>
          <p:nvSpPr>
            <p:cNvPr id="61" name="Rectangle 60"/>
            <p:cNvSpPr/>
            <p:nvPr/>
          </p:nvSpPr>
          <p:spPr>
            <a:xfrm>
              <a:off x="1649599" y="2502716"/>
              <a:ext cx="3191211" cy="3191211"/>
            </a:xfrm>
            <a:prstGeom prst="rect">
              <a:avLst/>
            </a:prstGeom>
            <a:solidFill>
              <a:srgbClr val="0E5580">
                <a:lumMod val="20000"/>
                <a:lumOff val="80000"/>
              </a:srgbClr>
            </a:solidFill>
            <a:ln w="25400" cap="flat" cmpd="sng" algn="ctr">
              <a:noFill/>
              <a:prstDash val="solid"/>
            </a:ln>
            <a:effectLst>
              <a:outerShdw blurRad="1270000" dir="6480000" algn="t" rotWithShape="0">
                <a:prstClr val="black">
                  <a:alpha val="74000"/>
                </a:prstClr>
              </a:outerShdw>
            </a:effectLst>
            <a:scene3d>
              <a:camera prst="isometricOffAxis2Top">
                <a:rot lat="18596560" lon="3849241" rev="17558646"/>
              </a:camera>
              <a:lightRig rig="soft" dir="t">
                <a:rot lat="0" lon="0" rev="9000000"/>
              </a:lightRig>
            </a:scene3d>
            <a:sp3d prstMaterial="matte">
              <a:bevelT w="501650" h="1016000" prst="angle"/>
              <a:bevelB w="0" h="0"/>
            </a:sp3d>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endParaRPr>
            </a:p>
          </p:txBody>
        </p:sp>
        <p:sp>
          <p:nvSpPr>
            <p:cNvPr id="62" name="Rectangle 61"/>
            <p:cNvSpPr/>
            <p:nvPr/>
          </p:nvSpPr>
          <p:spPr>
            <a:xfrm>
              <a:off x="2001422" y="2128635"/>
              <a:ext cx="2416507" cy="2416507"/>
            </a:xfrm>
            <a:prstGeom prst="rect">
              <a:avLst/>
            </a:prstGeom>
            <a:solidFill>
              <a:srgbClr val="0E5580">
                <a:lumMod val="60000"/>
                <a:lumOff val="40000"/>
              </a:srgbClr>
            </a:solidFill>
            <a:ln w="25400" cap="flat" cmpd="sng" algn="ctr">
              <a:noFill/>
              <a:prstDash val="solid"/>
            </a:ln>
            <a:effectLst>
              <a:innerShdw blurRad="63500" dist="50800" dir="10800000">
                <a:prstClr val="black">
                  <a:alpha val="50000"/>
                </a:prstClr>
              </a:innerShdw>
            </a:effectLst>
            <a:scene3d>
              <a:camera prst="isometricOffAxis2Top">
                <a:rot lat="18596560" lon="3849241" rev="17558646"/>
              </a:camera>
              <a:lightRig rig="soft" dir="t">
                <a:rot lat="0" lon="0" rev="9000000"/>
              </a:lightRig>
            </a:scene3d>
            <a:sp3d prstMaterial="matte">
              <a:bevelT w="501650" h="1016000" prst="angle"/>
              <a:bevelB w="0" h="0"/>
            </a:sp3d>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prstClr val="white"/>
                </a:solidFill>
                <a:effectLst/>
                <a:uLnTx/>
                <a:uFillTx/>
              </a:endParaRPr>
            </a:p>
          </p:txBody>
        </p:sp>
        <p:sp>
          <p:nvSpPr>
            <p:cNvPr id="63" name="Rectangle 62"/>
            <p:cNvSpPr/>
            <p:nvPr/>
          </p:nvSpPr>
          <p:spPr>
            <a:xfrm>
              <a:off x="2340699" y="1759200"/>
              <a:ext cx="1641803" cy="1641803"/>
            </a:xfrm>
            <a:prstGeom prst="rect">
              <a:avLst/>
            </a:prstGeom>
            <a:solidFill>
              <a:srgbClr val="0E5580">
                <a:lumMod val="75000"/>
              </a:srgbClr>
            </a:solidFill>
            <a:ln w="25400" cap="flat" cmpd="sng" algn="ctr">
              <a:noFill/>
              <a:prstDash val="solid"/>
            </a:ln>
            <a:effectLst>
              <a:innerShdw blurRad="63500" dist="50800" dir="10800000">
                <a:prstClr val="black">
                  <a:alpha val="50000"/>
                </a:prstClr>
              </a:innerShdw>
            </a:effectLst>
            <a:scene3d>
              <a:camera prst="isometricOffAxis2Top">
                <a:rot lat="18596560" lon="3849241" rev="17558646"/>
              </a:camera>
              <a:lightRig rig="soft" dir="t">
                <a:rot lat="0" lon="0" rev="9000000"/>
              </a:lightRig>
            </a:scene3d>
            <a:sp3d prstMaterial="matte">
              <a:bevelT w="501650" h="1016000" prst="angle"/>
              <a:bevelB w="0" h="0"/>
            </a:sp3d>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prstClr val="white"/>
                </a:solidFill>
                <a:effectLst/>
                <a:uLnTx/>
                <a:uFillTx/>
              </a:endParaRPr>
            </a:p>
          </p:txBody>
        </p:sp>
        <p:sp>
          <p:nvSpPr>
            <p:cNvPr id="64" name="Rectangle 63"/>
            <p:cNvSpPr/>
            <p:nvPr/>
          </p:nvSpPr>
          <p:spPr>
            <a:xfrm>
              <a:off x="2698442" y="1181874"/>
              <a:ext cx="879670" cy="879670"/>
            </a:xfrm>
            <a:prstGeom prst="rect">
              <a:avLst/>
            </a:prstGeom>
            <a:solidFill>
              <a:srgbClr val="0E5580">
                <a:lumMod val="50000"/>
              </a:srgbClr>
            </a:solidFill>
            <a:ln w="25400" cap="flat" cmpd="sng" algn="ctr">
              <a:noFill/>
              <a:prstDash val="solid"/>
            </a:ln>
            <a:effectLst>
              <a:innerShdw blurRad="63500" dist="50800" dir="10800000">
                <a:prstClr val="black">
                  <a:alpha val="50000"/>
                </a:prstClr>
              </a:innerShdw>
            </a:effectLst>
            <a:scene3d>
              <a:camera prst="isometricOffAxis2Top">
                <a:rot lat="18596560" lon="3849241" rev="17558646"/>
              </a:camera>
              <a:lightRig rig="soft" dir="t">
                <a:rot lat="0" lon="0" rev="9000000"/>
              </a:lightRig>
            </a:scene3d>
            <a:sp3d prstMaterial="matte">
              <a:bevelT w="552450" h="1257300" prst="angle"/>
              <a:bevelB w="0" h="0"/>
            </a:sp3d>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prstClr val="white"/>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prstClr val="white"/>
                </a:solidFill>
                <a:effectLst/>
                <a:uLnTx/>
                <a:uFillTx/>
              </a:endParaRPr>
            </a:p>
          </p:txBody>
        </p:sp>
      </p:grpSp>
      <p:grpSp>
        <p:nvGrpSpPr>
          <p:cNvPr id="65" name="Group 64"/>
          <p:cNvGrpSpPr/>
          <p:nvPr/>
        </p:nvGrpSpPr>
        <p:grpSpPr>
          <a:xfrm>
            <a:off x="5973129" y="1370723"/>
            <a:ext cx="4055234" cy="964265"/>
            <a:chOff x="5566285" y="1255880"/>
            <a:chExt cx="3577715" cy="1240577"/>
          </a:xfrm>
        </p:grpSpPr>
        <p:sp>
          <p:nvSpPr>
            <p:cNvPr id="66" name="Rectangle 65"/>
            <p:cNvSpPr/>
            <p:nvPr/>
          </p:nvSpPr>
          <p:spPr>
            <a:xfrm>
              <a:off x="5566285" y="1255880"/>
              <a:ext cx="3577715" cy="1240577"/>
            </a:xfrm>
            <a:prstGeom prst="rect">
              <a:avLst/>
            </a:prstGeom>
            <a:gradFill flip="none" rotWithShape="1">
              <a:gsLst>
                <a:gs pos="0">
                  <a:sysClr val="window" lastClr="FFFFFF">
                    <a:lumMod val="50000"/>
                    <a:alpha val="34000"/>
                  </a:sysClr>
                </a:gs>
                <a:gs pos="56000">
                  <a:sysClr val="window" lastClr="FFFFFF">
                    <a:lumMod val="65000"/>
                    <a:alpha val="29000"/>
                  </a:sysClr>
                </a:gs>
                <a:gs pos="100000">
                  <a:sysClr val="window" lastClr="FFFFFF">
                    <a:lumMod val="50000"/>
                    <a:alpha val="0"/>
                  </a:sysClr>
                </a:gs>
              </a:gsLst>
              <a:lin ang="0" scaled="1"/>
              <a:tileRect/>
            </a:gradFill>
            <a:ln w="25400" cap="flat" cmpd="sng" algn="ctr">
              <a:noFill/>
              <a:prstDash val="solid"/>
            </a:ln>
            <a:effectLst/>
            <a:scene3d>
              <a:camera prst="orthographicFront">
                <a:rot lat="0" lon="0" rev="0"/>
              </a:camera>
              <a:lightRig rig="contrasting" dir="t">
                <a:rot lat="0" lon="0" rev="7800000"/>
              </a:lightRig>
            </a:scene3d>
            <a:sp3d/>
          </p:spPr>
          <p:txBody>
            <a:bodyPr rtlCol="0" anchor="ctr"/>
            <a:lstStyle/>
            <a:p>
              <a:pPr marL="342900" marR="0" lvl="0" indent="-227013" defTabSz="914400" eaLnBrk="1" fontAlgn="auto" latinLnBrk="0" hangingPunct="1">
                <a:lnSpc>
                  <a:spcPct val="100000"/>
                </a:lnSpc>
                <a:spcBef>
                  <a:spcPts val="0"/>
                </a:spcBef>
                <a:spcAft>
                  <a:spcPts val="0"/>
                </a:spcAft>
                <a:buClrTx/>
                <a:buSzTx/>
                <a:buFont typeface="Wingdings" pitchFamily="2" charset="2"/>
                <a:buChar char="§"/>
                <a:tabLst>
                  <a:tab pos="566738" algn="l"/>
                </a:tabLst>
                <a:defRPr/>
              </a:pPr>
              <a:endParaRPr kumimoji="0" lang="en-GB" sz="1200" b="0" i="0" u="none" strike="noStrike" kern="0" cap="none" spc="0" normalizeH="0" baseline="0" noProof="0">
                <a:ln>
                  <a:noFill/>
                </a:ln>
                <a:solidFill>
                  <a:prstClr val="black">
                    <a:lumMod val="75000"/>
                    <a:lumOff val="25000"/>
                  </a:prstClr>
                </a:solidFill>
                <a:effectLst/>
                <a:uLnTx/>
                <a:uFillTx/>
              </a:endParaRPr>
            </a:p>
          </p:txBody>
        </p:sp>
        <p:sp>
          <p:nvSpPr>
            <p:cNvPr id="67" name="Rounded Rectangle 66"/>
            <p:cNvSpPr/>
            <p:nvPr/>
          </p:nvSpPr>
          <p:spPr>
            <a:xfrm>
              <a:off x="5583256" y="1351211"/>
              <a:ext cx="3211316" cy="1005840"/>
            </a:xfrm>
            <a:prstGeom prst="roundRect">
              <a:avLst/>
            </a:prstGeom>
            <a:solidFill>
              <a:sysClr val="window" lastClr="FFFFFF">
                <a:lumMod val="85000"/>
                <a:alpha val="0"/>
              </a:sysClr>
            </a:solidFill>
            <a:ln w="25400" cap="flat"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2000" b="1" i="0" u="none" strike="noStrike" kern="0" cap="none" spc="0" normalizeH="0" baseline="0" noProof="0" dirty="0">
                  <a:ln>
                    <a:noFill/>
                  </a:ln>
                  <a:solidFill>
                    <a:srgbClr val="062C44"/>
                  </a:solidFill>
                  <a:effectLst/>
                  <a:uLnTx/>
                  <a:uFillTx/>
                </a:rPr>
                <a:t>SOCIAL CAUSES</a:t>
              </a:r>
            </a:p>
            <a:p>
              <a:pPr marL="0" marR="0" lvl="0" indent="0" defTabSz="914400" eaLnBrk="1" fontAlgn="auto" latinLnBrk="0" hangingPunct="1">
                <a:lnSpc>
                  <a:spcPct val="100000"/>
                </a:lnSpc>
                <a:spcBef>
                  <a:spcPts val="0"/>
                </a:spcBef>
                <a:spcAft>
                  <a:spcPts val="0"/>
                </a:spcAft>
                <a:buClrTx/>
                <a:buSzTx/>
                <a:buFontTx/>
                <a:buNone/>
                <a:tabLst/>
                <a:defRPr/>
              </a:pPr>
              <a:r>
                <a:rPr kumimoji="0" lang="en-GB" sz="1200" b="0" i="0" u="none" strike="noStrike" kern="0" cap="none" spc="0" normalizeH="0" baseline="0" noProof="1">
                  <a:ln>
                    <a:noFill/>
                  </a:ln>
                  <a:solidFill>
                    <a:prstClr val="black">
                      <a:lumMod val="65000"/>
                      <a:lumOff val="35000"/>
                    </a:prstClr>
                  </a:solidFill>
                  <a:effectLst/>
                  <a:uLnTx/>
                  <a:uFillTx/>
                </a:rPr>
                <a:t>Members have the option and opportunity to contribute towards their chosen social cause and track it to fruitition</a:t>
              </a:r>
            </a:p>
          </p:txBody>
        </p:sp>
      </p:grpSp>
      <p:grpSp>
        <p:nvGrpSpPr>
          <p:cNvPr id="68" name="Group 67"/>
          <p:cNvGrpSpPr/>
          <p:nvPr/>
        </p:nvGrpSpPr>
        <p:grpSpPr>
          <a:xfrm>
            <a:off x="5991720" y="2481401"/>
            <a:ext cx="4036643" cy="964265"/>
            <a:chOff x="5703565" y="2591026"/>
            <a:chExt cx="3440435" cy="1240577"/>
          </a:xfrm>
        </p:grpSpPr>
        <p:sp>
          <p:nvSpPr>
            <p:cNvPr id="69" name="Rectangle 68"/>
            <p:cNvSpPr/>
            <p:nvPr/>
          </p:nvSpPr>
          <p:spPr>
            <a:xfrm>
              <a:off x="5703565" y="2591026"/>
              <a:ext cx="3440435" cy="1240577"/>
            </a:xfrm>
            <a:prstGeom prst="rect">
              <a:avLst/>
            </a:prstGeom>
            <a:gradFill flip="none" rotWithShape="1">
              <a:gsLst>
                <a:gs pos="0">
                  <a:sysClr val="window" lastClr="FFFFFF">
                    <a:lumMod val="50000"/>
                    <a:alpha val="34000"/>
                  </a:sysClr>
                </a:gs>
                <a:gs pos="56000">
                  <a:sysClr val="window" lastClr="FFFFFF">
                    <a:lumMod val="65000"/>
                    <a:alpha val="29000"/>
                  </a:sysClr>
                </a:gs>
                <a:gs pos="100000">
                  <a:sysClr val="window" lastClr="FFFFFF">
                    <a:lumMod val="50000"/>
                    <a:alpha val="0"/>
                  </a:sysClr>
                </a:gs>
              </a:gsLst>
              <a:lin ang="0" scaled="1"/>
              <a:tileRect/>
            </a:gradFill>
            <a:ln w="25400" cap="flat" cmpd="sng" algn="ctr">
              <a:noFill/>
              <a:prstDash val="solid"/>
            </a:ln>
            <a:effectLst/>
            <a:scene3d>
              <a:camera prst="orthographicFront">
                <a:rot lat="0" lon="0" rev="0"/>
              </a:camera>
              <a:lightRig rig="contrasting" dir="t">
                <a:rot lat="0" lon="0" rev="7800000"/>
              </a:lightRig>
            </a:scene3d>
            <a:sp3d/>
          </p:spPr>
          <p:txBody>
            <a:bodyPr rtlCol="0" anchor="ctr"/>
            <a:lstStyle/>
            <a:p>
              <a:pPr marL="342900" marR="0" lvl="0" indent="-227013" defTabSz="914400" eaLnBrk="1" fontAlgn="auto" latinLnBrk="0" hangingPunct="1">
                <a:lnSpc>
                  <a:spcPct val="100000"/>
                </a:lnSpc>
                <a:spcBef>
                  <a:spcPts val="0"/>
                </a:spcBef>
                <a:spcAft>
                  <a:spcPts val="0"/>
                </a:spcAft>
                <a:buClrTx/>
                <a:buSzTx/>
                <a:buFont typeface="Wingdings" pitchFamily="2" charset="2"/>
                <a:buChar char="§"/>
                <a:tabLst>
                  <a:tab pos="566738" algn="l"/>
                </a:tabLst>
                <a:defRPr/>
              </a:pPr>
              <a:endParaRPr kumimoji="0" lang="en-GB" sz="1200" b="0" i="0" u="none" strike="noStrike" kern="0" cap="none" spc="0" normalizeH="0" baseline="0" noProof="0">
                <a:ln>
                  <a:noFill/>
                </a:ln>
                <a:solidFill>
                  <a:prstClr val="black">
                    <a:lumMod val="75000"/>
                    <a:lumOff val="25000"/>
                  </a:prstClr>
                </a:solidFill>
                <a:effectLst/>
                <a:uLnTx/>
                <a:uFillTx/>
              </a:endParaRPr>
            </a:p>
          </p:txBody>
        </p:sp>
        <p:sp>
          <p:nvSpPr>
            <p:cNvPr id="70" name="Rounded Rectangle 69"/>
            <p:cNvSpPr/>
            <p:nvPr/>
          </p:nvSpPr>
          <p:spPr>
            <a:xfrm>
              <a:off x="5720272" y="2691878"/>
              <a:ext cx="3289828" cy="1005840"/>
            </a:xfrm>
            <a:prstGeom prst="roundRect">
              <a:avLst/>
            </a:prstGeom>
            <a:solidFill>
              <a:sysClr val="window" lastClr="FFFFFF">
                <a:lumMod val="85000"/>
                <a:alpha val="0"/>
              </a:sysClr>
            </a:solidFill>
            <a:ln w="25400" cap="flat"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2000" b="1" i="0" u="none" strike="noStrike" kern="0" cap="none" spc="0" normalizeH="0" baseline="0" noProof="0" dirty="0">
                  <a:ln>
                    <a:noFill/>
                  </a:ln>
                  <a:solidFill>
                    <a:srgbClr val="0A4468"/>
                  </a:solidFill>
                  <a:effectLst/>
                  <a:uLnTx/>
                  <a:uFillTx/>
                </a:rPr>
                <a:t>EXPERIENCES AND EVENTS</a:t>
              </a:r>
            </a:p>
            <a:p>
              <a:pPr marL="0" marR="0" lvl="0" indent="0" defTabSz="914400" eaLnBrk="1" fontAlgn="auto" latinLnBrk="0" hangingPunct="1">
                <a:lnSpc>
                  <a:spcPct val="100000"/>
                </a:lnSpc>
                <a:spcBef>
                  <a:spcPts val="0"/>
                </a:spcBef>
                <a:spcAft>
                  <a:spcPts val="0"/>
                </a:spcAft>
                <a:buClrTx/>
                <a:buSzTx/>
                <a:buFontTx/>
                <a:buNone/>
                <a:tabLst/>
                <a:defRPr/>
              </a:pPr>
              <a:r>
                <a:rPr kumimoji="0" lang="en-GB" sz="1200" b="0" i="0" u="none" strike="noStrike" kern="0" cap="none" spc="0" normalizeH="0" baseline="0" noProof="1">
                  <a:ln>
                    <a:noFill/>
                  </a:ln>
                  <a:solidFill>
                    <a:prstClr val="black">
                      <a:lumMod val="65000"/>
                      <a:lumOff val="35000"/>
                    </a:prstClr>
                  </a:solidFill>
                  <a:effectLst/>
                  <a:uLnTx/>
                  <a:uFillTx/>
                </a:rPr>
                <a:t>Experiences are non-tangible benefits, meant to provide once in a lifetime opportunity to exclusive members. These are highly Tata Centric and create sustainable competitive advantage</a:t>
              </a:r>
            </a:p>
          </p:txBody>
        </p:sp>
      </p:grpSp>
      <p:grpSp>
        <p:nvGrpSpPr>
          <p:cNvPr id="71" name="Group 70"/>
          <p:cNvGrpSpPr/>
          <p:nvPr/>
        </p:nvGrpSpPr>
        <p:grpSpPr>
          <a:xfrm>
            <a:off x="5993395" y="3595506"/>
            <a:ext cx="4015366" cy="964265"/>
            <a:chOff x="5918657" y="3918687"/>
            <a:chExt cx="3225343" cy="1240577"/>
          </a:xfrm>
        </p:grpSpPr>
        <p:sp>
          <p:nvSpPr>
            <p:cNvPr id="72" name="Rectangle 71"/>
            <p:cNvSpPr/>
            <p:nvPr/>
          </p:nvSpPr>
          <p:spPr>
            <a:xfrm>
              <a:off x="5921281" y="3918687"/>
              <a:ext cx="3222719" cy="1240577"/>
            </a:xfrm>
            <a:prstGeom prst="rect">
              <a:avLst/>
            </a:prstGeom>
            <a:gradFill flip="none" rotWithShape="1">
              <a:gsLst>
                <a:gs pos="0">
                  <a:sysClr val="window" lastClr="FFFFFF">
                    <a:lumMod val="50000"/>
                    <a:alpha val="34000"/>
                  </a:sysClr>
                </a:gs>
                <a:gs pos="56000">
                  <a:sysClr val="window" lastClr="FFFFFF">
                    <a:lumMod val="65000"/>
                    <a:alpha val="29000"/>
                  </a:sysClr>
                </a:gs>
                <a:gs pos="100000">
                  <a:sysClr val="window" lastClr="FFFFFF">
                    <a:lumMod val="50000"/>
                    <a:alpha val="0"/>
                  </a:sysClr>
                </a:gs>
              </a:gsLst>
              <a:lin ang="0" scaled="1"/>
              <a:tileRect/>
            </a:gradFill>
            <a:ln w="25400" cap="flat" cmpd="sng" algn="ctr">
              <a:noFill/>
              <a:prstDash val="solid"/>
            </a:ln>
            <a:effectLst/>
            <a:scene3d>
              <a:camera prst="orthographicFront">
                <a:rot lat="0" lon="0" rev="0"/>
              </a:camera>
              <a:lightRig rig="contrasting" dir="t">
                <a:rot lat="0" lon="0" rev="7800000"/>
              </a:lightRig>
            </a:scene3d>
            <a:sp3d/>
          </p:spPr>
          <p:txBody>
            <a:bodyPr rtlCol="0" anchor="ctr"/>
            <a:lstStyle/>
            <a:p>
              <a:pPr marL="342900" marR="0" lvl="0" indent="-227013" defTabSz="914400" eaLnBrk="1" fontAlgn="auto" latinLnBrk="0" hangingPunct="1">
                <a:lnSpc>
                  <a:spcPct val="100000"/>
                </a:lnSpc>
                <a:spcBef>
                  <a:spcPts val="0"/>
                </a:spcBef>
                <a:spcAft>
                  <a:spcPts val="0"/>
                </a:spcAft>
                <a:buClrTx/>
                <a:buSzTx/>
                <a:buFont typeface="Wingdings" pitchFamily="2" charset="2"/>
                <a:buChar char="§"/>
                <a:tabLst>
                  <a:tab pos="566738" algn="l"/>
                </a:tabLst>
                <a:defRPr/>
              </a:pPr>
              <a:endParaRPr kumimoji="0" lang="en-GB" sz="1200" b="0" i="0" u="none" strike="noStrike" kern="0" cap="none" spc="0" normalizeH="0" baseline="0" noProof="0">
                <a:ln>
                  <a:noFill/>
                </a:ln>
                <a:solidFill>
                  <a:prstClr val="black">
                    <a:lumMod val="75000"/>
                    <a:lumOff val="25000"/>
                  </a:prstClr>
                </a:solidFill>
                <a:effectLst/>
                <a:uLnTx/>
                <a:uFillTx/>
              </a:endParaRPr>
            </a:p>
          </p:txBody>
        </p:sp>
        <p:sp>
          <p:nvSpPr>
            <p:cNvPr id="73" name="Rounded Rectangle 72"/>
            <p:cNvSpPr/>
            <p:nvPr/>
          </p:nvSpPr>
          <p:spPr>
            <a:xfrm>
              <a:off x="5918657" y="4061291"/>
              <a:ext cx="2997826" cy="1005840"/>
            </a:xfrm>
            <a:prstGeom prst="roundRect">
              <a:avLst/>
            </a:prstGeom>
            <a:solidFill>
              <a:sysClr val="window" lastClr="FFFFFF">
                <a:lumMod val="85000"/>
                <a:alpha val="0"/>
              </a:sysClr>
            </a:solidFill>
            <a:ln w="25400" cap="flat"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2000" b="1" i="0" u="none" strike="noStrike" kern="0" cap="none" spc="0" normalizeH="0" baseline="0" noProof="0" dirty="0">
                  <a:ln>
                    <a:noFill/>
                  </a:ln>
                  <a:solidFill>
                    <a:srgbClr val="3CB1FB"/>
                  </a:solidFill>
                  <a:effectLst/>
                  <a:uLnTx/>
                  <a:uFillTx/>
                </a:rPr>
                <a:t>GOODIES</a:t>
              </a:r>
            </a:p>
            <a:p>
              <a:pPr marL="0" marR="0" lvl="0" indent="0" defTabSz="914400" eaLnBrk="1" fontAlgn="auto" latinLnBrk="0" hangingPunct="1">
                <a:lnSpc>
                  <a:spcPct val="100000"/>
                </a:lnSpc>
                <a:spcBef>
                  <a:spcPts val="0"/>
                </a:spcBef>
                <a:spcAft>
                  <a:spcPts val="0"/>
                </a:spcAft>
                <a:buClrTx/>
                <a:buSzTx/>
                <a:buFontTx/>
                <a:buNone/>
                <a:tabLst/>
                <a:defRPr/>
              </a:pPr>
              <a:r>
                <a:rPr kumimoji="0" lang="en-GB" sz="1200" b="0" i="0" u="none" strike="noStrike" kern="0" cap="none" spc="0" normalizeH="0" baseline="0" noProof="1">
                  <a:ln>
                    <a:noFill/>
                  </a:ln>
                  <a:solidFill>
                    <a:prstClr val="black">
                      <a:lumMod val="65000"/>
                      <a:lumOff val="35000"/>
                    </a:prstClr>
                  </a:solidFill>
                  <a:effectLst/>
                  <a:uLnTx/>
                  <a:uFillTx/>
                </a:rPr>
                <a:t>Goodies are tangible benefits awarded to the member which are highly personalized and add value to the member’s desires</a:t>
              </a:r>
            </a:p>
          </p:txBody>
        </p:sp>
      </p:grpSp>
      <p:grpSp>
        <p:nvGrpSpPr>
          <p:cNvPr id="74" name="Group 73"/>
          <p:cNvGrpSpPr/>
          <p:nvPr/>
        </p:nvGrpSpPr>
        <p:grpSpPr>
          <a:xfrm>
            <a:off x="5973129" y="4748841"/>
            <a:ext cx="4015365" cy="964265"/>
            <a:chOff x="6117824" y="5239488"/>
            <a:chExt cx="3026176" cy="1240577"/>
          </a:xfrm>
        </p:grpSpPr>
        <p:sp>
          <p:nvSpPr>
            <p:cNvPr id="75" name="Rectangle 74"/>
            <p:cNvSpPr/>
            <p:nvPr/>
          </p:nvSpPr>
          <p:spPr>
            <a:xfrm>
              <a:off x="6117824" y="5239488"/>
              <a:ext cx="3026176" cy="1240577"/>
            </a:xfrm>
            <a:prstGeom prst="rect">
              <a:avLst/>
            </a:prstGeom>
            <a:gradFill flip="none" rotWithShape="1">
              <a:gsLst>
                <a:gs pos="0">
                  <a:sysClr val="window" lastClr="FFFFFF">
                    <a:lumMod val="50000"/>
                    <a:alpha val="34000"/>
                  </a:sysClr>
                </a:gs>
                <a:gs pos="56000">
                  <a:sysClr val="window" lastClr="FFFFFF">
                    <a:lumMod val="65000"/>
                    <a:alpha val="29000"/>
                  </a:sysClr>
                </a:gs>
                <a:gs pos="100000">
                  <a:sysClr val="window" lastClr="FFFFFF">
                    <a:lumMod val="50000"/>
                    <a:alpha val="0"/>
                  </a:sysClr>
                </a:gs>
              </a:gsLst>
              <a:lin ang="0" scaled="1"/>
              <a:tileRect/>
            </a:gradFill>
            <a:ln w="25400" cap="flat" cmpd="sng" algn="ctr">
              <a:noFill/>
              <a:prstDash val="solid"/>
            </a:ln>
            <a:effectLst/>
            <a:scene3d>
              <a:camera prst="orthographicFront">
                <a:rot lat="0" lon="0" rev="0"/>
              </a:camera>
              <a:lightRig rig="contrasting" dir="t">
                <a:rot lat="0" lon="0" rev="7800000"/>
              </a:lightRig>
            </a:scene3d>
            <a:sp3d/>
          </p:spPr>
          <p:txBody>
            <a:bodyPr rtlCol="0" anchor="ctr"/>
            <a:lstStyle/>
            <a:p>
              <a:pPr marL="342900" marR="0" lvl="0" indent="-227013" defTabSz="914400" eaLnBrk="1" fontAlgn="auto" latinLnBrk="0" hangingPunct="1">
                <a:lnSpc>
                  <a:spcPct val="100000"/>
                </a:lnSpc>
                <a:spcBef>
                  <a:spcPts val="0"/>
                </a:spcBef>
                <a:spcAft>
                  <a:spcPts val="0"/>
                </a:spcAft>
                <a:buClrTx/>
                <a:buSzTx/>
                <a:buFont typeface="Wingdings" pitchFamily="2" charset="2"/>
                <a:buChar char="§"/>
                <a:tabLst>
                  <a:tab pos="566738" algn="l"/>
                </a:tabLst>
                <a:defRPr/>
              </a:pPr>
              <a:endParaRPr kumimoji="0" lang="en-GB" sz="1200" b="0" i="0" u="none" strike="noStrike" kern="0" cap="none" spc="0" normalizeH="0" baseline="0" noProof="0">
                <a:ln>
                  <a:noFill/>
                </a:ln>
                <a:solidFill>
                  <a:prstClr val="black">
                    <a:lumMod val="75000"/>
                    <a:lumOff val="25000"/>
                  </a:prstClr>
                </a:solidFill>
                <a:effectLst/>
                <a:uLnTx/>
                <a:uFillTx/>
              </a:endParaRPr>
            </a:p>
          </p:txBody>
        </p:sp>
        <p:sp>
          <p:nvSpPr>
            <p:cNvPr id="76" name="Rounded Rectangle 75"/>
            <p:cNvSpPr/>
            <p:nvPr/>
          </p:nvSpPr>
          <p:spPr>
            <a:xfrm>
              <a:off x="6168574" y="5434600"/>
              <a:ext cx="2975426" cy="864599"/>
            </a:xfrm>
            <a:prstGeom prst="roundRect">
              <a:avLst/>
            </a:prstGeom>
            <a:solidFill>
              <a:sysClr val="window" lastClr="FFFFFF">
                <a:lumMod val="85000"/>
                <a:alpha val="0"/>
              </a:sysClr>
            </a:solidFill>
            <a:ln w="25400" cap="flat"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2000" b="1" i="0" u="none" strike="noStrike" kern="0" cap="none" spc="0" normalizeH="0" baseline="0" noProof="0" dirty="0">
                  <a:ln>
                    <a:noFill/>
                  </a:ln>
                  <a:solidFill>
                    <a:srgbClr val="75CEEC">
                      <a:lumMod val="75000"/>
                    </a:srgbClr>
                  </a:solidFill>
                  <a:effectLst/>
                  <a:uLnTx/>
                  <a:uFillTx/>
                </a:rPr>
                <a:t>POINTS AND DISCOUNTS</a:t>
              </a:r>
            </a:p>
            <a:p>
              <a:pPr marL="0" marR="0" lvl="0" indent="0" defTabSz="914400" eaLnBrk="1" fontAlgn="auto" latinLnBrk="0" hangingPunct="1">
                <a:lnSpc>
                  <a:spcPct val="100000"/>
                </a:lnSpc>
                <a:spcBef>
                  <a:spcPts val="0"/>
                </a:spcBef>
                <a:spcAft>
                  <a:spcPts val="0"/>
                </a:spcAft>
                <a:buClrTx/>
                <a:buSzTx/>
                <a:buFontTx/>
                <a:buNone/>
                <a:tabLst/>
                <a:defRPr/>
              </a:pPr>
              <a:r>
                <a:rPr kumimoji="0" lang="en-GB" sz="1200" b="0" i="0" u="none" strike="noStrike" kern="0" cap="none" spc="0" normalizeH="0" baseline="0" noProof="1">
                  <a:ln>
                    <a:noFill/>
                  </a:ln>
                  <a:solidFill>
                    <a:prstClr val="black">
                      <a:lumMod val="65000"/>
                      <a:lumOff val="35000"/>
                    </a:prstClr>
                  </a:solidFill>
                  <a:effectLst/>
                  <a:uLnTx/>
                  <a:uFillTx/>
                </a:rPr>
                <a:t>Points are earned through transactions made with the Partner Network and by actively engaging with the Tata Treats Program</a:t>
              </a:r>
            </a:p>
          </p:txBody>
        </p:sp>
      </p:grpSp>
      <p:cxnSp>
        <p:nvCxnSpPr>
          <p:cNvPr id="77" name="Straight Connector 76"/>
          <p:cNvCxnSpPr/>
          <p:nvPr/>
        </p:nvCxnSpPr>
        <p:spPr>
          <a:xfrm>
            <a:off x="3218533" y="1835727"/>
            <a:ext cx="2754596" cy="0"/>
          </a:xfrm>
          <a:prstGeom prst="line">
            <a:avLst/>
          </a:prstGeom>
          <a:noFill/>
          <a:ln w="9525" cap="rnd" cmpd="sng" algn="ctr">
            <a:solidFill>
              <a:srgbClr val="0E5580">
                <a:lumMod val="50000"/>
              </a:srgbClr>
            </a:solidFill>
            <a:prstDash val="sysDash"/>
          </a:ln>
          <a:effectLst/>
        </p:spPr>
      </p:cxnSp>
      <p:cxnSp>
        <p:nvCxnSpPr>
          <p:cNvPr id="78" name="Straight Arrow Connector 77"/>
          <p:cNvCxnSpPr/>
          <p:nvPr/>
        </p:nvCxnSpPr>
        <p:spPr>
          <a:xfrm flipV="1">
            <a:off x="774341" y="1465163"/>
            <a:ext cx="0" cy="3765810"/>
          </a:xfrm>
          <a:prstGeom prst="straightConnector1">
            <a:avLst/>
          </a:prstGeom>
          <a:noFill/>
          <a:ln w="76200" cap="rnd" cmpd="sng" algn="ctr">
            <a:solidFill>
              <a:srgbClr val="0E5580">
                <a:lumMod val="50000"/>
              </a:srgbClr>
            </a:solidFill>
            <a:prstDash val="solid"/>
            <a:tailEnd type="triangle"/>
          </a:ln>
          <a:effectLst/>
        </p:spPr>
      </p:cxnSp>
      <p:sp>
        <p:nvSpPr>
          <p:cNvPr id="79" name="TextBox 78"/>
          <p:cNvSpPr txBox="1"/>
          <p:nvPr/>
        </p:nvSpPr>
        <p:spPr bwMode="gray">
          <a:xfrm rot="16200000">
            <a:off x="-182159" y="3252483"/>
            <a:ext cx="1485206" cy="386366"/>
          </a:xfrm>
          <a:prstGeom prst="rect">
            <a:avLst/>
          </a:prstGeom>
        </p:spPr>
        <p:txBody>
          <a:bodyPr vert="horz" wrap="none" lIns="91440" tIns="45720" rIns="91440" bIns="45720" rtlCol="0" anchor="ctr">
            <a:noAutofit/>
          </a:bodyPr>
          <a:lstStyle/>
          <a:p>
            <a:r>
              <a:rPr lang="en-IN" sz="1400" b="1" dirty="0">
                <a:solidFill>
                  <a:prstClr val="black"/>
                </a:solidFill>
                <a:latin typeface="Leelawadee" panose="020B0502040204020203" pitchFamily="34" charset="-34"/>
                <a:cs typeface="Leelawadee" panose="020B0502040204020203" pitchFamily="34" charset="-34"/>
              </a:rPr>
              <a:t>Member Volume</a:t>
            </a:r>
          </a:p>
        </p:txBody>
      </p:sp>
      <p:sp>
        <p:nvSpPr>
          <p:cNvPr id="80" name="TextBox 79"/>
          <p:cNvSpPr txBox="1"/>
          <p:nvPr/>
        </p:nvSpPr>
        <p:spPr bwMode="gray">
          <a:xfrm>
            <a:off x="489546" y="5226011"/>
            <a:ext cx="569590" cy="386366"/>
          </a:xfrm>
          <a:prstGeom prst="rect">
            <a:avLst/>
          </a:prstGeom>
        </p:spPr>
        <p:txBody>
          <a:bodyPr vert="horz" wrap="none" lIns="91440" tIns="45720" rIns="91440" bIns="45720" rtlCol="0" anchor="ctr">
            <a:noAutofit/>
          </a:bodyPr>
          <a:lstStyle/>
          <a:p>
            <a:r>
              <a:rPr lang="en-IN" sz="1400" dirty="0">
                <a:solidFill>
                  <a:prstClr val="black"/>
                </a:solidFill>
                <a:latin typeface="Leelawadee" panose="020B0502040204020203" pitchFamily="34" charset="-34"/>
                <a:cs typeface="Leelawadee" panose="020B0502040204020203" pitchFamily="34" charset="-34"/>
              </a:rPr>
              <a:t>High</a:t>
            </a:r>
          </a:p>
        </p:txBody>
      </p:sp>
      <p:sp>
        <p:nvSpPr>
          <p:cNvPr id="81" name="TextBox 80"/>
          <p:cNvSpPr txBox="1"/>
          <p:nvPr/>
        </p:nvSpPr>
        <p:spPr bwMode="gray">
          <a:xfrm>
            <a:off x="547000" y="1156262"/>
            <a:ext cx="569590" cy="386366"/>
          </a:xfrm>
          <a:prstGeom prst="rect">
            <a:avLst/>
          </a:prstGeom>
        </p:spPr>
        <p:txBody>
          <a:bodyPr vert="horz" wrap="none" lIns="91440" tIns="45720" rIns="91440" bIns="45720" rtlCol="0" anchor="ctr">
            <a:noAutofit/>
          </a:bodyPr>
          <a:lstStyle/>
          <a:p>
            <a:r>
              <a:rPr lang="en-IN" sz="1400" dirty="0">
                <a:solidFill>
                  <a:prstClr val="black"/>
                </a:solidFill>
                <a:latin typeface="Leelawadee" panose="020B0502040204020203" pitchFamily="34" charset="-34"/>
                <a:cs typeface="Leelawadee" panose="020B0502040204020203" pitchFamily="34" charset="-34"/>
              </a:rPr>
              <a:t>Low</a:t>
            </a:r>
          </a:p>
        </p:txBody>
      </p:sp>
      <p:sp>
        <p:nvSpPr>
          <p:cNvPr id="82" name="Rectangle 81"/>
          <p:cNvSpPr/>
          <p:nvPr/>
        </p:nvSpPr>
        <p:spPr>
          <a:xfrm rot="16200000">
            <a:off x="3174585" y="4534539"/>
            <a:ext cx="219827" cy="2626148"/>
          </a:xfrm>
          <a:prstGeom prst="rect">
            <a:avLst/>
          </a:prstGeom>
          <a:gradFill>
            <a:gsLst>
              <a:gs pos="0">
                <a:srgbClr val="0E5580">
                  <a:lumMod val="50000"/>
                </a:srgbClr>
              </a:gs>
              <a:gs pos="38000">
                <a:srgbClr val="0E5580">
                  <a:lumMod val="75000"/>
                </a:srgbClr>
              </a:gs>
              <a:gs pos="68000">
                <a:srgbClr val="0E5580">
                  <a:lumMod val="60000"/>
                  <a:lumOff val="40000"/>
                </a:srgbClr>
              </a:gs>
              <a:gs pos="100000">
                <a:srgbClr val="0E5580">
                  <a:lumMod val="40000"/>
                  <a:lumOff val="60000"/>
                </a:srgbClr>
              </a:gs>
            </a:gsLst>
            <a:lin ang="5400000" scaled="1"/>
          </a:gra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entury Gothic"/>
              <a:ea typeface="+mn-ea"/>
              <a:cs typeface="+mn-cs"/>
            </a:endParaRPr>
          </a:p>
        </p:txBody>
      </p:sp>
      <p:sp>
        <p:nvSpPr>
          <p:cNvPr id="83" name="TextBox 82"/>
          <p:cNvSpPr txBox="1"/>
          <p:nvPr/>
        </p:nvSpPr>
        <p:spPr bwMode="gray">
          <a:xfrm>
            <a:off x="2541895" y="6012379"/>
            <a:ext cx="1485206" cy="166773"/>
          </a:xfrm>
          <a:prstGeom prst="rect">
            <a:avLst/>
          </a:prstGeom>
        </p:spPr>
        <p:txBody>
          <a:bodyPr vert="horz" wrap="none" lIns="91440" tIns="45720" rIns="91440" bIns="45720" rtlCol="0" anchor="ctr">
            <a:noAutofit/>
          </a:bodyPr>
          <a:lstStyle/>
          <a:p>
            <a:r>
              <a:rPr lang="en-IN" sz="1400" b="1" dirty="0">
                <a:solidFill>
                  <a:prstClr val="black"/>
                </a:solidFill>
                <a:latin typeface="Leelawadee" panose="020B0502040204020203" pitchFamily="34" charset="-34"/>
                <a:cs typeface="Leelawadee" panose="020B0502040204020203" pitchFamily="34" charset="-34"/>
              </a:rPr>
              <a:t>Member Quality</a:t>
            </a:r>
          </a:p>
        </p:txBody>
      </p:sp>
      <p:sp>
        <p:nvSpPr>
          <p:cNvPr id="84" name="TextBox 83"/>
          <p:cNvSpPr txBox="1"/>
          <p:nvPr/>
        </p:nvSpPr>
        <p:spPr bwMode="gray">
          <a:xfrm>
            <a:off x="1482873" y="5654430"/>
            <a:ext cx="569590" cy="386366"/>
          </a:xfrm>
          <a:prstGeom prst="rect">
            <a:avLst/>
          </a:prstGeom>
        </p:spPr>
        <p:txBody>
          <a:bodyPr vert="horz" wrap="none" lIns="91440" tIns="45720" rIns="91440" bIns="45720" rtlCol="0" anchor="ctr">
            <a:noAutofit/>
          </a:bodyPr>
          <a:lstStyle/>
          <a:p>
            <a:r>
              <a:rPr lang="en-IN" sz="1400" dirty="0">
                <a:solidFill>
                  <a:prstClr val="black"/>
                </a:solidFill>
                <a:latin typeface="Leelawadee" panose="020B0502040204020203" pitchFamily="34" charset="-34"/>
                <a:cs typeface="Leelawadee" panose="020B0502040204020203" pitchFamily="34" charset="-34"/>
              </a:rPr>
              <a:t>Best</a:t>
            </a:r>
          </a:p>
        </p:txBody>
      </p:sp>
      <p:sp>
        <p:nvSpPr>
          <p:cNvPr id="85" name="TextBox 84"/>
          <p:cNvSpPr txBox="1"/>
          <p:nvPr/>
        </p:nvSpPr>
        <p:spPr bwMode="gray">
          <a:xfrm>
            <a:off x="4560069" y="5655554"/>
            <a:ext cx="569590" cy="386366"/>
          </a:xfrm>
          <a:prstGeom prst="rect">
            <a:avLst/>
          </a:prstGeom>
        </p:spPr>
        <p:txBody>
          <a:bodyPr vert="horz" wrap="none" lIns="91440" tIns="45720" rIns="91440" bIns="45720" rtlCol="0" anchor="ctr">
            <a:noAutofit/>
          </a:bodyPr>
          <a:lstStyle/>
          <a:p>
            <a:r>
              <a:rPr lang="en-IN" sz="1400" dirty="0">
                <a:solidFill>
                  <a:prstClr val="black"/>
                </a:solidFill>
                <a:latin typeface="Leelawadee" panose="020B0502040204020203" pitchFamily="34" charset="-34"/>
                <a:cs typeface="Leelawadee" panose="020B0502040204020203" pitchFamily="34" charset="-34"/>
              </a:rPr>
              <a:t>Upcoming</a:t>
            </a:r>
          </a:p>
        </p:txBody>
      </p:sp>
      <p:pic>
        <p:nvPicPr>
          <p:cNvPr id="86" name="Picture 2" descr="http://blog.medialabs.in/wp-content/uploads/2015/01/social-support.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795957" y="1222225"/>
            <a:ext cx="1817604" cy="1090562"/>
          </a:xfrm>
          <a:prstGeom prst="rect">
            <a:avLst/>
          </a:prstGeom>
          <a:noFill/>
          <a:extLst>
            <a:ext uri="{909E8E84-426E-40DD-AFC4-6F175D3DCCD1}">
              <a14:hiddenFill xmlns:a14="http://schemas.microsoft.com/office/drawing/2010/main">
                <a:solidFill>
                  <a:srgbClr val="FFFFFF"/>
                </a:solidFill>
              </a14:hiddenFill>
            </a:ext>
          </a:extLst>
        </p:spPr>
      </p:pic>
      <p:pic>
        <p:nvPicPr>
          <p:cNvPr id="87" name="Picture 6" descr="http://pixelpalace.businesscatalyst.com/images/icon-pack.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25048" y="3465258"/>
            <a:ext cx="1485900" cy="1143001"/>
          </a:xfrm>
          <a:prstGeom prst="rect">
            <a:avLst/>
          </a:prstGeom>
          <a:noFill/>
          <a:extLst>
            <a:ext uri="{909E8E84-426E-40DD-AFC4-6F175D3DCCD1}">
              <a14:hiddenFill xmlns:a14="http://schemas.microsoft.com/office/drawing/2010/main">
                <a:solidFill>
                  <a:srgbClr val="FFFFFF"/>
                </a:solidFill>
              </a14:hiddenFill>
            </a:ext>
          </a:extLst>
        </p:spPr>
      </p:pic>
      <p:pic>
        <p:nvPicPr>
          <p:cNvPr id="88" name="Picture 10" descr="https://encrypted-tbn3.gstatic.com/images?q=tbn:ANd9GcR9vlUwt-mqeUen5Mdw7Im0bfSA8nkaqhMuvgql8Av8yxIt0Pke"/>
          <p:cNvPicPr>
            <a:picLocks noChangeAspect="1" noChangeArrowheads="1"/>
          </p:cNvPicPr>
          <p:nvPr/>
        </p:nvPicPr>
        <p:blipFill>
          <a:blip r:embed="rId5">
            <a:duotone>
              <a:srgbClr val="5AA0F5">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9950200" y="4932673"/>
            <a:ext cx="1915180" cy="586676"/>
          </a:xfrm>
          <a:prstGeom prst="rect">
            <a:avLst/>
          </a:prstGeom>
          <a:noFill/>
          <a:extLst>
            <a:ext uri="{909E8E84-426E-40DD-AFC4-6F175D3DCCD1}">
              <a14:hiddenFill xmlns:a14="http://schemas.microsoft.com/office/drawing/2010/main">
                <a:solidFill>
                  <a:srgbClr val="FFFFFF"/>
                </a:solidFill>
              </a14:hiddenFill>
            </a:ext>
          </a:extLst>
        </p:spPr>
      </p:pic>
      <p:pic>
        <p:nvPicPr>
          <p:cNvPr id="89" name="Picture 6" descr="http://pixelpalace.businesscatalyst.com/images/icon-pack.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42171" y="3794563"/>
            <a:ext cx="994769" cy="765208"/>
          </a:xfrm>
          <a:prstGeom prst="rect">
            <a:avLst/>
          </a:prstGeom>
          <a:noFill/>
          <a:extLst>
            <a:ext uri="{909E8E84-426E-40DD-AFC4-6F175D3DCCD1}">
              <a14:hiddenFill xmlns:a14="http://schemas.microsoft.com/office/drawing/2010/main">
                <a:solidFill>
                  <a:srgbClr val="FFFFFF"/>
                </a:solidFill>
              </a14:hiddenFill>
            </a:ext>
          </a:extLst>
        </p:spPr>
      </p:pic>
      <p:pic>
        <p:nvPicPr>
          <p:cNvPr id="90" name="Picture 12" descr="http://www.theweddingregistry.lk/media/catalog/category/heading_experiences.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871259" y="2518820"/>
            <a:ext cx="1848864" cy="786254"/>
          </a:xfrm>
          <a:prstGeom prst="rect">
            <a:avLst/>
          </a:prstGeom>
          <a:noFill/>
          <a:extLst>
            <a:ext uri="{909E8E84-426E-40DD-AFC4-6F175D3DCCD1}">
              <a14:hiddenFill xmlns:a14="http://schemas.microsoft.com/office/drawing/2010/main">
                <a:solidFill>
                  <a:srgbClr val="FFFFFF"/>
                </a:solidFill>
              </a14:hiddenFill>
            </a:ext>
          </a:extLst>
        </p:spPr>
      </p:pic>
      <p:cxnSp>
        <p:nvCxnSpPr>
          <p:cNvPr id="91" name="Straight Connector 90"/>
          <p:cNvCxnSpPr/>
          <p:nvPr/>
        </p:nvCxnSpPr>
        <p:spPr>
          <a:xfrm>
            <a:off x="753627" y="992106"/>
            <a:ext cx="10457321" cy="0"/>
          </a:xfrm>
          <a:prstGeom prst="line">
            <a:avLst/>
          </a:prstGeom>
          <a:ln w="28575">
            <a:solidFill>
              <a:srgbClr val="1C578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9566661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040F425-731D-4835-A38A-9545B9CAE996}" type="slidenum">
              <a:rPr lang="en-IN" smtClean="0">
                <a:solidFill>
                  <a:srgbClr val="000000">
                    <a:tint val="75000"/>
                  </a:srgbClr>
                </a:solidFill>
              </a:rPr>
              <a:pPr/>
              <a:t>2</a:t>
            </a:fld>
            <a:endParaRPr lang="en-IN" dirty="0">
              <a:solidFill>
                <a:srgbClr val="000000">
                  <a:tint val="75000"/>
                </a:srgbClr>
              </a:solidFill>
            </a:endParaRPr>
          </a:p>
        </p:txBody>
      </p:sp>
      <p:sp>
        <p:nvSpPr>
          <p:cNvPr id="29" name="Rectangle 28"/>
          <p:cNvSpPr/>
          <p:nvPr/>
        </p:nvSpPr>
        <p:spPr>
          <a:xfrm>
            <a:off x="4606652" y="175511"/>
            <a:ext cx="2103204" cy="646331"/>
          </a:xfrm>
          <a:prstGeom prst="rect">
            <a:avLst/>
          </a:prstGeom>
          <a:solidFill>
            <a:schemeClr val="bg1"/>
          </a:solidFill>
        </p:spPr>
        <p:txBody>
          <a:bodyPr wrap="none" anchor="ctr">
            <a:spAutoFit/>
          </a:bodyPr>
          <a:lstStyle/>
          <a:p>
            <a:pPr algn="ctr"/>
            <a:r>
              <a:rPr lang="en-IN" sz="3600" b="1" dirty="0" smtClean="0">
                <a:solidFill>
                  <a:srgbClr val="0070C0"/>
                </a:solidFill>
                <a:latin typeface="Leelawadee UI" panose="020B0502040204020203" pitchFamily="34" charset="-34"/>
                <a:cs typeface="Leelawadee UI" panose="020B0502040204020203" pitchFamily="34" charset="-34"/>
              </a:rPr>
              <a:t>AGENDA</a:t>
            </a:r>
            <a:endParaRPr lang="en-IN" sz="3600" b="1" dirty="0">
              <a:solidFill>
                <a:srgbClr val="0070C0"/>
              </a:solidFill>
              <a:latin typeface="Leelawadee UI" panose="020B0502040204020203" pitchFamily="34" charset="-34"/>
              <a:cs typeface="Leelawadee UI" panose="020B0502040204020203" pitchFamily="34" charset="-34"/>
            </a:endParaRP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3539" y="1570841"/>
            <a:ext cx="5471654" cy="3851166"/>
          </a:xfrm>
          <a:prstGeom prst="rect">
            <a:avLst/>
          </a:prstGeom>
        </p:spPr>
      </p:pic>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12556" y="4406021"/>
            <a:ext cx="2925355" cy="883879"/>
          </a:xfrm>
          <a:prstGeom prst="rect">
            <a:avLst/>
          </a:prstGeom>
        </p:spPr>
      </p:pic>
      <p:grpSp>
        <p:nvGrpSpPr>
          <p:cNvPr id="2" name="Group 1"/>
          <p:cNvGrpSpPr/>
          <p:nvPr/>
        </p:nvGrpSpPr>
        <p:grpSpPr>
          <a:xfrm>
            <a:off x="5886533" y="1230345"/>
            <a:ext cx="6099289" cy="4532158"/>
            <a:chOff x="5899412" y="937040"/>
            <a:chExt cx="6099289" cy="4532158"/>
          </a:xfrm>
        </p:grpSpPr>
        <p:grpSp>
          <p:nvGrpSpPr>
            <p:cNvPr id="12" name="Group 11"/>
            <p:cNvGrpSpPr/>
            <p:nvPr/>
          </p:nvGrpSpPr>
          <p:grpSpPr>
            <a:xfrm>
              <a:off x="5927037" y="937040"/>
              <a:ext cx="5907738" cy="508274"/>
              <a:chOff x="6736975" y="2420471"/>
              <a:chExt cx="5338483" cy="699247"/>
            </a:xfrm>
          </p:grpSpPr>
          <p:sp>
            <p:nvSpPr>
              <p:cNvPr id="8" name="Rectangle 7"/>
              <p:cNvSpPr/>
              <p:nvPr/>
            </p:nvSpPr>
            <p:spPr>
              <a:xfrm>
                <a:off x="6736975" y="2420471"/>
                <a:ext cx="5338483" cy="69924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9" name="Rectangle 8"/>
              <p:cNvSpPr/>
              <p:nvPr/>
            </p:nvSpPr>
            <p:spPr>
              <a:xfrm>
                <a:off x="6898341" y="2558222"/>
                <a:ext cx="564777" cy="42374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1</a:t>
                </a:r>
                <a:endParaRPr lang="en-IN" b="1" dirty="0"/>
              </a:p>
            </p:txBody>
          </p:sp>
          <p:sp>
            <p:nvSpPr>
              <p:cNvPr id="10" name="Rectangle 9"/>
              <p:cNvSpPr/>
              <p:nvPr/>
            </p:nvSpPr>
            <p:spPr>
              <a:xfrm>
                <a:off x="7570693" y="2558222"/>
                <a:ext cx="4301419" cy="4237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1400" b="1" dirty="0" smtClean="0">
                    <a:solidFill>
                      <a:schemeClr val="tx1"/>
                    </a:solidFill>
                    <a:latin typeface="Leelawadee" panose="020B0502040204020203" pitchFamily="34" charset="-34"/>
                    <a:cs typeface="Leelawadee" panose="020B0502040204020203" pitchFamily="34" charset="-34"/>
                  </a:rPr>
                  <a:t>About Tata </a:t>
                </a:r>
                <a:r>
                  <a:rPr lang="en-IN" sz="1400" b="1" dirty="0" err="1" smtClean="0">
                    <a:solidFill>
                      <a:schemeClr val="tx1"/>
                    </a:solidFill>
                    <a:latin typeface="Leelawadee" panose="020B0502040204020203" pitchFamily="34" charset="-34"/>
                    <a:cs typeface="Leelawadee" panose="020B0502040204020203" pitchFamily="34" charset="-34"/>
                  </a:rPr>
                  <a:t>iQ</a:t>
                </a:r>
                <a:endParaRPr lang="en-IN" sz="1400" b="1" dirty="0">
                  <a:solidFill>
                    <a:schemeClr val="tx1"/>
                  </a:solidFill>
                  <a:latin typeface="Leelawadee" panose="020B0502040204020203" pitchFamily="34" charset="-34"/>
                  <a:cs typeface="Leelawadee" panose="020B0502040204020203" pitchFamily="34" charset="-34"/>
                </a:endParaRPr>
              </a:p>
            </p:txBody>
          </p:sp>
        </p:grpSp>
        <p:grpSp>
          <p:nvGrpSpPr>
            <p:cNvPr id="13" name="Group 12"/>
            <p:cNvGrpSpPr/>
            <p:nvPr/>
          </p:nvGrpSpPr>
          <p:grpSpPr>
            <a:xfrm>
              <a:off x="5912390" y="1512848"/>
              <a:ext cx="6086311" cy="508274"/>
              <a:chOff x="6736975" y="2420471"/>
              <a:chExt cx="5499849" cy="699247"/>
            </a:xfrm>
          </p:grpSpPr>
          <p:sp>
            <p:nvSpPr>
              <p:cNvPr id="14" name="Rectangle 13"/>
              <p:cNvSpPr/>
              <p:nvPr/>
            </p:nvSpPr>
            <p:spPr>
              <a:xfrm>
                <a:off x="6736975" y="2420471"/>
                <a:ext cx="5338483" cy="69924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5" name="Rectangle 14"/>
              <p:cNvSpPr/>
              <p:nvPr/>
            </p:nvSpPr>
            <p:spPr>
              <a:xfrm>
                <a:off x="6898341" y="2558222"/>
                <a:ext cx="564777" cy="42374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2</a:t>
                </a:r>
                <a:endParaRPr lang="en-IN" b="1" dirty="0"/>
              </a:p>
            </p:txBody>
          </p:sp>
          <p:sp>
            <p:nvSpPr>
              <p:cNvPr id="16" name="Rectangle 15"/>
              <p:cNvSpPr/>
              <p:nvPr/>
            </p:nvSpPr>
            <p:spPr>
              <a:xfrm>
                <a:off x="7570693" y="2558222"/>
                <a:ext cx="4666131" cy="4237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1400" b="1" dirty="0" smtClean="0">
                    <a:solidFill>
                      <a:schemeClr val="tx1"/>
                    </a:solidFill>
                    <a:latin typeface="Leelawadee" panose="020B0502040204020203" pitchFamily="34" charset="-34"/>
                    <a:cs typeface="Leelawadee" panose="020B0502040204020203" pitchFamily="34" charset="-34"/>
                  </a:rPr>
                  <a:t>About </a:t>
                </a:r>
                <a:r>
                  <a:rPr lang="en-IN" sz="1400" b="1" dirty="0" smtClean="0">
                    <a:solidFill>
                      <a:schemeClr val="tx1"/>
                    </a:solidFill>
                    <a:latin typeface="Leelawadee" panose="020B0502040204020203" pitchFamily="34" charset="-34"/>
                    <a:cs typeface="Leelawadee" panose="020B0502040204020203" pitchFamily="34" charset="-34"/>
                  </a:rPr>
                  <a:t>Tata Treats</a:t>
                </a:r>
                <a:endParaRPr lang="en-IN" sz="1400" b="1" dirty="0">
                  <a:solidFill>
                    <a:schemeClr val="tx1"/>
                  </a:solidFill>
                  <a:latin typeface="Leelawadee" panose="020B0502040204020203" pitchFamily="34" charset="-34"/>
                  <a:cs typeface="Leelawadee" panose="020B0502040204020203" pitchFamily="34" charset="-34"/>
                </a:endParaRPr>
              </a:p>
            </p:txBody>
          </p:sp>
        </p:grpSp>
        <p:grpSp>
          <p:nvGrpSpPr>
            <p:cNvPr id="21" name="Group 20"/>
            <p:cNvGrpSpPr/>
            <p:nvPr/>
          </p:nvGrpSpPr>
          <p:grpSpPr>
            <a:xfrm>
              <a:off x="5899412" y="2652274"/>
              <a:ext cx="5907738" cy="508274"/>
              <a:chOff x="6736975" y="2420471"/>
              <a:chExt cx="5338483" cy="699247"/>
            </a:xfrm>
          </p:grpSpPr>
          <p:sp>
            <p:nvSpPr>
              <p:cNvPr id="22" name="Rectangle 21"/>
              <p:cNvSpPr/>
              <p:nvPr/>
            </p:nvSpPr>
            <p:spPr>
              <a:xfrm>
                <a:off x="6736975" y="2420471"/>
                <a:ext cx="5338483" cy="69924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3" name="Rectangle 22"/>
              <p:cNvSpPr/>
              <p:nvPr/>
            </p:nvSpPr>
            <p:spPr>
              <a:xfrm>
                <a:off x="6898341" y="2558222"/>
                <a:ext cx="564777" cy="42374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smtClean="0"/>
                  <a:t>4</a:t>
                </a:r>
                <a:endParaRPr lang="en-IN" b="1" dirty="0"/>
              </a:p>
            </p:txBody>
          </p:sp>
          <p:sp>
            <p:nvSpPr>
              <p:cNvPr id="24" name="Rectangle 23"/>
              <p:cNvSpPr/>
              <p:nvPr/>
            </p:nvSpPr>
            <p:spPr>
              <a:xfrm>
                <a:off x="7570693" y="2558222"/>
                <a:ext cx="4301419" cy="4237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smtClean="0">
                    <a:solidFill>
                      <a:schemeClr val="tx1"/>
                    </a:solidFill>
                    <a:latin typeface="Leelawadee" panose="020B0502040204020203" pitchFamily="34" charset="-34"/>
                    <a:cs typeface="Leelawadee" panose="020B0502040204020203" pitchFamily="34" charset="-34"/>
                  </a:rPr>
                  <a:t>Product Design</a:t>
                </a:r>
                <a:endParaRPr lang="en-IN" sz="1400" b="1" dirty="0">
                  <a:solidFill>
                    <a:schemeClr val="tx1"/>
                  </a:solidFill>
                  <a:latin typeface="Leelawadee" panose="020B0502040204020203" pitchFamily="34" charset="-34"/>
                  <a:cs typeface="Leelawadee" panose="020B0502040204020203" pitchFamily="34" charset="-34"/>
                </a:endParaRPr>
              </a:p>
            </p:txBody>
          </p:sp>
        </p:grpSp>
        <p:grpSp>
          <p:nvGrpSpPr>
            <p:cNvPr id="25" name="Group 24"/>
            <p:cNvGrpSpPr/>
            <p:nvPr/>
          </p:nvGrpSpPr>
          <p:grpSpPr>
            <a:xfrm>
              <a:off x="5899412" y="2076448"/>
              <a:ext cx="5907738" cy="508274"/>
              <a:chOff x="6736975" y="2420471"/>
              <a:chExt cx="5338483" cy="699247"/>
            </a:xfrm>
          </p:grpSpPr>
          <p:sp>
            <p:nvSpPr>
              <p:cNvPr id="26" name="Rectangle 25"/>
              <p:cNvSpPr/>
              <p:nvPr/>
            </p:nvSpPr>
            <p:spPr>
              <a:xfrm>
                <a:off x="6736975" y="2420471"/>
                <a:ext cx="5338483" cy="69924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7" name="Rectangle 26"/>
              <p:cNvSpPr/>
              <p:nvPr/>
            </p:nvSpPr>
            <p:spPr>
              <a:xfrm>
                <a:off x="6898341" y="2558222"/>
                <a:ext cx="564777" cy="42374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smtClean="0"/>
                  <a:t>3</a:t>
                </a:r>
                <a:endParaRPr lang="en-IN" b="1" dirty="0"/>
              </a:p>
            </p:txBody>
          </p:sp>
          <p:sp>
            <p:nvSpPr>
              <p:cNvPr id="28" name="Rectangle 27"/>
              <p:cNvSpPr/>
              <p:nvPr/>
            </p:nvSpPr>
            <p:spPr>
              <a:xfrm>
                <a:off x="7570693" y="2558222"/>
                <a:ext cx="4301419" cy="4237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1400" b="1" dirty="0" smtClean="0">
                    <a:solidFill>
                      <a:schemeClr val="tx1"/>
                    </a:solidFill>
                    <a:latin typeface="Leelawadee" panose="020B0502040204020203" pitchFamily="34" charset="-34"/>
                    <a:cs typeface="Leelawadee" panose="020B0502040204020203" pitchFamily="34" charset="-34"/>
                  </a:rPr>
                  <a:t>Partner On-boarding</a:t>
                </a:r>
                <a:endParaRPr lang="en-IN" sz="1400" b="1" dirty="0">
                  <a:solidFill>
                    <a:schemeClr val="tx1"/>
                  </a:solidFill>
                  <a:latin typeface="Leelawadee" panose="020B0502040204020203" pitchFamily="34" charset="-34"/>
                  <a:cs typeface="Leelawadee" panose="020B0502040204020203" pitchFamily="34" charset="-34"/>
                </a:endParaRPr>
              </a:p>
            </p:txBody>
          </p:sp>
        </p:grpSp>
        <p:grpSp>
          <p:nvGrpSpPr>
            <p:cNvPr id="30" name="Group 29"/>
            <p:cNvGrpSpPr/>
            <p:nvPr/>
          </p:nvGrpSpPr>
          <p:grpSpPr>
            <a:xfrm>
              <a:off x="5912390" y="3234159"/>
              <a:ext cx="5907738" cy="508274"/>
              <a:chOff x="6736975" y="2420471"/>
              <a:chExt cx="5338483" cy="699247"/>
            </a:xfrm>
          </p:grpSpPr>
          <p:sp>
            <p:nvSpPr>
              <p:cNvPr id="31" name="Rectangle 30"/>
              <p:cNvSpPr/>
              <p:nvPr/>
            </p:nvSpPr>
            <p:spPr>
              <a:xfrm>
                <a:off x="6736975" y="2420471"/>
                <a:ext cx="5338483" cy="69924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2" name="Rectangle 31"/>
              <p:cNvSpPr/>
              <p:nvPr/>
            </p:nvSpPr>
            <p:spPr>
              <a:xfrm>
                <a:off x="6898341" y="2558222"/>
                <a:ext cx="564777" cy="42374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smtClean="0"/>
                  <a:t>5</a:t>
                </a:r>
                <a:endParaRPr lang="en-IN" b="1" dirty="0"/>
              </a:p>
            </p:txBody>
          </p:sp>
          <p:sp>
            <p:nvSpPr>
              <p:cNvPr id="33" name="Rectangle 32"/>
              <p:cNvSpPr/>
              <p:nvPr/>
            </p:nvSpPr>
            <p:spPr>
              <a:xfrm>
                <a:off x="7570693" y="2558222"/>
                <a:ext cx="4301419" cy="4237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smtClean="0">
                    <a:solidFill>
                      <a:schemeClr val="tx1"/>
                    </a:solidFill>
                    <a:latin typeface="Leelawadee" panose="020B0502040204020203" pitchFamily="34" charset="-34"/>
                    <a:cs typeface="Leelawadee" panose="020B0502040204020203" pitchFamily="34" charset="-34"/>
                  </a:rPr>
                  <a:t>Member Acquisition Plan</a:t>
                </a:r>
                <a:endParaRPr lang="en-IN" sz="1400" b="1" dirty="0">
                  <a:solidFill>
                    <a:schemeClr val="tx1"/>
                  </a:solidFill>
                  <a:latin typeface="Leelawadee" panose="020B0502040204020203" pitchFamily="34" charset="-34"/>
                  <a:cs typeface="Leelawadee" panose="020B0502040204020203" pitchFamily="34" charset="-34"/>
                </a:endParaRPr>
              </a:p>
            </p:txBody>
          </p:sp>
        </p:grpSp>
        <p:grpSp>
          <p:nvGrpSpPr>
            <p:cNvPr id="34" name="Group 33"/>
            <p:cNvGrpSpPr/>
            <p:nvPr/>
          </p:nvGrpSpPr>
          <p:grpSpPr>
            <a:xfrm>
              <a:off x="5927037" y="3815460"/>
              <a:ext cx="5907738" cy="508274"/>
              <a:chOff x="6736975" y="2420471"/>
              <a:chExt cx="5338483" cy="699247"/>
            </a:xfrm>
          </p:grpSpPr>
          <p:sp>
            <p:nvSpPr>
              <p:cNvPr id="35" name="Rectangle 34"/>
              <p:cNvSpPr/>
              <p:nvPr/>
            </p:nvSpPr>
            <p:spPr>
              <a:xfrm>
                <a:off x="6736975" y="2420471"/>
                <a:ext cx="5338483" cy="69924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6" name="Rectangle 35"/>
              <p:cNvSpPr/>
              <p:nvPr/>
            </p:nvSpPr>
            <p:spPr>
              <a:xfrm>
                <a:off x="6898341" y="2558222"/>
                <a:ext cx="564777" cy="42374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smtClean="0"/>
                  <a:t>6</a:t>
                </a:r>
                <a:endParaRPr lang="en-IN" b="1" dirty="0"/>
              </a:p>
            </p:txBody>
          </p:sp>
          <p:sp>
            <p:nvSpPr>
              <p:cNvPr id="37" name="Rectangle 36"/>
              <p:cNvSpPr/>
              <p:nvPr/>
            </p:nvSpPr>
            <p:spPr>
              <a:xfrm>
                <a:off x="7570693" y="2558222"/>
                <a:ext cx="4301419" cy="4237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smtClean="0">
                    <a:solidFill>
                      <a:schemeClr val="tx1"/>
                    </a:solidFill>
                    <a:latin typeface="Leelawadee" panose="020B0502040204020203" pitchFamily="34" charset="-34"/>
                    <a:cs typeface="Leelawadee" panose="020B0502040204020203" pitchFamily="34" charset="-34"/>
                  </a:rPr>
                  <a:t>Technology</a:t>
                </a:r>
                <a:endParaRPr lang="en-IN" sz="1400" b="1" dirty="0">
                  <a:solidFill>
                    <a:schemeClr val="tx1"/>
                  </a:solidFill>
                  <a:latin typeface="Leelawadee" panose="020B0502040204020203" pitchFamily="34" charset="-34"/>
                  <a:cs typeface="Leelawadee" panose="020B0502040204020203" pitchFamily="34" charset="-34"/>
                </a:endParaRPr>
              </a:p>
            </p:txBody>
          </p:sp>
        </p:grpSp>
        <p:grpSp>
          <p:nvGrpSpPr>
            <p:cNvPr id="42" name="Group 41"/>
            <p:cNvGrpSpPr/>
            <p:nvPr/>
          </p:nvGrpSpPr>
          <p:grpSpPr>
            <a:xfrm>
              <a:off x="5927037" y="4960924"/>
              <a:ext cx="5907738" cy="508274"/>
              <a:chOff x="6736975" y="2420471"/>
              <a:chExt cx="5338483" cy="699247"/>
            </a:xfrm>
          </p:grpSpPr>
          <p:sp>
            <p:nvSpPr>
              <p:cNvPr id="43" name="Rectangle 42"/>
              <p:cNvSpPr/>
              <p:nvPr/>
            </p:nvSpPr>
            <p:spPr>
              <a:xfrm>
                <a:off x="6736975" y="2420471"/>
                <a:ext cx="5338483" cy="69924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4" name="Rectangle 43"/>
              <p:cNvSpPr/>
              <p:nvPr/>
            </p:nvSpPr>
            <p:spPr>
              <a:xfrm>
                <a:off x="6898341" y="2558222"/>
                <a:ext cx="564777" cy="42374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t>8</a:t>
                </a:r>
              </a:p>
            </p:txBody>
          </p:sp>
          <p:sp>
            <p:nvSpPr>
              <p:cNvPr id="45" name="Rectangle 44"/>
              <p:cNvSpPr/>
              <p:nvPr/>
            </p:nvSpPr>
            <p:spPr>
              <a:xfrm>
                <a:off x="7570693" y="2558222"/>
                <a:ext cx="4427154" cy="4237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smtClean="0">
                    <a:solidFill>
                      <a:schemeClr val="tx1"/>
                    </a:solidFill>
                    <a:latin typeface="Leelawadee" panose="020B0502040204020203" pitchFamily="34" charset="-34"/>
                    <a:cs typeface="Leelawadee" panose="020B0502040204020203" pitchFamily="34" charset="-34"/>
                  </a:rPr>
                  <a:t>Annexure</a:t>
                </a:r>
                <a:endParaRPr lang="en-IN" sz="1400" b="1" dirty="0">
                  <a:solidFill>
                    <a:schemeClr val="tx1"/>
                  </a:solidFill>
                  <a:latin typeface="Leelawadee" panose="020B0502040204020203" pitchFamily="34" charset="-34"/>
                  <a:cs typeface="Leelawadee" panose="020B0502040204020203" pitchFamily="34" charset="-34"/>
                </a:endParaRPr>
              </a:p>
            </p:txBody>
          </p:sp>
        </p:grpSp>
        <p:grpSp>
          <p:nvGrpSpPr>
            <p:cNvPr id="47" name="Group 46"/>
            <p:cNvGrpSpPr/>
            <p:nvPr/>
          </p:nvGrpSpPr>
          <p:grpSpPr>
            <a:xfrm>
              <a:off x="5927037" y="4391158"/>
              <a:ext cx="5907738" cy="508274"/>
              <a:chOff x="6736975" y="2420471"/>
              <a:chExt cx="5338483" cy="699247"/>
            </a:xfrm>
          </p:grpSpPr>
          <p:sp>
            <p:nvSpPr>
              <p:cNvPr id="48" name="Rectangle 47"/>
              <p:cNvSpPr/>
              <p:nvPr/>
            </p:nvSpPr>
            <p:spPr>
              <a:xfrm>
                <a:off x="6736975" y="2420471"/>
                <a:ext cx="5338483" cy="69924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9" name="Rectangle 48"/>
              <p:cNvSpPr/>
              <p:nvPr/>
            </p:nvSpPr>
            <p:spPr>
              <a:xfrm>
                <a:off x="6898341" y="2558222"/>
                <a:ext cx="564777" cy="42374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smtClean="0"/>
                  <a:t>7</a:t>
                </a:r>
                <a:endParaRPr lang="en-IN" b="1" dirty="0"/>
              </a:p>
            </p:txBody>
          </p:sp>
          <p:sp>
            <p:nvSpPr>
              <p:cNvPr id="50" name="Rectangle 49"/>
              <p:cNvSpPr/>
              <p:nvPr/>
            </p:nvSpPr>
            <p:spPr>
              <a:xfrm>
                <a:off x="7570693" y="2558222"/>
                <a:ext cx="4427154" cy="4237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smtClean="0">
                    <a:solidFill>
                      <a:schemeClr val="tx1"/>
                    </a:solidFill>
                    <a:latin typeface="Leelawadee" panose="020B0502040204020203" pitchFamily="34" charset="-34"/>
                    <a:cs typeface="Leelawadee" panose="020B0502040204020203" pitchFamily="34" charset="-34"/>
                  </a:rPr>
                  <a:t>Business Model</a:t>
                </a:r>
                <a:endParaRPr lang="en-IN" sz="1400" b="1" dirty="0">
                  <a:solidFill>
                    <a:schemeClr val="tx1"/>
                  </a:solidFill>
                  <a:latin typeface="Leelawadee" panose="020B0502040204020203" pitchFamily="34" charset="-34"/>
                  <a:cs typeface="Leelawadee" panose="020B0502040204020203" pitchFamily="34" charset="-34"/>
                </a:endParaRPr>
              </a:p>
            </p:txBody>
          </p:sp>
        </p:grpSp>
      </p:grpSp>
    </p:spTree>
    <p:extLst>
      <p:ext uri="{BB962C8B-B14F-4D97-AF65-F5344CB8AC3E}">
        <p14:creationId xmlns:p14="http://schemas.microsoft.com/office/powerpoint/2010/main" val="144253274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040F425-731D-4835-A38A-9545B9CAE996}" type="slidenum">
              <a:rPr lang="en-IN" smtClean="0">
                <a:solidFill>
                  <a:srgbClr val="000000">
                    <a:tint val="75000"/>
                  </a:srgbClr>
                </a:solidFill>
              </a:rPr>
              <a:pPr/>
              <a:t>20</a:t>
            </a:fld>
            <a:endParaRPr lang="en-IN" dirty="0">
              <a:solidFill>
                <a:srgbClr val="000000">
                  <a:tint val="75000"/>
                </a:srgbClr>
              </a:solidFill>
            </a:endParaRPr>
          </a:p>
        </p:txBody>
      </p:sp>
      <p:sp>
        <p:nvSpPr>
          <p:cNvPr id="5" name="Rectangle 4"/>
          <p:cNvSpPr/>
          <p:nvPr/>
        </p:nvSpPr>
        <p:spPr>
          <a:xfrm>
            <a:off x="4105328" y="237066"/>
            <a:ext cx="3981603" cy="523220"/>
          </a:xfrm>
          <a:prstGeom prst="rect">
            <a:avLst/>
          </a:prstGeom>
          <a:solidFill>
            <a:schemeClr val="bg1"/>
          </a:solidFill>
        </p:spPr>
        <p:txBody>
          <a:bodyPr wrap="none" anchor="ctr">
            <a:spAutoFit/>
          </a:bodyPr>
          <a:lstStyle/>
          <a:p>
            <a:pPr algn="ctr"/>
            <a:r>
              <a:rPr lang="en-IN" sz="2800" b="1" dirty="0" smtClean="0">
                <a:solidFill>
                  <a:srgbClr val="0070C0"/>
                </a:solidFill>
                <a:latin typeface="Leelawadee UI" panose="020B0502040204020203" pitchFamily="34" charset="-34"/>
                <a:cs typeface="Leelawadee UI" panose="020B0502040204020203" pitchFamily="34" charset="-34"/>
              </a:rPr>
              <a:t>Privilege Prioritization</a:t>
            </a:r>
            <a:endParaRPr lang="en-IN" sz="2800" b="1" dirty="0">
              <a:solidFill>
                <a:srgbClr val="0070C0"/>
              </a:solidFill>
              <a:latin typeface="Leelawadee UI" panose="020B0502040204020203" pitchFamily="34" charset="-34"/>
              <a:cs typeface="Leelawadee UI" panose="020B0502040204020203" pitchFamily="34" charset="-34"/>
            </a:endParaRPr>
          </a:p>
        </p:txBody>
      </p:sp>
      <p:sp>
        <p:nvSpPr>
          <p:cNvPr id="6" name="Text Placeholder 6"/>
          <p:cNvSpPr txBox="1">
            <a:spLocks/>
          </p:cNvSpPr>
          <p:nvPr/>
        </p:nvSpPr>
        <p:spPr>
          <a:xfrm>
            <a:off x="803071" y="722082"/>
            <a:ext cx="10560353" cy="270024"/>
          </a:xfrm>
          <a:prstGeom prst="rect">
            <a:avLst/>
          </a:prstGeom>
        </p:spPr>
        <p:txBody>
          <a:bodyPr>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IN" dirty="0">
                <a:solidFill>
                  <a:schemeClr val="bg1">
                    <a:lumMod val="50000"/>
                  </a:schemeClr>
                </a:solidFill>
              </a:rPr>
              <a:t>A privilege is prioritized by it’s Cost </a:t>
            </a:r>
            <a:r>
              <a:rPr lang="en-IN" b="1" dirty="0">
                <a:solidFill>
                  <a:schemeClr val="bg1">
                    <a:lumMod val="50000"/>
                  </a:schemeClr>
                </a:solidFill>
              </a:rPr>
              <a:t>X</a:t>
            </a:r>
            <a:r>
              <a:rPr lang="en-IN" dirty="0">
                <a:solidFill>
                  <a:schemeClr val="bg1">
                    <a:lumMod val="50000"/>
                  </a:schemeClr>
                </a:solidFill>
              </a:rPr>
              <a:t> Perceived Value </a:t>
            </a:r>
            <a:r>
              <a:rPr lang="en-IN" b="1" dirty="0">
                <a:solidFill>
                  <a:schemeClr val="bg1">
                    <a:lumMod val="50000"/>
                  </a:schemeClr>
                </a:solidFill>
              </a:rPr>
              <a:t>X</a:t>
            </a:r>
            <a:r>
              <a:rPr lang="en-IN" dirty="0">
                <a:solidFill>
                  <a:schemeClr val="bg1">
                    <a:lumMod val="50000"/>
                  </a:schemeClr>
                </a:solidFill>
              </a:rPr>
              <a:t> Implementation Probability</a:t>
            </a:r>
          </a:p>
        </p:txBody>
      </p:sp>
      <p:cxnSp>
        <p:nvCxnSpPr>
          <p:cNvPr id="7" name="Straight Connector 6"/>
          <p:cNvCxnSpPr/>
          <p:nvPr/>
        </p:nvCxnSpPr>
        <p:spPr>
          <a:xfrm>
            <a:off x="753627" y="992106"/>
            <a:ext cx="10457321" cy="0"/>
          </a:xfrm>
          <a:prstGeom prst="line">
            <a:avLst/>
          </a:prstGeom>
          <a:ln w="28575">
            <a:solidFill>
              <a:srgbClr val="1C5785"/>
            </a:solidFill>
          </a:ln>
        </p:spPr>
        <p:style>
          <a:lnRef idx="1">
            <a:schemeClr val="accent1"/>
          </a:lnRef>
          <a:fillRef idx="0">
            <a:schemeClr val="accent1"/>
          </a:fillRef>
          <a:effectRef idx="0">
            <a:schemeClr val="accent1"/>
          </a:effectRef>
          <a:fontRef idx="minor">
            <a:schemeClr val="tx1"/>
          </a:fontRef>
        </p:style>
      </p:cxnSp>
      <p:grpSp>
        <p:nvGrpSpPr>
          <p:cNvPr id="38" name="Group 37"/>
          <p:cNvGrpSpPr/>
          <p:nvPr/>
        </p:nvGrpSpPr>
        <p:grpSpPr>
          <a:xfrm>
            <a:off x="371946" y="1232050"/>
            <a:ext cx="11450940" cy="2418604"/>
            <a:chOff x="146854" y="1456564"/>
            <a:chExt cx="9360082" cy="2105794"/>
          </a:xfrm>
        </p:grpSpPr>
        <p:sp>
          <p:nvSpPr>
            <p:cNvPr id="39" name="Rectangle 38"/>
            <p:cNvSpPr/>
            <p:nvPr/>
          </p:nvSpPr>
          <p:spPr>
            <a:xfrm>
              <a:off x="146854" y="1467756"/>
              <a:ext cx="2245255" cy="629493"/>
            </a:xfrm>
            <a:prstGeom prst="rect">
              <a:avLst/>
            </a:prstGeom>
            <a:solidFill>
              <a:srgbClr val="0070C0"/>
            </a:solidFill>
            <a:ln w="9525" cap="rnd" cmpd="sng" algn="ctr">
              <a:noFill/>
              <a:prstDash val="solid"/>
            </a:ln>
            <a:effectLst/>
          </p:spPr>
          <p:txBody>
            <a:bodyPr rtlCol="0" anchor="ct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IN" sz="1600" b="1" i="0" u="none" strike="noStrike" kern="0" cap="none" spc="0" normalizeH="0" baseline="0" noProof="0" dirty="0" smtClean="0">
                  <a:ln>
                    <a:noFill/>
                  </a:ln>
                  <a:solidFill>
                    <a:prstClr val="white"/>
                  </a:solidFill>
                  <a:effectLst/>
                  <a:uLnTx/>
                  <a:uFillTx/>
                  <a:latin typeface="Leelawadee UI" panose="020B0502040204020203" pitchFamily="34" charset="-34"/>
                  <a:cs typeface="Leelawadee UI" panose="020B0502040204020203" pitchFamily="34" charset="-34"/>
                </a:rPr>
                <a:t>Privilege Categories</a:t>
              </a:r>
              <a:endParaRPr kumimoji="0" lang="en-IN" sz="1600" b="1" i="0" u="none" strike="noStrike" kern="0" cap="none" spc="0" normalizeH="0" baseline="0" noProof="0" dirty="0">
                <a:ln>
                  <a:noFill/>
                </a:ln>
                <a:solidFill>
                  <a:prstClr val="white"/>
                </a:solidFill>
                <a:effectLst/>
                <a:uLnTx/>
                <a:uFillTx/>
                <a:latin typeface="Leelawadee UI" panose="020B0502040204020203" pitchFamily="34" charset="-34"/>
                <a:cs typeface="Leelawadee UI" panose="020B0502040204020203" pitchFamily="34" charset="-34"/>
              </a:endParaRPr>
            </a:p>
          </p:txBody>
        </p:sp>
        <p:grpSp>
          <p:nvGrpSpPr>
            <p:cNvPr id="40" name="Group 39"/>
            <p:cNvGrpSpPr/>
            <p:nvPr/>
          </p:nvGrpSpPr>
          <p:grpSpPr>
            <a:xfrm>
              <a:off x="2620369" y="1456564"/>
              <a:ext cx="6886567" cy="2094602"/>
              <a:chOff x="385829" y="2452852"/>
              <a:chExt cx="8572080" cy="1696389"/>
            </a:xfrm>
          </p:grpSpPr>
          <p:sp>
            <p:nvSpPr>
              <p:cNvPr id="42" name="Rectangle 41"/>
              <p:cNvSpPr/>
              <p:nvPr/>
            </p:nvSpPr>
            <p:spPr>
              <a:xfrm>
                <a:off x="390809" y="2461917"/>
                <a:ext cx="2649794" cy="509818"/>
              </a:xfrm>
              <a:prstGeom prst="rect">
                <a:avLst/>
              </a:prstGeom>
              <a:solidFill>
                <a:srgbClr val="0070C0"/>
              </a:solidFill>
              <a:ln w="9525" cap="rnd" cmpd="sng" algn="ctr">
                <a:solidFill>
                  <a:srgbClr val="0070C0"/>
                </a:solidFill>
                <a:prstDash val="solid"/>
              </a:ln>
              <a:effectLst/>
            </p:spPr>
            <p:txBody>
              <a:bodyPr rtlCol="0" anchor="ct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IN" sz="1600" b="1" i="0" u="none" strike="noStrike" kern="0" cap="none" spc="0" normalizeH="0" baseline="0" noProof="0" dirty="0" smtClean="0">
                    <a:ln>
                      <a:noFill/>
                    </a:ln>
                    <a:solidFill>
                      <a:prstClr val="white"/>
                    </a:solidFill>
                    <a:effectLst/>
                    <a:uLnTx/>
                    <a:uFillTx/>
                    <a:latin typeface="Leelawadee UI" panose="020B0502040204020203" pitchFamily="34" charset="-34"/>
                    <a:cs typeface="Leelawadee UI" panose="020B0502040204020203" pitchFamily="34" charset="-34"/>
                  </a:rPr>
                  <a:t>Associated Cost</a:t>
                </a:r>
                <a:endParaRPr kumimoji="0" lang="en-IN" sz="1600" b="1" i="0" u="none" strike="noStrike" kern="0" cap="none" spc="0" normalizeH="0" baseline="0" noProof="0" dirty="0">
                  <a:ln>
                    <a:noFill/>
                  </a:ln>
                  <a:solidFill>
                    <a:prstClr val="white"/>
                  </a:solidFill>
                  <a:effectLst/>
                  <a:uLnTx/>
                  <a:uFillTx/>
                  <a:latin typeface="Leelawadee UI" panose="020B0502040204020203" pitchFamily="34" charset="-34"/>
                  <a:cs typeface="Leelawadee UI" panose="020B0502040204020203" pitchFamily="34" charset="-34"/>
                </a:endParaRPr>
              </a:p>
            </p:txBody>
          </p:sp>
          <p:sp>
            <p:nvSpPr>
              <p:cNvPr id="43" name="Rectangle 42"/>
              <p:cNvSpPr/>
              <p:nvPr/>
            </p:nvSpPr>
            <p:spPr>
              <a:xfrm>
                <a:off x="3358430" y="2452852"/>
                <a:ext cx="2649794" cy="509818"/>
              </a:xfrm>
              <a:prstGeom prst="rect">
                <a:avLst/>
              </a:prstGeom>
              <a:solidFill>
                <a:srgbClr val="0070C0"/>
              </a:solidFill>
              <a:ln w="9525" cap="rnd" cmpd="sng" algn="ctr">
                <a:solidFill>
                  <a:srgbClr val="0070C0"/>
                </a:solidFill>
                <a:prstDash val="solid"/>
              </a:ln>
              <a:effectLst/>
            </p:spPr>
            <p:txBody>
              <a:bodyPr rtlCol="0" anchor="ct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IN" sz="1600" b="1" i="0" u="none" strike="noStrike" kern="0" cap="none" spc="0" normalizeH="0" baseline="0" noProof="0" dirty="0" smtClean="0">
                    <a:ln>
                      <a:noFill/>
                    </a:ln>
                    <a:solidFill>
                      <a:prstClr val="white"/>
                    </a:solidFill>
                    <a:effectLst/>
                    <a:uLnTx/>
                    <a:uFillTx/>
                    <a:latin typeface="Leelawadee UI" panose="020B0502040204020203" pitchFamily="34" charset="-34"/>
                    <a:cs typeface="Leelawadee UI" panose="020B0502040204020203" pitchFamily="34" charset="-34"/>
                  </a:rPr>
                  <a:t>Perceived Value</a:t>
                </a:r>
                <a:endParaRPr kumimoji="0" lang="en-IN" sz="1600" b="1" i="0" u="none" strike="noStrike" kern="0" cap="none" spc="0" normalizeH="0" baseline="0" noProof="0" dirty="0">
                  <a:ln>
                    <a:noFill/>
                  </a:ln>
                  <a:solidFill>
                    <a:prstClr val="white"/>
                  </a:solidFill>
                  <a:effectLst/>
                  <a:uLnTx/>
                  <a:uFillTx/>
                  <a:latin typeface="Leelawadee UI" panose="020B0502040204020203" pitchFamily="34" charset="-34"/>
                  <a:cs typeface="Leelawadee UI" panose="020B0502040204020203" pitchFamily="34" charset="-34"/>
                </a:endParaRPr>
              </a:p>
            </p:txBody>
          </p:sp>
          <p:sp>
            <p:nvSpPr>
              <p:cNvPr id="44" name="Rectangle 43"/>
              <p:cNvSpPr/>
              <p:nvPr/>
            </p:nvSpPr>
            <p:spPr>
              <a:xfrm>
                <a:off x="6308115" y="2452852"/>
                <a:ext cx="2649794" cy="509818"/>
              </a:xfrm>
              <a:prstGeom prst="rect">
                <a:avLst/>
              </a:prstGeom>
              <a:solidFill>
                <a:srgbClr val="0070C0"/>
              </a:solidFill>
              <a:ln w="9525" cap="rnd" cmpd="sng" algn="ctr">
                <a:solidFill>
                  <a:srgbClr val="0070C0"/>
                </a:solidFill>
                <a:prstDash val="solid"/>
              </a:ln>
              <a:effectLst/>
            </p:spPr>
            <p:txBody>
              <a:bodyPr rtlCol="0" anchor="ct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IN" sz="1600" b="1" i="0" u="none" strike="noStrike" kern="0" cap="none" spc="0" normalizeH="0" baseline="0" noProof="0" dirty="0" smtClean="0">
                    <a:ln>
                      <a:noFill/>
                    </a:ln>
                    <a:solidFill>
                      <a:prstClr val="white"/>
                    </a:solidFill>
                    <a:effectLst/>
                    <a:uLnTx/>
                    <a:uFillTx/>
                    <a:latin typeface="Leelawadee UI" panose="020B0502040204020203" pitchFamily="34" charset="-34"/>
                    <a:cs typeface="Leelawadee UI" panose="020B0502040204020203" pitchFamily="34" charset="-34"/>
                  </a:rPr>
                  <a:t>Implementation Probability</a:t>
                </a:r>
                <a:endParaRPr kumimoji="0" lang="en-IN" sz="1600" b="1" i="0" u="none" strike="noStrike" kern="0" cap="none" spc="0" normalizeH="0" baseline="0" noProof="0" dirty="0">
                  <a:ln>
                    <a:noFill/>
                  </a:ln>
                  <a:solidFill>
                    <a:prstClr val="white"/>
                  </a:solidFill>
                  <a:effectLst/>
                  <a:uLnTx/>
                  <a:uFillTx/>
                  <a:latin typeface="Leelawadee UI" panose="020B0502040204020203" pitchFamily="34" charset="-34"/>
                  <a:cs typeface="Leelawadee UI" panose="020B0502040204020203" pitchFamily="34" charset="-34"/>
                </a:endParaRPr>
              </a:p>
            </p:txBody>
          </p:sp>
          <p:sp>
            <p:nvSpPr>
              <p:cNvPr id="45" name="Rectangle 44"/>
              <p:cNvSpPr/>
              <p:nvPr/>
            </p:nvSpPr>
            <p:spPr>
              <a:xfrm>
                <a:off x="385829" y="2962670"/>
                <a:ext cx="2643974" cy="1186571"/>
              </a:xfrm>
              <a:prstGeom prst="rect">
                <a:avLst/>
              </a:prstGeom>
              <a:noFill/>
              <a:ln w="19050" cap="rnd" cmpd="sng" algn="ctr">
                <a:solidFill>
                  <a:srgbClr val="0E5580">
                    <a:lumMod val="60000"/>
                    <a:lumOff val="40000"/>
                  </a:srgbClr>
                </a:solidFill>
                <a:prstDash val="solid"/>
              </a:ln>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r>
                  <a:rPr kumimoji="0" lang="en-IN" sz="1400" b="0" i="0" u="none" strike="noStrike" kern="0" cap="none" spc="0" normalizeH="0" baseline="0" noProof="0" dirty="0" smtClean="0">
                    <a:ln>
                      <a:noFill/>
                    </a:ln>
                    <a:solidFill>
                      <a:prstClr val="black"/>
                    </a:solidFill>
                    <a:effectLst/>
                    <a:uLnTx/>
                    <a:uFillTx/>
                    <a:latin typeface="Leelawadee" panose="020B0502040204020203" pitchFamily="34" charset="-34"/>
                    <a:ea typeface="+mn-ea"/>
                    <a:cs typeface="Leelawadee" panose="020B0502040204020203" pitchFamily="34" charset="-34"/>
                  </a:rPr>
                  <a:t>The cost of the privilege is defined as the cost to the company/loyalty program to fulfil the privilege for the member. It is inclusive of all elements of the privilege</a:t>
                </a:r>
              </a:p>
            </p:txBody>
          </p:sp>
          <p:sp>
            <p:nvSpPr>
              <p:cNvPr id="46" name="Rectangle 45"/>
              <p:cNvSpPr/>
              <p:nvPr/>
            </p:nvSpPr>
            <p:spPr>
              <a:xfrm>
                <a:off x="3361340" y="2962670"/>
                <a:ext cx="2643975" cy="1186571"/>
              </a:xfrm>
              <a:prstGeom prst="rect">
                <a:avLst/>
              </a:prstGeom>
              <a:noFill/>
              <a:ln w="19050" cap="rnd" cmpd="sng" algn="ctr">
                <a:solidFill>
                  <a:srgbClr val="0E5580">
                    <a:lumMod val="60000"/>
                    <a:lumOff val="40000"/>
                  </a:srgbClr>
                </a:solidFill>
                <a:prstDash val="solid"/>
              </a:ln>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r>
                  <a:rPr kumimoji="0" lang="en-IN" sz="1400" b="0" i="0" u="none" strike="noStrike" kern="0" cap="none" spc="0" normalizeH="0" baseline="0" noProof="0" dirty="0" smtClean="0">
                    <a:ln>
                      <a:noFill/>
                    </a:ln>
                    <a:solidFill>
                      <a:prstClr val="black"/>
                    </a:solidFill>
                    <a:effectLst/>
                    <a:uLnTx/>
                    <a:uFillTx/>
                    <a:latin typeface="Leelawadee" panose="020B0502040204020203" pitchFamily="34" charset="-34"/>
                    <a:ea typeface="+mn-ea"/>
                    <a:cs typeface="Leelawadee" panose="020B0502040204020203" pitchFamily="34" charset="-34"/>
                  </a:rPr>
                  <a:t>The perceived value of the privilege is the association that a member holds in the mind of the brand/opportunity irrespective of its actual value</a:t>
                </a:r>
                <a:endParaRPr kumimoji="0" lang="en-IN" sz="1400" b="0" i="0" u="none" strike="noStrike" kern="0" cap="none" spc="0" normalizeH="0" baseline="0" noProof="0" dirty="0">
                  <a:ln>
                    <a:noFill/>
                  </a:ln>
                  <a:solidFill>
                    <a:prstClr val="black"/>
                  </a:solidFill>
                  <a:effectLst/>
                  <a:uLnTx/>
                  <a:uFillTx/>
                  <a:latin typeface="Leelawadee" panose="020B0502040204020203" pitchFamily="34" charset="-34"/>
                  <a:ea typeface="+mn-ea"/>
                  <a:cs typeface="Leelawadee" panose="020B0502040204020203" pitchFamily="34" charset="-34"/>
                </a:endParaRPr>
              </a:p>
            </p:txBody>
          </p:sp>
          <p:sp>
            <p:nvSpPr>
              <p:cNvPr id="47" name="Rectangle 46"/>
              <p:cNvSpPr/>
              <p:nvPr/>
            </p:nvSpPr>
            <p:spPr>
              <a:xfrm>
                <a:off x="6311027" y="2962670"/>
                <a:ext cx="2643975" cy="1186571"/>
              </a:xfrm>
              <a:prstGeom prst="rect">
                <a:avLst/>
              </a:prstGeom>
              <a:noFill/>
              <a:ln w="19050" cap="rnd" cmpd="sng" algn="ctr">
                <a:solidFill>
                  <a:srgbClr val="0E5580">
                    <a:lumMod val="60000"/>
                    <a:lumOff val="40000"/>
                  </a:srgbClr>
                </a:solidFill>
                <a:prstDash val="solid"/>
              </a:ln>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r>
                  <a:rPr kumimoji="0" lang="en-IN" sz="1400" b="0" i="0" u="none" strike="noStrike" kern="0" cap="none" spc="0" normalizeH="0" baseline="0" noProof="0" dirty="0" smtClean="0">
                    <a:ln>
                      <a:noFill/>
                    </a:ln>
                    <a:solidFill>
                      <a:prstClr val="black"/>
                    </a:solidFill>
                    <a:effectLst/>
                    <a:uLnTx/>
                    <a:uFillTx/>
                    <a:latin typeface="Leelawadee" panose="020B0502040204020203" pitchFamily="34" charset="-34"/>
                    <a:ea typeface="+mn-ea"/>
                    <a:cs typeface="Leelawadee" panose="020B0502040204020203" pitchFamily="34" charset="-34"/>
                  </a:rPr>
                  <a:t>Implementation probability is the degree of confidence that the privilege can be rolled out in year 1 of the Tata Treats Program</a:t>
                </a:r>
                <a:endParaRPr kumimoji="0" lang="en-IN" sz="1400" b="0" i="0" u="none" strike="noStrike" kern="0" cap="none" spc="0" normalizeH="0" baseline="0" noProof="0" dirty="0">
                  <a:ln>
                    <a:noFill/>
                  </a:ln>
                  <a:solidFill>
                    <a:prstClr val="black"/>
                  </a:solidFill>
                  <a:effectLst/>
                  <a:uLnTx/>
                  <a:uFillTx/>
                  <a:latin typeface="Leelawadee" panose="020B0502040204020203" pitchFamily="34" charset="-34"/>
                  <a:ea typeface="+mn-ea"/>
                  <a:cs typeface="Leelawadee" panose="020B0502040204020203" pitchFamily="34" charset="-34"/>
                </a:endParaRPr>
              </a:p>
            </p:txBody>
          </p:sp>
        </p:grpSp>
        <p:sp>
          <p:nvSpPr>
            <p:cNvPr id="41" name="Rectangle 40"/>
            <p:cNvSpPr/>
            <p:nvPr/>
          </p:nvSpPr>
          <p:spPr>
            <a:xfrm>
              <a:off x="146854" y="2097249"/>
              <a:ext cx="2234464" cy="1465109"/>
            </a:xfrm>
            <a:prstGeom prst="rect">
              <a:avLst/>
            </a:prstGeom>
            <a:noFill/>
            <a:ln w="19050" cap="rnd" cmpd="sng" algn="ctr">
              <a:solidFill>
                <a:srgbClr val="0E5580">
                  <a:lumMod val="60000"/>
                  <a:lumOff val="40000"/>
                </a:srgbClr>
              </a:solidFill>
              <a:prstDash val="solid"/>
            </a:ln>
            <a:effectLst/>
          </p:spPr>
          <p:txBody>
            <a:bodyPr rtlCol="0" anchor="t"/>
            <a:lstStyle/>
            <a:p>
              <a:pPr marL="285750" marR="0" lvl="0" indent="-285750" defTabSz="91440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en-IN" sz="1400" b="0" i="0" u="none" strike="noStrike" kern="0" cap="none" spc="0" normalizeH="0" baseline="0" noProof="0" dirty="0" smtClean="0">
                  <a:ln>
                    <a:noFill/>
                  </a:ln>
                  <a:solidFill>
                    <a:prstClr val="black"/>
                  </a:solidFill>
                  <a:effectLst/>
                  <a:uLnTx/>
                  <a:uFillTx/>
                  <a:latin typeface="Leelawadee" panose="020B0502040204020203" pitchFamily="34" charset="-34"/>
                  <a:ea typeface="+mn-ea"/>
                  <a:cs typeface="Leelawadee" panose="020B0502040204020203" pitchFamily="34" charset="-34"/>
                </a:rPr>
                <a:t>Plant Visit</a:t>
              </a:r>
            </a:p>
            <a:p>
              <a:pPr marL="285750" marR="0" lvl="0" indent="-285750" defTabSz="91440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en-IN" sz="1400" b="0" i="0" u="none" strike="noStrike" kern="0" cap="none" spc="0" normalizeH="0" baseline="0" noProof="0" dirty="0" smtClean="0">
                  <a:ln>
                    <a:noFill/>
                  </a:ln>
                  <a:solidFill>
                    <a:prstClr val="black"/>
                  </a:solidFill>
                  <a:effectLst/>
                  <a:uLnTx/>
                  <a:uFillTx/>
                  <a:latin typeface="Leelawadee" panose="020B0502040204020203" pitchFamily="34" charset="-34"/>
                  <a:ea typeface="+mn-ea"/>
                  <a:cs typeface="Leelawadee" panose="020B0502040204020203" pitchFamily="34" charset="-34"/>
                </a:rPr>
                <a:t>Experiences</a:t>
              </a:r>
            </a:p>
            <a:p>
              <a:pPr marL="285750" marR="0" lvl="0" indent="-285750" defTabSz="91440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en-IN" sz="1400" b="0" i="0" u="none" strike="noStrike" kern="0" cap="none" spc="0" normalizeH="0" baseline="0" noProof="0" dirty="0" smtClean="0">
                  <a:ln>
                    <a:noFill/>
                  </a:ln>
                  <a:solidFill>
                    <a:prstClr val="black"/>
                  </a:solidFill>
                  <a:effectLst/>
                  <a:uLnTx/>
                  <a:uFillTx/>
                  <a:latin typeface="Leelawadee" panose="020B0502040204020203" pitchFamily="34" charset="-34"/>
                  <a:ea typeface="+mn-ea"/>
                  <a:cs typeface="Leelawadee" panose="020B0502040204020203" pitchFamily="34" charset="-34"/>
                </a:rPr>
                <a:t>Events</a:t>
              </a:r>
            </a:p>
            <a:p>
              <a:pPr marL="285750" marR="0" lvl="0" indent="-285750" defTabSz="91440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en-IN" sz="1400" b="0" i="0" u="none" strike="noStrike" kern="0" cap="none" spc="0" normalizeH="0" baseline="0" noProof="0" dirty="0" smtClean="0">
                  <a:ln>
                    <a:noFill/>
                  </a:ln>
                  <a:solidFill>
                    <a:prstClr val="black"/>
                  </a:solidFill>
                  <a:effectLst/>
                  <a:uLnTx/>
                  <a:uFillTx/>
                  <a:latin typeface="Leelawadee" panose="020B0502040204020203" pitchFamily="34" charset="-34"/>
                  <a:ea typeface="+mn-ea"/>
                  <a:cs typeface="Leelawadee" panose="020B0502040204020203" pitchFamily="34" charset="-34"/>
                </a:rPr>
                <a:t>Goodies</a:t>
              </a:r>
            </a:p>
            <a:p>
              <a:pPr marL="285750" marR="0" lvl="0" indent="-285750" defTabSz="91440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en-IN" sz="1400" b="0" i="0" u="none" strike="noStrike" kern="0" cap="none" spc="0" normalizeH="0" baseline="0" noProof="0" dirty="0" smtClean="0">
                  <a:ln>
                    <a:noFill/>
                  </a:ln>
                  <a:solidFill>
                    <a:prstClr val="black"/>
                  </a:solidFill>
                  <a:effectLst/>
                  <a:uLnTx/>
                  <a:uFillTx/>
                  <a:latin typeface="Leelawadee" panose="020B0502040204020203" pitchFamily="34" charset="-34"/>
                  <a:ea typeface="+mn-ea"/>
                  <a:cs typeface="Leelawadee" panose="020B0502040204020203" pitchFamily="34" charset="-34"/>
                </a:rPr>
                <a:t>Pride of Association</a:t>
              </a:r>
              <a:endParaRPr kumimoji="0" lang="en-IN" sz="1400" b="0" i="0" u="none" strike="noStrike" kern="0" cap="none" spc="0" normalizeH="0" baseline="0" noProof="0" dirty="0">
                <a:ln>
                  <a:noFill/>
                </a:ln>
                <a:solidFill>
                  <a:prstClr val="black"/>
                </a:solidFill>
                <a:effectLst/>
                <a:uLnTx/>
                <a:uFillTx/>
                <a:latin typeface="Leelawadee" panose="020B0502040204020203" pitchFamily="34" charset="-34"/>
                <a:ea typeface="+mn-ea"/>
                <a:cs typeface="Leelawadee" panose="020B0502040204020203" pitchFamily="34" charset="-34"/>
              </a:endParaRPr>
            </a:p>
          </p:txBody>
        </p:sp>
      </p:grpSp>
      <p:sp>
        <p:nvSpPr>
          <p:cNvPr id="48" name="Multiply 47"/>
          <p:cNvSpPr/>
          <p:nvPr/>
        </p:nvSpPr>
        <p:spPr>
          <a:xfrm>
            <a:off x="2952665" y="1318944"/>
            <a:ext cx="588077" cy="588077"/>
          </a:xfrm>
          <a:prstGeom prst="mathMultiply">
            <a:avLst/>
          </a:prstGeom>
          <a:solidFill>
            <a:srgbClr val="0E5580">
              <a:lumMod val="20000"/>
              <a:lumOff val="80000"/>
            </a:srgbClr>
          </a:solidFill>
          <a:ln w="19050" cap="rnd" cmpd="sng" algn="ctr">
            <a:solidFill>
              <a:srgbClr val="0E5580">
                <a:lumMod val="20000"/>
                <a:lumOff val="8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entury Gothic"/>
              <a:ea typeface="+mn-ea"/>
              <a:cs typeface="+mn-cs"/>
            </a:endParaRPr>
          </a:p>
        </p:txBody>
      </p:sp>
      <p:sp>
        <p:nvSpPr>
          <p:cNvPr id="49" name="Multiply 48"/>
          <p:cNvSpPr/>
          <p:nvPr/>
        </p:nvSpPr>
        <p:spPr>
          <a:xfrm>
            <a:off x="5879747" y="1329674"/>
            <a:ext cx="588077" cy="588077"/>
          </a:xfrm>
          <a:prstGeom prst="mathMultiply">
            <a:avLst/>
          </a:prstGeom>
          <a:solidFill>
            <a:srgbClr val="0E5580">
              <a:lumMod val="20000"/>
              <a:lumOff val="80000"/>
            </a:srgbClr>
          </a:solidFill>
          <a:ln w="19050" cap="rnd" cmpd="sng" algn="ctr">
            <a:solidFill>
              <a:srgbClr val="0E5580">
                <a:lumMod val="20000"/>
                <a:lumOff val="8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entury Gothic"/>
              <a:ea typeface="+mn-ea"/>
              <a:cs typeface="+mn-cs"/>
            </a:endParaRPr>
          </a:p>
        </p:txBody>
      </p:sp>
      <p:sp>
        <p:nvSpPr>
          <p:cNvPr id="50" name="Multiply 49"/>
          <p:cNvSpPr/>
          <p:nvPr/>
        </p:nvSpPr>
        <p:spPr>
          <a:xfrm>
            <a:off x="8762783" y="1299513"/>
            <a:ext cx="588077" cy="588077"/>
          </a:xfrm>
          <a:prstGeom prst="mathMultiply">
            <a:avLst/>
          </a:prstGeom>
          <a:solidFill>
            <a:srgbClr val="0E5580">
              <a:lumMod val="20000"/>
              <a:lumOff val="80000"/>
            </a:srgbClr>
          </a:solidFill>
          <a:ln w="19050" cap="rnd" cmpd="sng" algn="ctr">
            <a:solidFill>
              <a:srgbClr val="0E5580">
                <a:lumMod val="20000"/>
                <a:lumOff val="8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entury Gothic"/>
              <a:ea typeface="+mn-ea"/>
              <a:cs typeface="+mn-cs"/>
            </a:endParaRPr>
          </a:p>
        </p:txBody>
      </p:sp>
      <p:sp>
        <p:nvSpPr>
          <p:cNvPr id="51" name="TextBox 50"/>
          <p:cNvSpPr txBox="1"/>
          <p:nvPr/>
        </p:nvSpPr>
        <p:spPr bwMode="gray">
          <a:xfrm>
            <a:off x="382355" y="3813968"/>
            <a:ext cx="11437674" cy="443724"/>
          </a:xfrm>
          <a:prstGeom prst="rect">
            <a:avLst/>
          </a:prstGeom>
          <a:solidFill>
            <a:srgbClr val="0E5580">
              <a:lumMod val="20000"/>
              <a:lumOff val="80000"/>
            </a:srgbClr>
          </a:solidFill>
          <a:ln>
            <a:solidFill>
              <a:srgbClr val="5AA0F5">
                <a:lumMod val="50000"/>
              </a:srgbClr>
            </a:solidFill>
          </a:ln>
        </p:spPr>
        <p:txBody>
          <a:bodyPr vert="horz" wrap="square" lIns="91440" tIns="45720" rIns="91440" bIns="4572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400" b="0" i="0" u="none" strike="noStrike" kern="0" cap="none" spc="0" normalizeH="0" baseline="0" noProof="0" dirty="0" smtClean="0">
                <a:ln>
                  <a:noFill/>
                </a:ln>
                <a:solidFill>
                  <a:prstClr val="black"/>
                </a:solidFill>
                <a:effectLst/>
                <a:uLnTx/>
                <a:uFillTx/>
                <a:latin typeface="Leelawadee" panose="020B0502040204020203" pitchFamily="34" charset="-34"/>
                <a:cs typeface="Leelawadee" panose="020B0502040204020203" pitchFamily="34" charset="-34"/>
              </a:rPr>
              <a:t>The Cost and Perceived Value determine the tier of the Privilege- higher the Cost and Perceived Value, more exclusive the Privilege is</a:t>
            </a:r>
            <a:endParaRPr kumimoji="0" lang="en-IN" sz="1400" b="0" i="0" u="none" strike="noStrike" kern="0" cap="none" spc="0" normalizeH="0" baseline="0" noProof="0" dirty="0">
              <a:ln>
                <a:noFill/>
              </a:ln>
              <a:solidFill>
                <a:prstClr val="black"/>
              </a:solidFill>
              <a:effectLst/>
              <a:uLnTx/>
              <a:uFillTx/>
              <a:latin typeface="Leelawadee" panose="020B0502040204020203" pitchFamily="34" charset="-34"/>
              <a:cs typeface="Leelawadee" panose="020B0502040204020203" pitchFamily="34" charset="-34"/>
            </a:endParaRPr>
          </a:p>
        </p:txBody>
      </p:sp>
      <p:sp>
        <p:nvSpPr>
          <p:cNvPr id="52" name="TextBox 51"/>
          <p:cNvSpPr txBox="1"/>
          <p:nvPr/>
        </p:nvSpPr>
        <p:spPr bwMode="gray">
          <a:xfrm>
            <a:off x="382355" y="4411609"/>
            <a:ext cx="11437674" cy="443724"/>
          </a:xfrm>
          <a:prstGeom prst="rect">
            <a:avLst/>
          </a:prstGeom>
          <a:solidFill>
            <a:sysClr val="window" lastClr="FFFFFF">
              <a:lumMod val="95000"/>
            </a:sysClr>
          </a:solidFill>
          <a:ln>
            <a:solidFill>
              <a:srgbClr val="5AA0F5">
                <a:lumMod val="50000"/>
              </a:srgbClr>
            </a:solidFill>
          </a:ln>
        </p:spPr>
        <p:txBody>
          <a:bodyPr vert="horz" wrap="square" lIns="91440" tIns="45720" rIns="91440" bIns="4572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400" b="0" i="0" u="none" strike="noStrike" kern="0" cap="none" spc="0" normalizeH="0" baseline="0" noProof="0" dirty="0" smtClean="0">
                <a:ln>
                  <a:noFill/>
                </a:ln>
                <a:solidFill>
                  <a:prstClr val="black"/>
                </a:solidFill>
                <a:effectLst/>
                <a:uLnTx/>
                <a:uFillTx/>
                <a:latin typeface="Leelawadee" panose="020B0502040204020203" pitchFamily="34" charset="-34"/>
                <a:cs typeface="Leelawadee" panose="020B0502040204020203" pitchFamily="34" charset="-34"/>
              </a:rPr>
              <a:t>Implementation Probability determines the timeline when the Privilege can be rolled out as part of the Tata Treats Program- higher the probability, earlier the Privilege can be rolled out</a:t>
            </a:r>
            <a:endParaRPr kumimoji="0" lang="en-IN" sz="1400" b="0" i="0" u="none" strike="noStrike" kern="0" cap="none" spc="0" normalizeH="0" baseline="0" noProof="0" dirty="0">
              <a:ln>
                <a:noFill/>
              </a:ln>
              <a:solidFill>
                <a:prstClr val="black"/>
              </a:solidFill>
              <a:effectLst/>
              <a:uLnTx/>
              <a:uFillTx/>
              <a:latin typeface="Leelawadee" panose="020B0502040204020203" pitchFamily="34" charset="-34"/>
              <a:cs typeface="Leelawadee" panose="020B0502040204020203" pitchFamily="34" charset="-34"/>
            </a:endParaRPr>
          </a:p>
        </p:txBody>
      </p:sp>
      <p:graphicFrame>
        <p:nvGraphicFramePr>
          <p:cNvPr id="2" name="Table 1"/>
          <p:cNvGraphicFramePr>
            <a:graphicFrameLocks noGrp="1"/>
          </p:cNvGraphicFramePr>
          <p:nvPr>
            <p:extLst/>
          </p:nvPr>
        </p:nvGraphicFramePr>
        <p:xfrm>
          <a:off x="382355" y="5257401"/>
          <a:ext cx="11437674" cy="859206"/>
        </p:xfrm>
        <a:graphic>
          <a:graphicData uri="http://schemas.openxmlformats.org/drawingml/2006/table">
            <a:tbl>
              <a:tblPr/>
              <a:tblGrid>
                <a:gridCol w="1849461"/>
                <a:gridCol w="3269794"/>
                <a:gridCol w="990093"/>
                <a:gridCol w="948526"/>
                <a:gridCol w="804538"/>
                <a:gridCol w="1132313"/>
                <a:gridCol w="893932"/>
                <a:gridCol w="1549017"/>
              </a:tblGrid>
              <a:tr h="504839">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algn="ctr" fontAlgn="b"/>
                      <a:r>
                        <a:rPr lang="en-IN" sz="1400" b="1" u="none" strike="noStrike" dirty="0">
                          <a:solidFill>
                            <a:schemeClr val="bg1"/>
                          </a:solidFill>
                          <a:effectLst/>
                          <a:latin typeface="Leelawadee" panose="020B0502040204020203" pitchFamily="34" charset="-34"/>
                          <a:cs typeface="Leelawadee" panose="020B0502040204020203" pitchFamily="34" charset="-34"/>
                        </a:rPr>
                        <a:t>Plant Visits (Company)</a:t>
                      </a:r>
                      <a:endParaRPr lang="en-IN" sz="1400" b="1" i="0" u="none" strike="noStrike" dirty="0">
                        <a:solidFill>
                          <a:schemeClr val="bg1"/>
                        </a:solidFill>
                        <a:effectLst/>
                        <a:latin typeface="Leelawadee" panose="020B0502040204020203" pitchFamily="34" charset="-34"/>
                        <a:cs typeface="Leelawadee" panose="020B0502040204020203" pitchFamily="34" charset="-34"/>
                      </a:endParaRPr>
                    </a:p>
                  </a:txBody>
                  <a:tcPr marL="7668" marR="7668" marT="7668" marB="0" anchor="ctr">
                    <a:lnL w="12700" cmpd="sng">
                      <a:solidFill>
                        <a:srgbClr val="5AA0F5"/>
                      </a:solidFill>
                    </a:lnL>
                    <a:lnR w="12700" cmpd="sng">
                      <a:solidFill>
                        <a:srgbClr val="5AA0F5"/>
                      </a:solidFill>
                    </a:lnR>
                    <a:lnT w="12700" cmpd="sng">
                      <a:solidFill>
                        <a:srgbClr val="5AA0F5"/>
                      </a:solidFill>
                    </a:lnT>
                    <a:lnB w="12700" cmpd="sng">
                      <a:solidFill>
                        <a:srgbClr val="5AA0F5"/>
                      </a:solidFill>
                    </a:lnB>
                    <a:lnTlToBr w="12700" cmpd="sng">
                      <a:noFill/>
                      <a:prstDash val="solid"/>
                    </a:lnTlToBr>
                    <a:lnBlToTr w="12700" cmpd="sng">
                      <a:noFill/>
                      <a:prstDash val="solid"/>
                    </a:lnBlToTr>
                    <a:solidFill>
                      <a:srgbClr val="0E5580">
                        <a:lumMod val="60000"/>
                        <a:lumOff val="40000"/>
                      </a:srgbClr>
                    </a:solid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algn="ctr" fontAlgn="b"/>
                      <a:r>
                        <a:rPr lang="en-IN" sz="1400" b="1" u="none" strike="noStrike" dirty="0">
                          <a:solidFill>
                            <a:schemeClr val="bg1"/>
                          </a:solidFill>
                          <a:effectLst/>
                          <a:latin typeface="Leelawadee" panose="020B0502040204020203" pitchFamily="34" charset="-34"/>
                          <a:cs typeface="Leelawadee" panose="020B0502040204020203" pitchFamily="34" charset="-34"/>
                        </a:rPr>
                        <a:t>Location</a:t>
                      </a:r>
                      <a:endParaRPr lang="en-IN" sz="1400" b="1" i="0" u="none" strike="noStrike" dirty="0">
                        <a:solidFill>
                          <a:schemeClr val="bg1"/>
                        </a:solidFill>
                        <a:effectLst/>
                        <a:latin typeface="Leelawadee" panose="020B0502040204020203" pitchFamily="34" charset="-34"/>
                        <a:cs typeface="Leelawadee" panose="020B0502040204020203" pitchFamily="34" charset="-34"/>
                      </a:endParaRPr>
                    </a:p>
                  </a:txBody>
                  <a:tcPr marL="7668" marR="7668" marT="7668" marB="0" anchor="ctr">
                    <a:lnL w="12700" cmpd="sng">
                      <a:solidFill>
                        <a:srgbClr val="5AA0F5"/>
                      </a:solidFill>
                    </a:lnL>
                    <a:lnR w="12700" cmpd="sng">
                      <a:solidFill>
                        <a:srgbClr val="5AA0F5"/>
                      </a:solidFill>
                    </a:lnR>
                    <a:lnT w="12700" cmpd="sng">
                      <a:solidFill>
                        <a:srgbClr val="5AA0F5"/>
                      </a:solidFill>
                    </a:lnT>
                    <a:lnB w="12700" cmpd="sng">
                      <a:solidFill>
                        <a:srgbClr val="5AA0F5"/>
                      </a:solidFill>
                    </a:lnB>
                    <a:lnTlToBr w="12700" cmpd="sng">
                      <a:noFill/>
                      <a:prstDash val="solid"/>
                    </a:lnTlToBr>
                    <a:lnBlToTr w="12700" cmpd="sng">
                      <a:noFill/>
                      <a:prstDash val="solid"/>
                    </a:lnBlToTr>
                    <a:solidFill>
                      <a:srgbClr val="0E5580">
                        <a:lumMod val="60000"/>
                        <a:lumOff val="40000"/>
                      </a:srgbClr>
                    </a:solid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algn="ctr" fontAlgn="b"/>
                      <a:r>
                        <a:rPr lang="en-IN" sz="1400" b="1" u="none" strike="noStrike" dirty="0">
                          <a:solidFill>
                            <a:schemeClr val="bg1"/>
                          </a:solidFill>
                          <a:effectLst/>
                          <a:latin typeface="Leelawadee" panose="020B0502040204020203" pitchFamily="34" charset="-34"/>
                          <a:cs typeface="Leelawadee" panose="020B0502040204020203" pitchFamily="34" charset="-34"/>
                        </a:rPr>
                        <a:t>Frequency</a:t>
                      </a:r>
                      <a:r>
                        <a:rPr lang="en-IN" sz="1400" b="1" u="none" strike="noStrike" dirty="0" smtClean="0">
                          <a:solidFill>
                            <a:schemeClr val="bg1"/>
                          </a:solidFill>
                          <a:effectLst/>
                          <a:latin typeface="Leelawadee" panose="020B0502040204020203" pitchFamily="34" charset="-34"/>
                          <a:cs typeface="Leelawadee" panose="020B0502040204020203" pitchFamily="34" charset="-34"/>
                        </a:rPr>
                        <a:t>/ Year</a:t>
                      </a:r>
                      <a:endParaRPr lang="en-IN" sz="1400" b="1" i="0" u="none" strike="noStrike" dirty="0">
                        <a:solidFill>
                          <a:schemeClr val="bg1"/>
                        </a:solidFill>
                        <a:effectLst/>
                        <a:latin typeface="Leelawadee" panose="020B0502040204020203" pitchFamily="34" charset="-34"/>
                        <a:cs typeface="Leelawadee" panose="020B0502040204020203" pitchFamily="34" charset="-34"/>
                      </a:endParaRPr>
                    </a:p>
                  </a:txBody>
                  <a:tcPr marL="7668" marR="7668" marT="7668" marB="0" anchor="ctr">
                    <a:lnL w="12700" cmpd="sng">
                      <a:solidFill>
                        <a:srgbClr val="5AA0F5"/>
                      </a:solidFill>
                    </a:lnL>
                    <a:lnR w="12700" cmpd="sng">
                      <a:solidFill>
                        <a:srgbClr val="5AA0F5"/>
                      </a:solidFill>
                    </a:lnR>
                    <a:lnT w="12700" cmpd="sng">
                      <a:solidFill>
                        <a:srgbClr val="5AA0F5"/>
                      </a:solidFill>
                    </a:lnT>
                    <a:lnB w="12700" cmpd="sng">
                      <a:solidFill>
                        <a:srgbClr val="5AA0F5"/>
                      </a:solidFill>
                    </a:lnB>
                    <a:lnTlToBr w="12700" cmpd="sng">
                      <a:noFill/>
                      <a:prstDash val="solid"/>
                    </a:lnTlToBr>
                    <a:lnBlToTr w="12700" cmpd="sng">
                      <a:noFill/>
                      <a:prstDash val="solid"/>
                    </a:lnBlToTr>
                    <a:solidFill>
                      <a:srgbClr val="0E5580">
                        <a:lumMod val="60000"/>
                        <a:lumOff val="40000"/>
                      </a:srgbClr>
                    </a:solid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algn="ctr" fontAlgn="b"/>
                      <a:r>
                        <a:rPr lang="en-IN" sz="1400" b="1" u="none" strike="noStrike" dirty="0">
                          <a:solidFill>
                            <a:schemeClr val="bg1"/>
                          </a:solidFill>
                          <a:effectLst/>
                          <a:latin typeface="Leelawadee" panose="020B0502040204020203" pitchFamily="34" charset="-34"/>
                          <a:cs typeface="Leelawadee" panose="020B0502040204020203" pitchFamily="34" charset="-34"/>
                        </a:rPr>
                        <a:t>Batch Size</a:t>
                      </a:r>
                      <a:endParaRPr lang="en-IN" sz="1400" b="1" i="0" u="none" strike="noStrike" dirty="0">
                        <a:solidFill>
                          <a:schemeClr val="bg1"/>
                        </a:solidFill>
                        <a:effectLst/>
                        <a:latin typeface="Leelawadee" panose="020B0502040204020203" pitchFamily="34" charset="-34"/>
                        <a:cs typeface="Leelawadee" panose="020B0502040204020203" pitchFamily="34" charset="-34"/>
                      </a:endParaRPr>
                    </a:p>
                  </a:txBody>
                  <a:tcPr marL="7668" marR="7668" marT="7668" marB="0" anchor="ctr">
                    <a:lnL w="12700" cmpd="sng">
                      <a:solidFill>
                        <a:srgbClr val="5AA0F5"/>
                      </a:solidFill>
                    </a:lnL>
                    <a:lnR w="12700" cmpd="sng">
                      <a:solidFill>
                        <a:srgbClr val="5AA0F5"/>
                      </a:solidFill>
                    </a:lnR>
                    <a:lnT w="12700" cmpd="sng">
                      <a:solidFill>
                        <a:srgbClr val="5AA0F5"/>
                      </a:solidFill>
                    </a:lnT>
                    <a:lnB w="12700" cmpd="sng">
                      <a:solidFill>
                        <a:srgbClr val="5AA0F5"/>
                      </a:solidFill>
                    </a:lnB>
                    <a:lnTlToBr w="12700" cmpd="sng">
                      <a:noFill/>
                      <a:prstDash val="solid"/>
                    </a:lnTlToBr>
                    <a:lnBlToTr w="12700" cmpd="sng">
                      <a:noFill/>
                      <a:prstDash val="solid"/>
                    </a:lnBlToTr>
                    <a:solidFill>
                      <a:srgbClr val="0E5580">
                        <a:lumMod val="60000"/>
                        <a:lumOff val="40000"/>
                      </a:srgbClr>
                    </a:solid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algn="ctr" fontAlgn="b"/>
                      <a:r>
                        <a:rPr lang="en-IN" sz="1400" b="1" u="none" strike="noStrike" dirty="0">
                          <a:solidFill>
                            <a:schemeClr val="bg1"/>
                          </a:solidFill>
                          <a:effectLst/>
                          <a:latin typeface="Leelawadee" panose="020B0502040204020203" pitchFamily="34" charset="-34"/>
                          <a:cs typeface="Leelawadee" panose="020B0502040204020203" pitchFamily="34" charset="-34"/>
                        </a:rPr>
                        <a:t>Cost</a:t>
                      </a:r>
                      <a:r>
                        <a:rPr lang="en-IN" sz="1400" b="1" u="none" strike="noStrike" dirty="0" smtClean="0">
                          <a:solidFill>
                            <a:schemeClr val="bg1"/>
                          </a:solidFill>
                          <a:effectLst/>
                          <a:latin typeface="Leelawadee" panose="020B0502040204020203" pitchFamily="34" charset="-34"/>
                          <a:cs typeface="Leelawadee" panose="020B0502040204020203" pitchFamily="34" charset="-34"/>
                        </a:rPr>
                        <a:t>/ person</a:t>
                      </a:r>
                      <a:endParaRPr lang="en-IN" sz="1400" b="1" i="0" u="none" strike="noStrike" dirty="0">
                        <a:solidFill>
                          <a:schemeClr val="bg1"/>
                        </a:solidFill>
                        <a:effectLst/>
                        <a:latin typeface="Leelawadee" panose="020B0502040204020203" pitchFamily="34" charset="-34"/>
                        <a:cs typeface="Leelawadee" panose="020B0502040204020203" pitchFamily="34" charset="-34"/>
                      </a:endParaRPr>
                    </a:p>
                  </a:txBody>
                  <a:tcPr marL="7668" marR="7668" marT="7668" marB="0" anchor="ctr">
                    <a:lnL w="12700" cmpd="sng">
                      <a:solidFill>
                        <a:srgbClr val="5AA0F5"/>
                      </a:solidFill>
                    </a:lnL>
                    <a:lnR w="12700" cmpd="sng">
                      <a:solidFill>
                        <a:srgbClr val="5AA0F5"/>
                      </a:solidFill>
                    </a:lnR>
                    <a:lnT w="12700" cmpd="sng">
                      <a:solidFill>
                        <a:srgbClr val="5AA0F5"/>
                      </a:solidFill>
                    </a:lnT>
                    <a:lnB w="12700" cmpd="sng">
                      <a:solidFill>
                        <a:srgbClr val="5AA0F5"/>
                      </a:solidFill>
                    </a:lnB>
                    <a:lnTlToBr w="12700" cmpd="sng">
                      <a:noFill/>
                      <a:prstDash val="solid"/>
                    </a:lnTlToBr>
                    <a:lnBlToTr w="12700" cmpd="sng">
                      <a:noFill/>
                      <a:prstDash val="solid"/>
                    </a:lnBlToTr>
                    <a:solidFill>
                      <a:srgbClr val="0E5580">
                        <a:lumMod val="60000"/>
                        <a:lumOff val="40000"/>
                      </a:srgbClr>
                    </a:solid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algn="ctr" fontAlgn="b"/>
                      <a:r>
                        <a:rPr lang="en-IN" sz="1400" b="1" u="none" strike="noStrike" dirty="0">
                          <a:solidFill>
                            <a:schemeClr val="bg1"/>
                          </a:solidFill>
                          <a:effectLst/>
                          <a:latin typeface="Leelawadee" panose="020B0502040204020203" pitchFamily="34" charset="-34"/>
                          <a:cs typeface="Leelawadee" panose="020B0502040204020203" pitchFamily="34" charset="-34"/>
                        </a:rPr>
                        <a:t>Total Cost</a:t>
                      </a:r>
                      <a:endParaRPr lang="en-IN" sz="1400" b="1" i="0" u="none" strike="noStrike" dirty="0">
                        <a:solidFill>
                          <a:schemeClr val="bg1"/>
                        </a:solidFill>
                        <a:effectLst/>
                        <a:latin typeface="Leelawadee" panose="020B0502040204020203" pitchFamily="34" charset="-34"/>
                        <a:cs typeface="Leelawadee" panose="020B0502040204020203" pitchFamily="34" charset="-34"/>
                      </a:endParaRPr>
                    </a:p>
                  </a:txBody>
                  <a:tcPr marL="7668" marR="7668" marT="7668" marB="0" anchor="ctr">
                    <a:lnL w="12700" cmpd="sng">
                      <a:solidFill>
                        <a:srgbClr val="5AA0F5"/>
                      </a:solidFill>
                    </a:lnL>
                    <a:lnR w="12700" cmpd="sng">
                      <a:solidFill>
                        <a:srgbClr val="5AA0F5"/>
                      </a:solidFill>
                    </a:lnR>
                    <a:lnT w="12700" cmpd="sng">
                      <a:solidFill>
                        <a:srgbClr val="5AA0F5"/>
                      </a:solidFill>
                    </a:lnT>
                    <a:lnB w="12700" cmpd="sng">
                      <a:solidFill>
                        <a:srgbClr val="5AA0F5"/>
                      </a:solidFill>
                    </a:lnB>
                    <a:lnTlToBr w="12700" cmpd="sng">
                      <a:noFill/>
                      <a:prstDash val="solid"/>
                    </a:lnTlToBr>
                    <a:lnBlToTr w="12700" cmpd="sng">
                      <a:noFill/>
                      <a:prstDash val="solid"/>
                    </a:lnBlToTr>
                    <a:solidFill>
                      <a:srgbClr val="0E5580">
                        <a:lumMod val="60000"/>
                        <a:lumOff val="40000"/>
                      </a:srgbClr>
                    </a:solid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algn="ctr" fontAlgn="b"/>
                      <a:r>
                        <a:rPr lang="en-IN" sz="1400" b="1" u="none" strike="noStrike" dirty="0">
                          <a:solidFill>
                            <a:schemeClr val="bg1"/>
                          </a:solidFill>
                          <a:effectLst/>
                          <a:latin typeface="Leelawadee" panose="020B0502040204020203" pitchFamily="34" charset="-34"/>
                          <a:cs typeface="Leelawadee" panose="020B0502040204020203" pitchFamily="34" charset="-34"/>
                        </a:rPr>
                        <a:t>Perceived Value</a:t>
                      </a:r>
                      <a:endParaRPr lang="en-IN" sz="1400" b="1" i="0" u="none" strike="noStrike" dirty="0">
                        <a:solidFill>
                          <a:schemeClr val="bg1"/>
                        </a:solidFill>
                        <a:effectLst/>
                        <a:latin typeface="Leelawadee" panose="020B0502040204020203" pitchFamily="34" charset="-34"/>
                        <a:cs typeface="Leelawadee" panose="020B0502040204020203" pitchFamily="34" charset="-34"/>
                      </a:endParaRPr>
                    </a:p>
                  </a:txBody>
                  <a:tcPr marL="7668" marR="7668" marT="7668" marB="0" anchor="ctr">
                    <a:lnL w="12700" cmpd="sng">
                      <a:solidFill>
                        <a:srgbClr val="5AA0F5"/>
                      </a:solidFill>
                    </a:lnL>
                    <a:lnR w="12700" cmpd="sng">
                      <a:solidFill>
                        <a:srgbClr val="5AA0F5"/>
                      </a:solidFill>
                    </a:lnR>
                    <a:lnT w="12700" cmpd="sng">
                      <a:solidFill>
                        <a:srgbClr val="5AA0F5"/>
                      </a:solidFill>
                    </a:lnT>
                    <a:lnB w="12700" cap="flat" cmpd="sng" algn="ctr">
                      <a:solidFill>
                        <a:srgbClr val="5AA0F5"/>
                      </a:solidFill>
                      <a:prstDash val="solid"/>
                      <a:round/>
                      <a:headEnd type="none" w="med" len="med"/>
                      <a:tailEnd type="none" w="med" len="med"/>
                    </a:lnB>
                    <a:lnTlToBr w="12700" cmpd="sng">
                      <a:noFill/>
                      <a:prstDash val="solid"/>
                    </a:lnTlToBr>
                    <a:lnBlToTr w="12700" cmpd="sng">
                      <a:noFill/>
                      <a:prstDash val="solid"/>
                    </a:lnBlToTr>
                    <a:solidFill>
                      <a:srgbClr val="0E5580">
                        <a:lumMod val="60000"/>
                        <a:lumOff val="40000"/>
                      </a:srgbClr>
                    </a:solid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algn="ctr" fontAlgn="b"/>
                      <a:r>
                        <a:rPr lang="en-IN" sz="1400" b="1" u="none" strike="noStrike" dirty="0">
                          <a:solidFill>
                            <a:schemeClr val="bg1"/>
                          </a:solidFill>
                          <a:effectLst/>
                          <a:latin typeface="Leelawadee" panose="020B0502040204020203" pitchFamily="34" charset="-34"/>
                          <a:cs typeface="Leelawadee" panose="020B0502040204020203" pitchFamily="34" charset="-34"/>
                        </a:rPr>
                        <a:t>Implementation </a:t>
                      </a:r>
                      <a:r>
                        <a:rPr lang="en-IN" sz="1400" b="1" u="none" strike="noStrike" dirty="0" smtClean="0">
                          <a:solidFill>
                            <a:schemeClr val="bg1"/>
                          </a:solidFill>
                          <a:effectLst/>
                          <a:latin typeface="Leelawadee" panose="020B0502040204020203" pitchFamily="34" charset="-34"/>
                          <a:cs typeface="Leelawadee" panose="020B0502040204020203" pitchFamily="34" charset="-34"/>
                        </a:rPr>
                        <a:t>Probability</a:t>
                      </a:r>
                      <a:endParaRPr lang="en-IN" sz="1400" b="1" i="0" u="none" strike="noStrike" dirty="0">
                        <a:solidFill>
                          <a:schemeClr val="bg1"/>
                        </a:solidFill>
                        <a:effectLst/>
                        <a:latin typeface="Leelawadee" panose="020B0502040204020203" pitchFamily="34" charset="-34"/>
                        <a:cs typeface="Leelawadee" panose="020B0502040204020203" pitchFamily="34" charset="-34"/>
                      </a:endParaRPr>
                    </a:p>
                  </a:txBody>
                  <a:tcPr marL="7668" marR="7668" marT="7668" marB="0" anchor="ctr">
                    <a:lnL w="12700" cmpd="sng">
                      <a:solidFill>
                        <a:srgbClr val="5AA0F5"/>
                      </a:solidFill>
                    </a:lnL>
                    <a:lnR w="12700" cmpd="sng">
                      <a:solidFill>
                        <a:srgbClr val="5AA0F5"/>
                      </a:solidFill>
                    </a:lnR>
                    <a:lnT w="12700" cmpd="sng">
                      <a:solidFill>
                        <a:srgbClr val="5AA0F5"/>
                      </a:solidFill>
                    </a:lnT>
                    <a:lnB w="12700" cap="flat" cmpd="sng" algn="ctr">
                      <a:solidFill>
                        <a:srgbClr val="5AA0F5"/>
                      </a:solidFill>
                      <a:prstDash val="solid"/>
                      <a:round/>
                      <a:headEnd type="none" w="med" len="med"/>
                      <a:tailEnd type="none" w="med" len="med"/>
                    </a:lnB>
                    <a:lnTlToBr w="12700" cmpd="sng">
                      <a:noFill/>
                      <a:prstDash val="solid"/>
                    </a:lnTlToBr>
                    <a:lnBlToTr w="12700" cmpd="sng">
                      <a:noFill/>
                      <a:prstDash val="solid"/>
                    </a:lnBlToTr>
                    <a:solidFill>
                      <a:srgbClr val="0E5580">
                        <a:lumMod val="60000"/>
                        <a:lumOff val="40000"/>
                      </a:srgbClr>
                    </a:solidFill>
                  </a:tcPr>
                </a:tc>
              </a:tr>
              <a:tr h="354367">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algn="ctr" fontAlgn="b"/>
                      <a:r>
                        <a:rPr lang="en-IN" sz="1400" u="none" strike="noStrike" dirty="0">
                          <a:effectLst/>
                          <a:latin typeface="Leelawadee" panose="020B0502040204020203" pitchFamily="34" charset="-34"/>
                          <a:cs typeface="Leelawadee" panose="020B0502040204020203" pitchFamily="34" charset="-34"/>
                        </a:rPr>
                        <a:t>Titan</a:t>
                      </a:r>
                      <a:endParaRPr lang="en-IN" sz="1400" b="0" i="0" u="none" strike="noStrike" dirty="0">
                        <a:solidFill>
                          <a:srgbClr val="000000"/>
                        </a:solidFill>
                        <a:effectLst/>
                        <a:latin typeface="Leelawadee" panose="020B0502040204020203" pitchFamily="34" charset="-34"/>
                        <a:cs typeface="Leelawadee" panose="020B0502040204020203" pitchFamily="34" charset="-34"/>
                      </a:endParaRPr>
                    </a:p>
                  </a:txBody>
                  <a:tcPr marL="7668" marR="7668" marT="7668" marB="0" anchor="ctr">
                    <a:lnL w="12700" cmpd="sng">
                      <a:solidFill>
                        <a:srgbClr val="5AA0F5"/>
                      </a:solidFill>
                    </a:lnL>
                    <a:lnR w="12700" cap="flat" cmpd="sng" algn="ctr">
                      <a:solidFill>
                        <a:srgbClr val="5AA0F5"/>
                      </a:solidFill>
                      <a:prstDash val="solid"/>
                      <a:round/>
                      <a:headEnd type="none" w="med" len="med"/>
                      <a:tailEnd type="none" w="med" len="med"/>
                    </a:lnR>
                    <a:lnT w="12700" cap="flat" cmpd="sng" algn="ctr">
                      <a:solidFill>
                        <a:srgbClr val="5AA0F5"/>
                      </a:solidFill>
                      <a:prstDash val="solid"/>
                      <a:round/>
                      <a:headEnd type="none" w="med" len="med"/>
                      <a:tailEnd type="none" w="med" len="med"/>
                    </a:lnT>
                    <a:lnB w="12700" cmpd="sng">
                      <a:solidFill>
                        <a:srgbClr val="5AA0F5"/>
                      </a:solidFill>
                    </a:lnB>
                    <a:lnTlToBr w="12700" cmpd="sng">
                      <a:noFill/>
                      <a:prstDash val="solid"/>
                    </a:lnTlToBr>
                    <a:lnBlToTr w="12700" cmpd="sng">
                      <a:noFill/>
                      <a:prstDash val="solid"/>
                    </a:lnBlToTr>
                    <a:solidFill>
                      <a:srgbClr val="5AA0F5">
                        <a:tint val="20000"/>
                      </a:srgbClr>
                    </a:solid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lvl="0" algn="ctr" fontAlgn="b"/>
                      <a:r>
                        <a:rPr lang="en-IN" sz="1400" u="none" strike="noStrike" dirty="0" err="1" smtClean="0">
                          <a:effectLst/>
                          <a:latin typeface="Leelawadee" panose="020B0502040204020203" pitchFamily="34" charset="-34"/>
                          <a:cs typeface="Leelawadee" panose="020B0502040204020203" pitchFamily="34" charset="-34"/>
                        </a:rPr>
                        <a:t>Hosur</a:t>
                      </a:r>
                      <a:r>
                        <a:rPr lang="en-IN" sz="1400" u="none" strike="noStrike" dirty="0" smtClean="0">
                          <a:effectLst/>
                          <a:latin typeface="Leelawadee" panose="020B0502040204020203" pitchFamily="34" charset="-34"/>
                          <a:cs typeface="Leelawadee" panose="020B0502040204020203" pitchFamily="34" charset="-34"/>
                        </a:rPr>
                        <a:t> </a:t>
                      </a:r>
                      <a:r>
                        <a:rPr lang="en-IN" sz="1400" u="none" strike="noStrike" dirty="0">
                          <a:effectLst/>
                          <a:latin typeface="Leelawadee" panose="020B0502040204020203" pitchFamily="34" charset="-34"/>
                          <a:cs typeface="Leelawadee" panose="020B0502040204020203" pitchFamily="34" charset="-34"/>
                        </a:rPr>
                        <a:t>and Dun</a:t>
                      </a:r>
                      <a:endParaRPr lang="en-IN" sz="1400" b="0" i="0" u="none" strike="noStrike" dirty="0">
                        <a:solidFill>
                          <a:srgbClr val="000000"/>
                        </a:solidFill>
                        <a:effectLst/>
                        <a:latin typeface="Leelawadee" panose="020B0502040204020203" pitchFamily="34" charset="-34"/>
                        <a:cs typeface="Leelawadee" panose="020B0502040204020203" pitchFamily="34" charset="-34"/>
                      </a:endParaRPr>
                    </a:p>
                  </a:txBody>
                  <a:tcPr marL="7668" marR="7668" marT="7668" marB="0" anchor="ctr">
                    <a:lnL w="12700" cap="flat" cmpd="sng" algn="ctr">
                      <a:solidFill>
                        <a:srgbClr val="5AA0F5"/>
                      </a:solidFill>
                      <a:prstDash val="solid"/>
                      <a:round/>
                      <a:headEnd type="none" w="med" len="med"/>
                      <a:tailEnd type="none" w="med" len="med"/>
                    </a:lnL>
                    <a:lnR w="12700" cap="flat" cmpd="sng" algn="ctr">
                      <a:solidFill>
                        <a:srgbClr val="5AA0F5"/>
                      </a:solidFill>
                      <a:prstDash val="solid"/>
                      <a:round/>
                      <a:headEnd type="none" w="med" len="med"/>
                      <a:tailEnd type="none" w="med" len="med"/>
                    </a:lnR>
                    <a:lnT w="12700" cap="flat" cmpd="sng" algn="ctr">
                      <a:solidFill>
                        <a:srgbClr val="5AA0F5"/>
                      </a:solidFill>
                      <a:prstDash val="solid"/>
                      <a:round/>
                      <a:headEnd type="none" w="med" len="med"/>
                      <a:tailEnd type="none" w="med" len="med"/>
                    </a:lnT>
                    <a:lnB w="12700" cmpd="sng">
                      <a:solidFill>
                        <a:srgbClr val="5AA0F5"/>
                      </a:solidFill>
                    </a:lnB>
                    <a:lnTlToBr w="12700" cmpd="sng">
                      <a:noFill/>
                      <a:prstDash val="solid"/>
                    </a:lnTlToBr>
                    <a:lnBlToTr w="12700" cmpd="sng">
                      <a:noFill/>
                      <a:prstDash val="solid"/>
                    </a:lnBlToTr>
                    <a:solidFill>
                      <a:srgbClr val="5AA0F5">
                        <a:tint val="20000"/>
                      </a:srgbClr>
                    </a:solid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algn="ctr" fontAlgn="b"/>
                      <a:r>
                        <a:rPr lang="en-IN" sz="1400" u="none" strike="noStrike" dirty="0">
                          <a:effectLst/>
                          <a:latin typeface="Leelawadee" panose="020B0502040204020203" pitchFamily="34" charset="-34"/>
                          <a:cs typeface="Leelawadee" panose="020B0502040204020203" pitchFamily="34" charset="-34"/>
                        </a:rPr>
                        <a:t>4</a:t>
                      </a:r>
                      <a:endParaRPr lang="en-IN" sz="1400" b="0" i="0" u="none" strike="noStrike" dirty="0">
                        <a:solidFill>
                          <a:srgbClr val="000000"/>
                        </a:solidFill>
                        <a:effectLst/>
                        <a:latin typeface="Leelawadee" panose="020B0502040204020203" pitchFamily="34" charset="-34"/>
                        <a:cs typeface="Leelawadee" panose="020B0502040204020203" pitchFamily="34" charset="-34"/>
                      </a:endParaRPr>
                    </a:p>
                  </a:txBody>
                  <a:tcPr marL="7668" marR="7668" marT="7668" marB="0" anchor="ctr">
                    <a:lnL w="12700" cap="flat" cmpd="sng" algn="ctr">
                      <a:solidFill>
                        <a:srgbClr val="5AA0F5"/>
                      </a:solidFill>
                      <a:prstDash val="solid"/>
                      <a:round/>
                      <a:headEnd type="none" w="med" len="med"/>
                      <a:tailEnd type="none" w="med" len="med"/>
                    </a:lnL>
                    <a:lnR w="12700" cap="flat" cmpd="sng" algn="ctr">
                      <a:solidFill>
                        <a:srgbClr val="5AA0F5"/>
                      </a:solidFill>
                      <a:prstDash val="solid"/>
                      <a:round/>
                      <a:headEnd type="none" w="med" len="med"/>
                      <a:tailEnd type="none" w="med" len="med"/>
                    </a:lnR>
                    <a:lnT w="12700" cap="flat" cmpd="sng" algn="ctr">
                      <a:solidFill>
                        <a:srgbClr val="5AA0F5"/>
                      </a:solidFill>
                      <a:prstDash val="solid"/>
                      <a:round/>
                      <a:headEnd type="none" w="med" len="med"/>
                      <a:tailEnd type="none" w="med" len="med"/>
                    </a:lnT>
                    <a:lnB w="12700" cmpd="sng">
                      <a:solidFill>
                        <a:srgbClr val="5AA0F5"/>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algn="ctr" fontAlgn="b"/>
                      <a:r>
                        <a:rPr lang="en-IN" sz="1400" u="none" strike="noStrike" dirty="0">
                          <a:effectLst/>
                          <a:latin typeface="Leelawadee" panose="020B0502040204020203" pitchFamily="34" charset="-34"/>
                          <a:cs typeface="Leelawadee" panose="020B0502040204020203" pitchFamily="34" charset="-34"/>
                        </a:rPr>
                        <a:t>10</a:t>
                      </a:r>
                      <a:endParaRPr lang="en-IN" sz="1400" b="0" i="0" u="none" strike="noStrike" dirty="0">
                        <a:solidFill>
                          <a:srgbClr val="000000"/>
                        </a:solidFill>
                        <a:effectLst/>
                        <a:latin typeface="Leelawadee" panose="020B0502040204020203" pitchFamily="34" charset="-34"/>
                        <a:cs typeface="Leelawadee" panose="020B0502040204020203" pitchFamily="34" charset="-34"/>
                      </a:endParaRPr>
                    </a:p>
                  </a:txBody>
                  <a:tcPr marL="7668" marR="7668" marT="7668" marB="0" anchor="ctr">
                    <a:lnL w="12700" cap="flat" cmpd="sng" algn="ctr">
                      <a:solidFill>
                        <a:srgbClr val="5AA0F5"/>
                      </a:solidFill>
                      <a:prstDash val="solid"/>
                      <a:round/>
                      <a:headEnd type="none" w="med" len="med"/>
                      <a:tailEnd type="none" w="med" len="med"/>
                    </a:lnL>
                    <a:lnR w="12700" cap="flat" cmpd="sng" algn="ctr">
                      <a:solidFill>
                        <a:srgbClr val="5AA0F5"/>
                      </a:solidFill>
                      <a:prstDash val="solid"/>
                      <a:round/>
                      <a:headEnd type="none" w="med" len="med"/>
                      <a:tailEnd type="none" w="med" len="med"/>
                    </a:lnR>
                    <a:lnT w="12700" cap="flat" cmpd="sng" algn="ctr">
                      <a:solidFill>
                        <a:srgbClr val="5AA0F5"/>
                      </a:solidFill>
                      <a:prstDash val="solid"/>
                      <a:round/>
                      <a:headEnd type="none" w="med" len="med"/>
                      <a:tailEnd type="none" w="med" len="med"/>
                    </a:lnT>
                    <a:lnB w="12700" cmpd="sng">
                      <a:solidFill>
                        <a:srgbClr val="5AA0F5"/>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algn="ctr" fontAlgn="b"/>
                      <a:r>
                        <a:rPr lang="en-IN" sz="1400" u="none" strike="noStrike" dirty="0" smtClean="0">
                          <a:effectLst/>
                          <a:latin typeface="Leelawadee" panose="020B0502040204020203" pitchFamily="34" charset="-34"/>
                          <a:cs typeface="Leelawadee" panose="020B0502040204020203" pitchFamily="34" charset="-34"/>
                        </a:rPr>
                        <a:t>30,000 </a:t>
                      </a:r>
                      <a:endParaRPr lang="en-IN" sz="1400" b="0" i="0" u="none" strike="noStrike" dirty="0">
                        <a:solidFill>
                          <a:srgbClr val="000000"/>
                        </a:solidFill>
                        <a:effectLst/>
                        <a:latin typeface="Leelawadee" panose="020B0502040204020203" pitchFamily="34" charset="-34"/>
                        <a:cs typeface="Leelawadee" panose="020B0502040204020203" pitchFamily="34" charset="-34"/>
                      </a:endParaRPr>
                    </a:p>
                  </a:txBody>
                  <a:tcPr marL="7668" marR="7668" marT="7668" marB="0" anchor="ctr">
                    <a:lnL w="12700" cap="flat" cmpd="sng" algn="ctr">
                      <a:solidFill>
                        <a:srgbClr val="5AA0F5"/>
                      </a:solidFill>
                      <a:prstDash val="solid"/>
                      <a:round/>
                      <a:headEnd type="none" w="med" len="med"/>
                      <a:tailEnd type="none" w="med" len="med"/>
                    </a:lnL>
                    <a:lnR w="12700" cap="flat" cmpd="sng" algn="ctr">
                      <a:solidFill>
                        <a:srgbClr val="5AA0F5"/>
                      </a:solidFill>
                      <a:prstDash val="solid"/>
                      <a:round/>
                      <a:headEnd type="none" w="med" len="med"/>
                      <a:tailEnd type="none" w="med" len="med"/>
                    </a:lnR>
                    <a:lnT w="12700" cap="flat" cmpd="sng" algn="ctr">
                      <a:solidFill>
                        <a:srgbClr val="5AA0F5"/>
                      </a:solidFill>
                      <a:prstDash val="solid"/>
                      <a:round/>
                      <a:headEnd type="none" w="med" len="med"/>
                      <a:tailEnd type="none" w="med" len="med"/>
                    </a:lnT>
                    <a:lnB w="12700" cmpd="sng">
                      <a:solidFill>
                        <a:srgbClr val="5AA0F5"/>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algn="ctr" fontAlgn="b"/>
                      <a:r>
                        <a:rPr lang="en-IN" sz="1400" u="none" strike="noStrike" dirty="0">
                          <a:effectLst/>
                          <a:latin typeface="Leelawadee" panose="020B0502040204020203" pitchFamily="34" charset="-34"/>
                          <a:cs typeface="Leelawadee" panose="020B0502040204020203" pitchFamily="34" charset="-34"/>
                        </a:rPr>
                        <a:t>   12,00,000 </a:t>
                      </a:r>
                      <a:endParaRPr lang="en-IN" sz="1400" b="0" i="0" u="none" strike="noStrike" dirty="0">
                        <a:solidFill>
                          <a:srgbClr val="000000"/>
                        </a:solidFill>
                        <a:effectLst/>
                        <a:latin typeface="Leelawadee" panose="020B0502040204020203" pitchFamily="34" charset="-34"/>
                        <a:cs typeface="Leelawadee" panose="020B0502040204020203" pitchFamily="34" charset="-34"/>
                      </a:endParaRPr>
                    </a:p>
                  </a:txBody>
                  <a:tcPr marL="7668" marR="7668" marT="7668" marB="0" anchor="ctr">
                    <a:lnL w="12700" cap="flat" cmpd="sng" algn="ctr">
                      <a:solidFill>
                        <a:srgbClr val="5AA0F5"/>
                      </a:solidFill>
                      <a:prstDash val="solid"/>
                      <a:round/>
                      <a:headEnd type="none" w="med" len="med"/>
                      <a:tailEnd type="none" w="med" len="med"/>
                    </a:lnL>
                    <a:lnR w="12700" cap="flat" cmpd="sng" algn="ctr">
                      <a:solidFill>
                        <a:srgbClr val="5AA0F5"/>
                      </a:solidFill>
                      <a:prstDash val="solid"/>
                      <a:round/>
                      <a:headEnd type="none" w="med" len="med"/>
                      <a:tailEnd type="none" w="med" len="med"/>
                    </a:lnR>
                    <a:lnT w="12700" cap="flat" cmpd="sng" algn="ctr">
                      <a:solidFill>
                        <a:srgbClr val="5AA0F5"/>
                      </a:solidFill>
                      <a:prstDash val="solid"/>
                      <a:round/>
                      <a:headEnd type="none" w="med" len="med"/>
                      <a:tailEnd type="none" w="med" len="med"/>
                    </a:lnT>
                    <a:lnB w="12700" cmpd="sng">
                      <a:solidFill>
                        <a:srgbClr val="5AA0F5"/>
                      </a:solidFill>
                    </a:lnB>
                    <a:lnTlToBr w="12700" cmpd="sng">
                      <a:noFill/>
                      <a:prstDash val="solid"/>
                    </a:lnTlToBr>
                    <a:lnBlToTr w="12700" cmpd="sng">
                      <a:noFill/>
                      <a:prstDash val="solid"/>
                    </a:lnBlToTr>
                    <a:noFill/>
                  </a:tcPr>
                </a:tc>
                <a:tc>
                  <a:txBody>
                    <a:bodyPr/>
                    <a:lstStyle/>
                    <a:p>
                      <a:pPr algn="ctr" fontAlgn="b"/>
                      <a:r>
                        <a:rPr lang="en-IN" sz="1400" u="none" strike="noStrike" dirty="0">
                          <a:effectLst/>
                          <a:latin typeface="Leelawadee" panose="020B0502040204020203" pitchFamily="34" charset="-34"/>
                          <a:cs typeface="Leelawadee" panose="020B0502040204020203" pitchFamily="34" charset="-34"/>
                        </a:rPr>
                        <a:t> </a:t>
                      </a:r>
                      <a:r>
                        <a:rPr lang="en-IN" sz="1400" b="1" u="none" strike="noStrike" kern="1200" dirty="0" smtClean="0">
                          <a:solidFill>
                            <a:srgbClr val="00B0F0"/>
                          </a:solidFill>
                          <a:effectLst/>
                          <a:latin typeface="Leelawadee" panose="020B0502040204020203" pitchFamily="34" charset="-34"/>
                          <a:ea typeface="+mn-ea"/>
                          <a:cs typeface="Leelawadee" panose="020B0502040204020203" pitchFamily="34" charset="-34"/>
                        </a:rPr>
                        <a:t>Medium</a:t>
                      </a:r>
                      <a:endParaRPr lang="en-IN" sz="1400" b="1" u="none" strike="noStrike" kern="1200" dirty="0">
                        <a:solidFill>
                          <a:srgbClr val="00B0F0"/>
                        </a:solidFill>
                        <a:effectLst/>
                        <a:latin typeface="Leelawadee" panose="020B0502040204020203" pitchFamily="34" charset="-34"/>
                        <a:ea typeface="+mn-ea"/>
                        <a:cs typeface="Leelawadee" panose="020B0502040204020203" pitchFamily="34" charset="-34"/>
                      </a:endParaRPr>
                    </a:p>
                  </a:txBody>
                  <a:tcPr marL="7668" marR="7668" marT="7668" marB="0" anchor="ctr">
                    <a:lnL w="12700" cap="flat" cmpd="sng" algn="ctr">
                      <a:solidFill>
                        <a:srgbClr val="5AA0F5"/>
                      </a:solidFill>
                      <a:prstDash val="solid"/>
                      <a:round/>
                      <a:headEnd type="none" w="med" len="med"/>
                      <a:tailEnd type="none" w="med" len="med"/>
                    </a:lnL>
                    <a:lnR w="12700" cap="flat" cmpd="sng" algn="ctr">
                      <a:solidFill>
                        <a:srgbClr val="5AA0F5"/>
                      </a:solidFill>
                      <a:prstDash val="solid"/>
                      <a:round/>
                      <a:headEnd type="none" w="med" len="med"/>
                      <a:tailEnd type="none" w="med" len="med"/>
                    </a:lnR>
                    <a:lnT w="12700" cap="flat" cmpd="sng" algn="ctr">
                      <a:solidFill>
                        <a:srgbClr val="5AA0F5"/>
                      </a:solidFill>
                      <a:prstDash val="solid"/>
                      <a:round/>
                      <a:headEnd type="none" w="med" len="med"/>
                      <a:tailEnd type="none" w="med" len="med"/>
                    </a:lnT>
                    <a:lnB w="12700" cmpd="sng">
                      <a:solidFill>
                        <a:srgbClr val="5AA0F5"/>
                      </a:solidFill>
                    </a:lnB>
                    <a:lnTlToBr w="12700" cmpd="sng">
                      <a:noFill/>
                      <a:prstDash val="solid"/>
                    </a:lnTlToBr>
                    <a:lnBlToTr w="12700" cmpd="sng">
                      <a:noFill/>
                      <a:prstDash val="solid"/>
                    </a:lnBlToTr>
                    <a:noFill/>
                  </a:tcPr>
                </a:tc>
                <a:tc>
                  <a:txBody>
                    <a:bodyPr/>
                    <a:lstStyle/>
                    <a:p>
                      <a:pPr algn="ctr" fontAlgn="b"/>
                      <a:r>
                        <a:rPr lang="en-IN" sz="1400" u="none" strike="noStrike" dirty="0">
                          <a:effectLst/>
                          <a:latin typeface="Leelawadee" panose="020B0502040204020203" pitchFamily="34" charset="-34"/>
                          <a:cs typeface="Leelawadee" panose="020B0502040204020203" pitchFamily="34" charset="-34"/>
                        </a:rPr>
                        <a:t> </a:t>
                      </a:r>
                      <a:r>
                        <a:rPr lang="en-IN" sz="1400" b="1" u="none" strike="noStrike" kern="1200" dirty="0">
                          <a:solidFill>
                            <a:srgbClr val="00B050"/>
                          </a:solidFill>
                          <a:effectLst/>
                          <a:latin typeface="Leelawadee" panose="020B0502040204020203" pitchFamily="34" charset="-34"/>
                          <a:ea typeface="+mn-ea"/>
                          <a:cs typeface="Leelawadee" panose="020B0502040204020203" pitchFamily="34" charset="-34"/>
                        </a:rPr>
                        <a:t>High  </a:t>
                      </a:r>
                    </a:p>
                  </a:txBody>
                  <a:tcPr marL="7668" marR="7668" marT="7668" marB="0" anchor="ctr">
                    <a:lnL w="12700" cap="flat" cmpd="sng" algn="ctr">
                      <a:solidFill>
                        <a:srgbClr val="5AA0F5"/>
                      </a:solidFill>
                      <a:prstDash val="solid"/>
                      <a:round/>
                      <a:headEnd type="none" w="med" len="med"/>
                      <a:tailEnd type="none" w="med" len="med"/>
                    </a:lnL>
                    <a:lnR w="12700" cmpd="sng">
                      <a:solidFill>
                        <a:srgbClr val="5AA0F5"/>
                      </a:solidFill>
                    </a:lnR>
                    <a:lnT w="12700" cap="flat" cmpd="sng" algn="ctr">
                      <a:solidFill>
                        <a:srgbClr val="5AA0F5"/>
                      </a:solidFill>
                      <a:prstDash val="solid"/>
                      <a:round/>
                      <a:headEnd type="none" w="med" len="med"/>
                      <a:tailEnd type="none" w="med" len="med"/>
                    </a:lnT>
                    <a:lnB w="12700" cmpd="sng">
                      <a:solidFill>
                        <a:srgbClr val="5AA0F5"/>
                      </a:solidFill>
                    </a:lnB>
                    <a:lnTlToBr w="12700" cmpd="sng">
                      <a:noFill/>
                      <a:prstDash val="solid"/>
                    </a:lnTlToBr>
                    <a:lnBlToTr w="12700" cmpd="sng">
                      <a:noFill/>
                      <a:prstDash val="solid"/>
                    </a:lnBlToTr>
                    <a:noFill/>
                  </a:tcPr>
                </a:tc>
              </a:tr>
            </a:tbl>
          </a:graphicData>
        </a:graphic>
      </p:graphicFrame>
      <p:sp>
        <p:nvSpPr>
          <p:cNvPr id="3" name="TextBox 2"/>
          <p:cNvSpPr txBox="1"/>
          <p:nvPr/>
        </p:nvSpPr>
        <p:spPr>
          <a:xfrm>
            <a:off x="5002564" y="4952464"/>
            <a:ext cx="2060757" cy="369332"/>
          </a:xfrm>
          <a:prstGeom prst="rect">
            <a:avLst/>
          </a:prstGeom>
          <a:noFill/>
        </p:spPr>
        <p:txBody>
          <a:bodyPr wrap="none" rtlCol="0">
            <a:spAutoFit/>
          </a:bodyPr>
          <a:lstStyle/>
          <a:p>
            <a:r>
              <a:rPr lang="en-IN" b="1" dirty="0" smtClean="0"/>
              <a:t>Illustrative Example</a:t>
            </a:r>
            <a:endParaRPr lang="en-IN" b="1" dirty="0"/>
          </a:p>
        </p:txBody>
      </p:sp>
    </p:spTree>
    <p:extLst>
      <p:ext uri="{BB962C8B-B14F-4D97-AF65-F5344CB8AC3E}">
        <p14:creationId xmlns:p14="http://schemas.microsoft.com/office/powerpoint/2010/main" val="265822210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040F425-731D-4835-A38A-9545B9CAE996}" type="slidenum">
              <a:rPr lang="en-IN" smtClean="0">
                <a:solidFill>
                  <a:srgbClr val="000000">
                    <a:tint val="75000"/>
                  </a:srgbClr>
                </a:solidFill>
              </a:rPr>
              <a:pPr/>
              <a:t>21</a:t>
            </a:fld>
            <a:endParaRPr lang="en-IN" dirty="0">
              <a:solidFill>
                <a:srgbClr val="000000">
                  <a:tint val="75000"/>
                </a:srgbClr>
              </a:solidFill>
            </a:endParaRPr>
          </a:p>
        </p:txBody>
      </p:sp>
      <p:sp>
        <p:nvSpPr>
          <p:cNvPr id="5" name="Rectangle 4"/>
          <p:cNvSpPr/>
          <p:nvPr/>
        </p:nvSpPr>
        <p:spPr>
          <a:xfrm>
            <a:off x="3832623" y="224187"/>
            <a:ext cx="4527073" cy="523220"/>
          </a:xfrm>
          <a:prstGeom prst="rect">
            <a:avLst/>
          </a:prstGeom>
          <a:solidFill>
            <a:schemeClr val="bg1"/>
          </a:solidFill>
        </p:spPr>
        <p:txBody>
          <a:bodyPr wrap="none" anchor="ctr">
            <a:spAutoFit/>
          </a:bodyPr>
          <a:lstStyle/>
          <a:p>
            <a:pPr algn="ctr"/>
            <a:r>
              <a:rPr lang="en-IN" sz="2800" b="1" dirty="0" smtClean="0">
                <a:solidFill>
                  <a:srgbClr val="0070C0"/>
                </a:solidFill>
                <a:latin typeface="Leelawadee UI" panose="020B0502040204020203" pitchFamily="34" charset="-34"/>
                <a:cs typeface="Leelawadee UI" panose="020B0502040204020203" pitchFamily="34" charset="-34"/>
              </a:rPr>
              <a:t>Roll out Plan of Privileges</a:t>
            </a:r>
            <a:endParaRPr lang="en-IN" sz="2800" b="1" dirty="0">
              <a:solidFill>
                <a:srgbClr val="0070C0"/>
              </a:solidFill>
              <a:latin typeface="Leelawadee UI" panose="020B0502040204020203" pitchFamily="34" charset="-34"/>
              <a:cs typeface="Leelawadee UI" panose="020B0502040204020203" pitchFamily="34" charset="-34"/>
            </a:endParaRPr>
          </a:p>
        </p:txBody>
      </p:sp>
      <p:grpSp>
        <p:nvGrpSpPr>
          <p:cNvPr id="154" name="Group 153"/>
          <p:cNvGrpSpPr/>
          <p:nvPr/>
        </p:nvGrpSpPr>
        <p:grpSpPr>
          <a:xfrm>
            <a:off x="615308" y="1005024"/>
            <a:ext cx="10324800" cy="3272077"/>
            <a:chOff x="470370" y="1375611"/>
            <a:chExt cx="10832910" cy="3433106"/>
          </a:xfrm>
        </p:grpSpPr>
        <p:grpSp>
          <p:nvGrpSpPr>
            <p:cNvPr id="155" name="Group 154"/>
            <p:cNvGrpSpPr/>
            <p:nvPr/>
          </p:nvGrpSpPr>
          <p:grpSpPr>
            <a:xfrm>
              <a:off x="1788509" y="1387941"/>
              <a:ext cx="9514771" cy="3139265"/>
              <a:chOff x="1538076" y="2073496"/>
              <a:chExt cx="9514771" cy="2225304"/>
            </a:xfrm>
          </p:grpSpPr>
          <p:sp>
            <p:nvSpPr>
              <p:cNvPr id="170" name="Isosceles Triangle 19"/>
              <p:cNvSpPr/>
              <p:nvPr/>
            </p:nvSpPr>
            <p:spPr>
              <a:xfrm>
                <a:off x="1538076" y="3267144"/>
                <a:ext cx="9176800" cy="1031656"/>
              </a:xfrm>
              <a:custGeom>
                <a:avLst/>
                <a:gdLst>
                  <a:gd name="connsiteX0" fmla="*/ 0 w 8643138"/>
                  <a:gd name="connsiteY0" fmla="*/ 1426090 h 1426090"/>
                  <a:gd name="connsiteX1" fmla="*/ 4321569 w 8643138"/>
                  <a:gd name="connsiteY1" fmla="*/ 0 h 1426090"/>
                  <a:gd name="connsiteX2" fmla="*/ 8643138 w 8643138"/>
                  <a:gd name="connsiteY2" fmla="*/ 1426090 h 1426090"/>
                  <a:gd name="connsiteX3" fmla="*/ 0 w 8643138"/>
                  <a:gd name="connsiteY3" fmla="*/ 1426090 h 1426090"/>
                  <a:gd name="connsiteX0" fmla="*/ 94187 w 8831512"/>
                  <a:gd name="connsiteY0" fmla="*/ 1426090 h 1426090"/>
                  <a:gd name="connsiteX1" fmla="*/ 4415756 w 8831512"/>
                  <a:gd name="connsiteY1" fmla="*/ 0 h 1426090"/>
                  <a:gd name="connsiteX2" fmla="*/ 8737325 w 8831512"/>
                  <a:gd name="connsiteY2" fmla="*/ 1426090 h 1426090"/>
                  <a:gd name="connsiteX3" fmla="*/ 94187 w 8831512"/>
                  <a:gd name="connsiteY3" fmla="*/ 1426090 h 1426090"/>
                  <a:gd name="connsiteX0" fmla="*/ 95167 w 9094988"/>
                  <a:gd name="connsiteY0" fmla="*/ 1438520 h 1438520"/>
                  <a:gd name="connsiteX1" fmla="*/ 4416736 w 9094988"/>
                  <a:gd name="connsiteY1" fmla="*/ 12430 h 1438520"/>
                  <a:gd name="connsiteX2" fmla="*/ 9005591 w 9094988"/>
                  <a:gd name="connsiteY2" fmla="*/ 782406 h 1438520"/>
                  <a:gd name="connsiteX3" fmla="*/ 95167 w 9094988"/>
                  <a:gd name="connsiteY3" fmla="*/ 1438520 h 1438520"/>
                  <a:gd name="connsiteX0" fmla="*/ 95012 w 9053354"/>
                  <a:gd name="connsiteY0" fmla="*/ 1453340 h 1453340"/>
                  <a:gd name="connsiteX1" fmla="*/ 4416581 w 9053354"/>
                  <a:gd name="connsiteY1" fmla="*/ 27250 h 1453340"/>
                  <a:gd name="connsiteX2" fmla="*/ 8963233 w 9053354"/>
                  <a:gd name="connsiteY2" fmla="*/ 586332 h 1453340"/>
                  <a:gd name="connsiteX3" fmla="*/ 95012 w 9053354"/>
                  <a:gd name="connsiteY3" fmla="*/ 1453340 h 1453340"/>
                  <a:gd name="connsiteX0" fmla="*/ 95012 w 9124450"/>
                  <a:gd name="connsiteY0" fmla="*/ 1453015 h 1453015"/>
                  <a:gd name="connsiteX1" fmla="*/ 4416581 w 9124450"/>
                  <a:gd name="connsiteY1" fmla="*/ 26925 h 1453015"/>
                  <a:gd name="connsiteX2" fmla="*/ 9054673 w 9124450"/>
                  <a:gd name="connsiteY2" fmla="*/ 738319 h 1453015"/>
                  <a:gd name="connsiteX0" fmla="*/ 95246 w 9097178"/>
                  <a:gd name="connsiteY0" fmla="*/ 1449992 h 1449992"/>
                  <a:gd name="connsiteX1" fmla="*/ 4416815 w 9097178"/>
                  <a:gd name="connsiteY1" fmla="*/ 23902 h 1449992"/>
                  <a:gd name="connsiteX2" fmla="*/ 9026771 w 9097178"/>
                  <a:gd name="connsiteY2" fmla="*/ 688431 h 1449992"/>
                  <a:gd name="connsiteX0" fmla="*/ 122618 w 9111925"/>
                  <a:gd name="connsiteY0" fmla="*/ 1699827 h 1699827"/>
                  <a:gd name="connsiteX1" fmla="*/ 3515720 w 9111925"/>
                  <a:gd name="connsiteY1" fmla="*/ 15976 h 1699827"/>
                  <a:gd name="connsiteX2" fmla="*/ 9054143 w 9111925"/>
                  <a:gd name="connsiteY2" fmla="*/ 938266 h 1699827"/>
                  <a:gd name="connsiteX0" fmla="*/ 122873 w 9153990"/>
                  <a:gd name="connsiteY0" fmla="*/ 1747305 h 1747305"/>
                  <a:gd name="connsiteX1" fmla="*/ 3515975 w 9153990"/>
                  <a:gd name="connsiteY1" fmla="*/ 63454 h 1747305"/>
                  <a:gd name="connsiteX2" fmla="*/ 9096601 w 9153990"/>
                  <a:gd name="connsiteY2" fmla="*/ 552932 h 1747305"/>
                  <a:gd name="connsiteX0" fmla="*/ 120777 w 9152522"/>
                  <a:gd name="connsiteY0" fmla="*/ 1718440 h 1718440"/>
                  <a:gd name="connsiteX1" fmla="*/ 3570149 w 9152522"/>
                  <a:gd name="connsiteY1" fmla="*/ 67811 h 1718440"/>
                  <a:gd name="connsiteX2" fmla="*/ 9094505 w 9152522"/>
                  <a:gd name="connsiteY2" fmla="*/ 524067 h 1718440"/>
                  <a:gd name="connsiteX0" fmla="*/ 108040 w 9139785"/>
                  <a:gd name="connsiteY0" fmla="*/ 1718440 h 1718440"/>
                  <a:gd name="connsiteX1" fmla="*/ 323534 w 9139785"/>
                  <a:gd name="connsiteY1" fmla="*/ 981139 h 1718440"/>
                  <a:gd name="connsiteX2" fmla="*/ 3557412 w 9139785"/>
                  <a:gd name="connsiteY2" fmla="*/ 67811 h 1718440"/>
                  <a:gd name="connsiteX3" fmla="*/ 9081768 w 9139785"/>
                  <a:gd name="connsiteY3" fmla="*/ 524067 h 1718440"/>
                  <a:gd name="connsiteX0" fmla="*/ 63981 w 9176802"/>
                  <a:gd name="connsiteY0" fmla="*/ 1718440 h 1718440"/>
                  <a:gd name="connsiteX1" fmla="*/ 360551 w 9176802"/>
                  <a:gd name="connsiteY1" fmla="*/ 981139 h 1718440"/>
                  <a:gd name="connsiteX2" fmla="*/ 3594429 w 9176802"/>
                  <a:gd name="connsiteY2" fmla="*/ 67811 h 1718440"/>
                  <a:gd name="connsiteX3" fmla="*/ 9118785 w 9176802"/>
                  <a:gd name="connsiteY3" fmla="*/ 524067 h 1718440"/>
                </a:gdLst>
                <a:ahLst/>
                <a:cxnLst>
                  <a:cxn ang="0">
                    <a:pos x="connsiteX0" y="connsiteY0"/>
                  </a:cxn>
                  <a:cxn ang="0">
                    <a:pos x="connsiteX1" y="connsiteY1"/>
                  </a:cxn>
                  <a:cxn ang="0">
                    <a:pos x="connsiteX2" y="connsiteY2"/>
                  </a:cxn>
                  <a:cxn ang="0">
                    <a:pos x="connsiteX3" y="connsiteY3"/>
                  </a:cxn>
                </a:cxnLst>
                <a:rect l="l" t="t" r="r" b="b"/>
                <a:pathLst>
                  <a:path w="9176802" h="1718440">
                    <a:moveTo>
                      <a:pt x="63981" y="1718440"/>
                    </a:moveTo>
                    <a:cubicBezTo>
                      <a:pt x="72871" y="1651400"/>
                      <a:pt x="-214344" y="1256244"/>
                      <a:pt x="360551" y="981139"/>
                    </a:cubicBezTo>
                    <a:cubicBezTo>
                      <a:pt x="935446" y="706034"/>
                      <a:pt x="2107698" y="199833"/>
                      <a:pt x="3594429" y="67811"/>
                    </a:cubicBezTo>
                    <a:cubicBezTo>
                      <a:pt x="5090050" y="-131251"/>
                      <a:pt x="9747607" y="134073"/>
                      <a:pt x="9118785" y="524067"/>
                    </a:cubicBezTo>
                  </a:path>
                </a:pathLst>
              </a:custGeom>
              <a:solidFill>
                <a:schemeClr val="bg1">
                  <a:lumMod val="85000"/>
                  <a:alpha val="64000"/>
                </a:schemeClr>
              </a:solidFill>
              <a:ln w="19050" cap="rnd" cmpd="sng" algn="ctr">
                <a:solidFill>
                  <a:sysClr val="window" lastClr="FFFFFF">
                    <a:lumMod val="85000"/>
                  </a:sysClr>
                </a:solidFill>
                <a:prstDash val="solid"/>
              </a:ln>
              <a:effectLst/>
            </p:spPr>
            <p:txBody>
              <a:bodyPr rtlCol="0" anchor="ctr"/>
              <a:lstStyle/>
              <a:p>
                <a:pPr algn="ctr">
                  <a:defRPr/>
                </a:pPr>
                <a:endParaRPr lang="en-IN" kern="0">
                  <a:solidFill>
                    <a:prstClr val="white"/>
                  </a:solidFill>
                  <a:latin typeface="Century Gothic"/>
                </a:endParaRPr>
              </a:p>
            </p:txBody>
          </p:sp>
          <p:sp>
            <p:nvSpPr>
              <p:cNvPr id="171" name="Isosceles Triangle 20"/>
              <p:cNvSpPr/>
              <p:nvPr/>
            </p:nvSpPr>
            <p:spPr>
              <a:xfrm>
                <a:off x="1547251" y="2743200"/>
                <a:ext cx="9260205" cy="1545463"/>
              </a:xfrm>
              <a:custGeom>
                <a:avLst/>
                <a:gdLst>
                  <a:gd name="connsiteX0" fmla="*/ 0 w 9097178"/>
                  <a:gd name="connsiteY0" fmla="*/ 1446989 h 1446989"/>
                  <a:gd name="connsiteX1" fmla="*/ 5477138 w 9097178"/>
                  <a:gd name="connsiteY1" fmla="*/ 0 h 1446989"/>
                  <a:gd name="connsiteX2" fmla="*/ 9097178 w 9097178"/>
                  <a:gd name="connsiteY2" fmla="*/ 1446989 h 1446989"/>
                  <a:gd name="connsiteX3" fmla="*/ 0 w 9097178"/>
                  <a:gd name="connsiteY3" fmla="*/ 1446989 h 1446989"/>
                  <a:gd name="connsiteX0" fmla="*/ 54591 w 9320551"/>
                  <a:gd name="connsiteY0" fmla="*/ 1446989 h 1446989"/>
                  <a:gd name="connsiteX1" fmla="*/ 5531729 w 9320551"/>
                  <a:gd name="connsiteY1" fmla="*/ 0 h 1446989"/>
                  <a:gd name="connsiteX2" fmla="*/ 9151769 w 9320551"/>
                  <a:gd name="connsiteY2" fmla="*/ 1446989 h 1446989"/>
                  <a:gd name="connsiteX3" fmla="*/ 54591 w 9320551"/>
                  <a:gd name="connsiteY3" fmla="*/ 1446989 h 1446989"/>
                  <a:gd name="connsiteX0" fmla="*/ 0 w 9265960"/>
                  <a:gd name="connsiteY0" fmla="*/ 1446989 h 1446989"/>
                  <a:gd name="connsiteX1" fmla="*/ 5477138 w 9265960"/>
                  <a:gd name="connsiteY1" fmla="*/ 0 h 1446989"/>
                  <a:gd name="connsiteX2" fmla="*/ 9097178 w 9265960"/>
                  <a:gd name="connsiteY2" fmla="*/ 1446989 h 1446989"/>
                  <a:gd name="connsiteX3" fmla="*/ 0 w 9265960"/>
                  <a:gd name="connsiteY3" fmla="*/ 1446989 h 1446989"/>
                  <a:gd name="connsiteX0" fmla="*/ 0 w 9133382"/>
                  <a:gd name="connsiteY0" fmla="*/ 1446989 h 1446989"/>
                  <a:gd name="connsiteX1" fmla="*/ 5477138 w 9133382"/>
                  <a:gd name="connsiteY1" fmla="*/ 0 h 1446989"/>
                  <a:gd name="connsiteX2" fmla="*/ 9097178 w 9133382"/>
                  <a:gd name="connsiteY2" fmla="*/ 1446989 h 1446989"/>
                  <a:gd name="connsiteX3" fmla="*/ 0 w 9133382"/>
                  <a:gd name="connsiteY3" fmla="*/ 1446989 h 1446989"/>
                  <a:gd name="connsiteX0" fmla="*/ 0 w 9245839"/>
                  <a:gd name="connsiteY0" fmla="*/ 1446989 h 1446989"/>
                  <a:gd name="connsiteX1" fmla="*/ 5477138 w 9245839"/>
                  <a:gd name="connsiteY1" fmla="*/ 0 h 1446989"/>
                  <a:gd name="connsiteX2" fmla="*/ 9097178 w 9245839"/>
                  <a:gd name="connsiteY2" fmla="*/ 1446989 h 1446989"/>
                  <a:gd name="connsiteX3" fmla="*/ 0 w 9245839"/>
                  <a:gd name="connsiteY3" fmla="*/ 1446989 h 1446989"/>
                  <a:gd name="connsiteX0" fmla="*/ 0 w 9260205"/>
                  <a:gd name="connsiteY0" fmla="*/ 1545463 h 1545463"/>
                  <a:gd name="connsiteX1" fmla="*/ 5800695 w 9260205"/>
                  <a:gd name="connsiteY1" fmla="*/ 0 h 1545463"/>
                  <a:gd name="connsiteX2" fmla="*/ 9097178 w 9260205"/>
                  <a:gd name="connsiteY2" fmla="*/ 1545463 h 1545463"/>
                  <a:gd name="connsiteX3" fmla="*/ 0 w 9260205"/>
                  <a:gd name="connsiteY3" fmla="*/ 1545463 h 1545463"/>
                </a:gdLst>
                <a:ahLst/>
                <a:cxnLst>
                  <a:cxn ang="0">
                    <a:pos x="connsiteX0" y="connsiteY0"/>
                  </a:cxn>
                  <a:cxn ang="0">
                    <a:pos x="connsiteX1" y="connsiteY1"/>
                  </a:cxn>
                  <a:cxn ang="0">
                    <a:pos x="connsiteX2" y="connsiteY2"/>
                  </a:cxn>
                  <a:cxn ang="0">
                    <a:pos x="connsiteX3" y="connsiteY3"/>
                  </a:cxn>
                </a:cxnLst>
                <a:rect l="l" t="t" r="r" b="b"/>
                <a:pathLst>
                  <a:path w="9260205" h="1545463">
                    <a:moveTo>
                      <a:pt x="0" y="1545463"/>
                    </a:moveTo>
                    <a:cubicBezTo>
                      <a:pt x="4024931" y="1248028"/>
                      <a:pt x="4284499" y="0"/>
                      <a:pt x="5800695" y="0"/>
                    </a:cubicBezTo>
                    <a:cubicBezTo>
                      <a:pt x="7316891" y="0"/>
                      <a:pt x="9939696" y="305492"/>
                      <a:pt x="9097178" y="1545463"/>
                    </a:cubicBezTo>
                    <a:lnTo>
                      <a:pt x="0" y="1545463"/>
                    </a:lnTo>
                    <a:close/>
                  </a:path>
                </a:pathLst>
              </a:custGeom>
              <a:solidFill>
                <a:srgbClr val="0E5580">
                  <a:lumMod val="40000"/>
                  <a:lumOff val="60000"/>
                  <a:alpha val="54000"/>
                </a:srgbClr>
              </a:solidFill>
              <a:ln w="19050" cap="rnd" cmpd="sng" algn="ctr">
                <a:solidFill>
                  <a:sysClr val="window" lastClr="FFFFFF">
                    <a:lumMod val="85000"/>
                  </a:sysClr>
                </a:solidFill>
                <a:prstDash val="solid"/>
              </a:ln>
              <a:effectLst/>
            </p:spPr>
            <p:txBody>
              <a:bodyPr rtlCol="0" anchor="ctr"/>
              <a:lstStyle/>
              <a:p>
                <a:pPr algn="ctr">
                  <a:defRPr/>
                </a:pPr>
                <a:endParaRPr lang="en-IN" kern="0">
                  <a:solidFill>
                    <a:prstClr val="white"/>
                  </a:solidFill>
                  <a:latin typeface="Century Gothic"/>
                </a:endParaRPr>
              </a:p>
            </p:txBody>
          </p:sp>
          <p:sp>
            <p:nvSpPr>
              <p:cNvPr id="172" name="Isosceles Triangle 21"/>
              <p:cNvSpPr/>
              <p:nvPr/>
            </p:nvSpPr>
            <p:spPr>
              <a:xfrm>
                <a:off x="2914658" y="2455120"/>
                <a:ext cx="8082932" cy="1833543"/>
              </a:xfrm>
              <a:custGeom>
                <a:avLst/>
                <a:gdLst>
                  <a:gd name="connsiteX0" fmla="*/ 0 w 7706927"/>
                  <a:gd name="connsiteY0" fmla="*/ 2080035 h 2080035"/>
                  <a:gd name="connsiteX1" fmla="*/ 6667031 w 7706927"/>
                  <a:gd name="connsiteY1" fmla="*/ 0 h 2080035"/>
                  <a:gd name="connsiteX2" fmla="*/ 7706927 w 7706927"/>
                  <a:gd name="connsiteY2" fmla="*/ 2080035 h 2080035"/>
                  <a:gd name="connsiteX3" fmla="*/ 0 w 7706927"/>
                  <a:gd name="connsiteY3" fmla="*/ 2080035 h 2080035"/>
                  <a:gd name="connsiteX0" fmla="*/ 3967 w 8221180"/>
                  <a:gd name="connsiteY0" fmla="*/ 2080035 h 2080035"/>
                  <a:gd name="connsiteX1" fmla="*/ 6670998 w 8221180"/>
                  <a:gd name="connsiteY1" fmla="*/ 0 h 2080035"/>
                  <a:gd name="connsiteX2" fmla="*/ 7710894 w 8221180"/>
                  <a:gd name="connsiteY2" fmla="*/ 2080035 h 2080035"/>
                  <a:gd name="connsiteX3" fmla="*/ 3967 w 8221180"/>
                  <a:gd name="connsiteY3" fmla="*/ 2080035 h 2080035"/>
                  <a:gd name="connsiteX0" fmla="*/ 0 w 8217213"/>
                  <a:gd name="connsiteY0" fmla="*/ 2080035 h 2080035"/>
                  <a:gd name="connsiteX1" fmla="*/ 6667031 w 8217213"/>
                  <a:gd name="connsiteY1" fmla="*/ 0 h 2080035"/>
                  <a:gd name="connsiteX2" fmla="*/ 7706927 w 8217213"/>
                  <a:gd name="connsiteY2" fmla="*/ 2080035 h 2080035"/>
                  <a:gd name="connsiteX3" fmla="*/ 0 w 8217213"/>
                  <a:gd name="connsiteY3" fmla="*/ 2080035 h 2080035"/>
                  <a:gd name="connsiteX0" fmla="*/ 0 w 8217213"/>
                  <a:gd name="connsiteY0" fmla="*/ 2080035 h 2080035"/>
                  <a:gd name="connsiteX1" fmla="*/ 6667031 w 8217213"/>
                  <a:gd name="connsiteY1" fmla="*/ 0 h 2080035"/>
                  <a:gd name="connsiteX2" fmla="*/ 7706927 w 8217213"/>
                  <a:gd name="connsiteY2" fmla="*/ 2080035 h 2080035"/>
                  <a:gd name="connsiteX3" fmla="*/ 0 w 8217213"/>
                  <a:gd name="connsiteY3" fmla="*/ 2080035 h 2080035"/>
                  <a:gd name="connsiteX0" fmla="*/ 0 w 8079823"/>
                  <a:gd name="connsiteY0" fmla="*/ 2080035 h 2080035"/>
                  <a:gd name="connsiteX1" fmla="*/ 6667031 w 8079823"/>
                  <a:gd name="connsiteY1" fmla="*/ 0 h 2080035"/>
                  <a:gd name="connsiteX2" fmla="*/ 7706927 w 8079823"/>
                  <a:gd name="connsiteY2" fmla="*/ 2080035 h 2080035"/>
                  <a:gd name="connsiteX3" fmla="*/ 0 w 8079823"/>
                  <a:gd name="connsiteY3" fmla="*/ 2080035 h 2080035"/>
                  <a:gd name="connsiteX0" fmla="*/ 0 w 8082932"/>
                  <a:gd name="connsiteY0" fmla="*/ 1833543 h 1833543"/>
                  <a:gd name="connsiteX1" fmla="*/ 6679910 w 8082932"/>
                  <a:gd name="connsiteY1" fmla="*/ 0 h 1833543"/>
                  <a:gd name="connsiteX2" fmla="*/ 7706927 w 8082932"/>
                  <a:gd name="connsiteY2" fmla="*/ 1833543 h 1833543"/>
                  <a:gd name="connsiteX3" fmla="*/ 0 w 8082932"/>
                  <a:gd name="connsiteY3" fmla="*/ 1833543 h 1833543"/>
                </a:gdLst>
                <a:ahLst/>
                <a:cxnLst>
                  <a:cxn ang="0">
                    <a:pos x="connsiteX0" y="connsiteY0"/>
                  </a:cxn>
                  <a:cxn ang="0">
                    <a:pos x="connsiteX1" y="connsiteY1"/>
                  </a:cxn>
                  <a:cxn ang="0">
                    <a:pos x="connsiteX2" y="connsiteY2"/>
                  </a:cxn>
                  <a:cxn ang="0">
                    <a:pos x="connsiteX3" y="connsiteY3"/>
                  </a:cxn>
                </a:cxnLst>
                <a:rect l="l" t="t" r="r" b="b"/>
                <a:pathLst>
                  <a:path w="8082932" h="1833543">
                    <a:moveTo>
                      <a:pt x="0" y="1833543"/>
                    </a:moveTo>
                    <a:cubicBezTo>
                      <a:pt x="4117330" y="1711954"/>
                      <a:pt x="5395422" y="0"/>
                      <a:pt x="6679910" y="0"/>
                    </a:cubicBezTo>
                    <a:cubicBezTo>
                      <a:pt x="7964398" y="0"/>
                      <a:pt x="8508610" y="473997"/>
                      <a:pt x="7706927" y="1833543"/>
                    </a:cubicBezTo>
                    <a:lnTo>
                      <a:pt x="0" y="1833543"/>
                    </a:lnTo>
                    <a:close/>
                  </a:path>
                </a:pathLst>
              </a:custGeom>
              <a:solidFill>
                <a:srgbClr val="0E5580">
                  <a:lumMod val="75000"/>
                  <a:alpha val="56000"/>
                </a:srgbClr>
              </a:solidFill>
              <a:ln w="19050" cap="rnd" cmpd="sng" algn="ctr">
                <a:solidFill>
                  <a:sysClr val="window" lastClr="FFFFFF">
                    <a:lumMod val="85000"/>
                  </a:sysClr>
                </a:solidFill>
                <a:prstDash val="solid"/>
              </a:ln>
              <a:effectLst/>
            </p:spPr>
            <p:txBody>
              <a:bodyPr rtlCol="0" anchor="ctr"/>
              <a:lstStyle/>
              <a:p>
                <a:pPr algn="ctr">
                  <a:defRPr/>
                </a:pPr>
                <a:endParaRPr lang="en-IN" kern="0">
                  <a:solidFill>
                    <a:prstClr val="white"/>
                  </a:solidFill>
                  <a:latin typeface="Century Gothic"/>
                </a:endParaRPr>
              </a:p>
            </p:txBody>
          </p:sp>
          <p:sp>
            <p:nvSpPr>
              <p:cNvPr id="173" name="Rectangle 172"/>
              <p:cNvSpPr/>
              <p:nvPr/>
            </p:nvSpPr>
            <p:spPr>
              <a:xfrm>
                <a:off x="10633747" y="2262689"/>
                <a:ext cx="419100" cy="2025974"/>
              </a:xfrm>
              <a:prstGeom prst="rect">
                <a:avLst/>
              </a:prstGeom>
              <a:solidFill>
                <a:sysClr val="window" lastClr="FFFFFF"/>
              </a:solidFill>
              <a:ln w="19050" cap="rnd" cmpd="sng" algn="ctr">
                <a:noFill/>
                <a:prstDash val="solid"/>
              </a:ln>
              <a:effectLst/>
            </p:spPr>
            <p:txBody>
              <a:bodyPr rtlCol="0" anchor="ctr"/>
              <a:lstStyle/>
              <a:p>
                <a:pPr algn="ctr">
                  <a:defRPr/>
                </a:pPr>
                <a:endParaRPr lang="en-IN" kern="0">
                  <a:solidFill>
                    <a:prstClr val="white"/>
                  </a:solidFill>
                  <a:latin typeface="Century Gothic"/>
                </a:endParaRPr>
              </a:p>
            </p:txBody>
          </p:sp>
          <p:sp>
            <p:nvSpPr>
              <p:cNvPr id="174" name="Rectangle 173"/>
              <p:cNvSpPr/>
              <p:nvPr/>
            </p:nvSpPr>
            <p:spPr>
              <a:xfrm>
                <a:off x="1548310" y="2073496"/>
                <a:ext cx="9073274" cy="2215167"/>
              </a:xfrm>
              <a:prstGeom prst="rect">
                <a:avLst/>
              </a:prstGeom>
              <a:noFill/>
              <a:ln w="28575" cap="rnd" cmpd="sng" algn="ctr">
                <a:solidFill>
                  <a:srgbClr val="0E5580">
                    <a:lumMod val="50000"/>
                  </a:srgbClr>
                </a:solidFill>
                <a:prstDash val="solid"/>
              </a:ln>
              <a:effectLst/>
            </p:spPr>
            <p:txBody>
              <a:bodyPr rtlCol="0" anchor="ctr"/>
              <a:lstStyle/>
              <a:p>
                <a:pPr algn="ctr">
                  <a:defRPr/>
                </a:pPr>
                <a:endParaRPr lang="en-IN" kern="0">
                  <a:solidFill>
                    <a:prstClr val="white"/>
                  </a:solidFill>
                  <a:latin typeface="Century Gothic"/>
                </a:endParaRPr>
              </a:p>
            </p:txBody>
          </p:sp>
        </p:grpSp>
        <p:sp>
          <p:nvSpPr>
            <p:cNvPr id="156" name="TextBox 155"/>
            <p:cNvSpPr txBox="1"/>
            <p:nvPr/>
          </p:nvSpPr>
          <p:spPr bwMode="gray">
            <a:xfrm>
              <a:off x="2121369" y="2744238"/>
              <a:ext cx="2653900" cy="548969"/>
            </a:xfrm>
            <a:prstGeom prst="rect">
              <a:avLst/>
            </a:prstGeom>
          </p:spPr>
          <p:txBody>
            <a:bodyPr vert="horz" wrap="square" lIns="91440" tIns="45720" rIns="91440" bIns="45720" rtlCol="0" anchor="ctr">
              <a:spAutoFit/>
            </a:bodyPr>
            <a:lstStyle/>
            <a:p>
              <a:pPr>
                <a:defRPr/>
              </a:pPr>
              <a:r>
                <a:rPr lang="en-IN" sz="1400" b="1" kern="0" dirty="0" smtClean="0">
                  <a:solidFill>
                    <a:prstClr val="black"/>
                  </a:solidFill>
                  <a:latin typeface="Century Gothic"/>
                </a:rPr>
                <a:t>Wave 1: </a:t>
              </a:r>
            </a:p>
            <a:p>
              <a:pPr>
                <a:defRPr/>
              </a:pPr>
              <a:r>
                <a:rPr lang="en-IN" sz="1400" b="1" kern="0" dirty="0" smtClean="0">
                  <a:solidFill>
                    <a:prstClr val="black"/>
                  </a:solidFill>
                  <a:latin typeface="Century Gothic"/>
                </a:rPr>
                <a:t>Employee Launch</a:t>
              </a:r>
              <a:endParaRPr lang="en-IN" sz="1400" b="1" kern="0" dirty="0">
                <a:solidFill>
                  <a:prstClr val="black"/>
                </a:solidFill>
                <a:latin typeface="Century Gothic"/>
              </a:endParaRPr>
            </a:p>
          </p:txBody>
        </p:sp>
        <p:sp>
          <p:nvSpPr>
            <p:cNvPr id="157" name="TextBox 156"/>
            <p:cNvSpPr txBox="1"/>
            <p:nvPr/>
          </p:nvSpPr>
          <p:spPr bwMode="gray">
            <a:xfrm>
              <a:off x="4478557" y="2391961"/>
              <a:ext cx="2863388" cy="548969"/>
            </a:xfrm>
            <a:prstGeom prst="rect">
              <a:avLst/>
            </a:prstGeom>
          </p:spPr>
          <p:txBody>
            <a:bodyPr vert="horz" wrap="square" lIns="91440" tIns="45720" rIns="91440" bIns="45720" rtlCol="0" anchor="ctr">
              <a:spAutoFit/>
            </a:bodyPr>
            <a:lstStyle/>
            <a:p>
              <a:pPr>
                <a:defRPr/>
              </a:pPr>
              <a:r>
                <a:rPr lang="en-IN" sz="1400" b="1" kern="0" dirty="0" smtClean="0">
                  <a:solidFill>
                    <a:prstClr val="black"/>
                  </a:solidFill>
                  <a:latin typeface="Century Gothic"/>
                </a:rPr>
                <a:t>Wave 2: </a:t>
              </a:r>
            </a:p>
            <a:p>
              <a:pPr>
                <a:defRPr/>
              </a:pPr>
              <a:r>
                <a:rPr lang="en-IN" sz="1400" b="1" kern="0" dirty="0" smtClean="0">
                  <a:solidFill>
                    <a:prstClr val="black"/>
                  </a:solidFill>
                  <a:latin typeface="Century Gothic"/>
                </a:rPr>
                <a:t>Customer Launch</a:t>
              </a:r>
              <a:endParaRPr lang="en-IN" sz="1400" b="1" kern="0" dirty="0">
                <a:solidFill>
                  <a:prstClr val="black"/>
                </a:solidFill>
                <a:latin typeface="Century Gothic"/>
              </a:endParaRPr>
            </a:p>
          </p:txBody>
        </p:sp>
        <p:cxnSp>
          <p:nvCxnSpPr>
            <p:cNvPr id="158" name="Straight Arrow Connector 157"/>
            <p:cNvCxnSpPr/>
            <p:nvPr/>
          </p:nvCxnSpPr>
          <p:spPr>
            <a:xfrm flipV="1">
              <a:off x="1533379" y="1375611"/>
              <a:ext cx="0" cy="3124965"/>
            </a:xfrm>
            <a:prstGeom prst="straightConnector1">
              <a:avLst/>
            </a:prstGeom>
            <a:noFill/>
            <a:ln w="9525" cap="rnd" cmpd="sng" algn="ctr">
              <a:solidFill>
                <a:srgbClr val="0E5580">
                  <a:lumMod val="50000"/>
                </a:srgbClr>
              </a:solidFill>
              <a:prstDash val="solid"/>
              <a:tailEnd type="triangle"/>
            </a:ln>
            <a:effectLst/>
          </p:spPr>
        </p:cxnSp>
        <p:cxnSp>
          <p:nvCxnSpPr>
            <p:cNvPr id="159" name="Straight Arrow Connector 158"/>
            <p:cNvCxnSpPr/>
            <p:nvPr/>
          </p:nvCxnSpPr>
          <p:spPr>
            <a:xfrm>
              <a:off x="1797684" y="4672924"/>
              <a:ext cx="9074333" cy="0"/>
            </a:xfrm>
            <a:prstGeom prst="straightConnector1">
              <a:avLst/>
            </a:prstGeom>
            <a:noFill/>
            <a:ln w="9525" cap="rnd" cmpd="sng" algn="ctr">
              <a:solidFill>
                <a:srgbClr val="0E5580">
                  <a:lumMod val="50000"/>
                </a:srgbClr>
              </a:solidFill>
              <a:prstDash val="solid"/>
              <a:tailEnd type="triangle"/>
            </a:ln>
            <a:effectLst/>
          </p:spPr>
        </p:cxnSp>
        <p:sp>
          <p:nvSpPr>
            <p:cNvPr id="160" name="TextBox 159"/>
            <p:cNvSpPr txBox="1"/>
            <p:nvPr/>
          </p:nvSpPr>
          <p:spPr bwMode="gray">
            <a:xfrm>
              <a:off x="845588" y="4307003"/>
              <a:ext cx="554577" cy="256693"/>
            </a:xfrm>
            <a:prstGeom prst="rect">
              <a:avLst/>
            </a:prstGeom>
          </p:spPr>
          <p:txBody>
            <a:bodyPr vert="horz" wrap="none" lIns="91440" tIns="45720" rIns="91440" bIns="45720" rtlCol="0" anchor="ctr">
              <a:noAutofit/>
            </a:bodyPr>
            <a:lstStyle/>
            <a:p>
              <a:pPr>
                <a:defRPr/>
              </a:pPr>
              <a:r>
                <a:rPr lang="en-IN" sz="1400" b="1" kern="0" dirty="0" smtClean="0">
                  <a:solidFill>
                    <a:prstClr val="black"/>
                  </a:solidFill>
                  <a:latin typeface="Century Gothic"/>
                </a:rPr>
                <a:t>Low </a:t>
              </a:r>
              <a:endParaRPr lang="en-IN" sz="1400" b="1" kern="0" dirty="0">
                <a:solidFill>
                  <a:prstClr val="black"/>
                </a:solidFill>
                <a:latin typeface="Century Gothic"/>
              </a:endParaRPr>
            </a:p>
          </p:txBody>
        </p:sp>
        <p:sp>
          <p:nvSpPr>
            <p:cNvPr id="161" name="TextBox 160"/>
            <p:cNvSpPr txBox="1"/>
            <p:nvPr/>
          </p:nvSpPr>
          <p:spPr bwMode="gray">
            <a:xfrm>
              <a:off x="470370" y="2810014"/>
              <a:ext cx="754506" cy="217377"/>
            </a:xfrm>
            <a:prstGeom prst="rect">
              <a:avLst/>
            </a:prstGeom>
          </p:spPr>
          <p:txBody>
            <a:bodyPr vert="horz" wrap="none" lIns="91440" tIns="45720" rIns="91440" bIns="45720" rtlCol="0" anchor="ctr">
              <a:noAutofit/>
            </a:bodyPr>
            <a:lstStyle/>
            <a:p>
              <a:pPr>
                <a:defRPr/>
              </a:pPr>
              <a:r>
                <a:rPr lang="en-IN" sz="1400" b="1" kern="0" dirty="0" smtClean="0">
                  <a:solidFill>
                    <a:prstClr val="black"/>
                  </a:solidFill>
                  <a:latin typeface="Century Gothic"/>
                </a:rPr>
                <a:t>Medium</a:t>
              </a:r>
              <a:endParaRPr lang="en-IN" sz="1400" b="1" kern="0" dirty="0">
                <a:solidFill>
                  <a:prstClr val="black"/>
                </a:solidFill>
                <a:latin typeface="Century Gothic"/>
              </a:endParaRPr>
            </a:p>
          </p:txBody>
        </p:sp>
        <p:sp>
          <p:nvSpPr>
            <p:cNvPr id="162" name="TextBox 161"/>
            <p:cNvSpPr txBox="1"/>
            <p:nvPr/>
          </p:nvSpPr>
          <p:spPr bwMode="gray">
            <a:xfrm>
              <a:off x="702926" y="1510788"/>
              <a:ext cx="811845" cy="279397"/>
            </a:xfrm>
            <a:prstGeom prst="rect">
              <a:avLst/>
            </a:prstGeom>
          </p:spPr>
          <p:txBody>
            <a:bodyPr vert="horz" wrap="none" lIns="91440" tIns="45720" rIns="91440" bIns="45720" rtlCol="0" anchor="ctr">
              <a:noAutofit/>
            </a:bodyPr>
            <a:lstStyle/>
            <a:p>
              <a:pPr>
                <a:defRPr/>
              </a:pPr>
              <a:r>
                <a:rPr lang="en-IN" sz="1400" b="1" kern="0" dirty="0" smtClean="0">
                  <a:solidFill>
                    <a:prstClr val="black"/>
                  </a:solidFill>
                  <a:latin typeface="Century Gothic"/>
                </a:rPr>
                <a:t>High</a:t>
              </a:r>
              <a:endParaRPr lang="en-IN" sz="1400" b="1" kern="0" dirty="0">
                <a:solidFill>
                  <a:prstClr val="black"/>
                </a:solidFill>
                <a:latin typeface="Century Gothic"/>
              </a:endParaRPr>
            </a:p>
          </p:txBody>
        </p:sp>
        <p:sp>
          <p:nvSpPr>
            <p:cNvPr id="163" name="TextBox 162"/>
            <p:cNvSpPr txBox="1"/>
            <p:nvPr/>
          </p:nvSpPr>
          <p:spPr bwMode="gray">
            <a:xfrm rot="16200000">
              <a:off x="591963" y="2733857"/>
              <a:ext cx="1815744" cy="248789"/>
            </a:xfrm>
            <a:prstGeom prst="rect">
              <a:avLst/>
            </a:prstGeom>
            <a:solidFill>
              <a:sysClr val="window" lastClr="FFFFFF"/>
            </a:solidFill>
          </p:spPr>
          <p:txBody>
            <a:bodyPr vert="horz" wrap="none" lIns="91440" tIns="45720" rIns="91440" bIns="45720" rtlCol="0" anchor="ctr">
              <a:noAutofit/>
            </a:bodyPr>
            <a:lstStyle/>
            <a:p>
              <a:pPr>
                <a:defRPr/>
              </a:pPr>
              <a:r>
                <a:rPr lang="en-IN" sz="1400" b="1" kern="0" dirty="0" smtClean="0">
                  <a:solidFill>
                    <a:prstClr val="black"/>
                  </a:solidFill>
                  <a:latin typeface="Century Gothic"/>
                </a:rPr>
                <a:t>Engagement Level</a:t>
              </a:r>
              <a:endParaRPr lang="en-IN" sz="1400" b="1" kern="0" dirty="0">
                <a:solidFill>
                  <a:prstClr val="black"/>
                </a:solidFill>
                <a:latin typeface="Century Gothic"/>
              </a:endParaRPr>
            </a:p>
          </p:txBody>
        </p:sp>
        <p:sp>
          <p:nvSpPr>
            <p:cNvPr id="164" name="TextBox 163"/>
            <p:cNvSpPr txBox="1"/>
            <p:nvPr/>
          </p:nvSpPr>
          <p:spPr bwMode="gray">
            <a:xfrm>
              <a:off x="3828715" y="4564848"/>
              <a:ext cx="1298544" cy="230504"/>
            </a:xfrm>
            <a:prstGeom prst="rect">
              <a:avLst/>
            </a:prstGeom>
            <a:solidFill>
              <a:sysClr val="window" lastClr="FFFFFF"/>
            </a:solidFill>
          </p:spPr>
          <p:txBody>
            <a:bodyPr vert="horz" wrap="none" lIns="91440" tIns="45720" rIns="91440" bIns="45720" rtlCol="0" anchor="ctr">
              <a:noAutofit/>
            </a:bodyPr>
            <a:lstStyle/>
            <a:p>
              <a:pPr algn="ctr">
                <a:defRPr/>
              </a:pPr>
              <a:r>
                <a:rPr lang="en-IN" sz="1400" b="1" kern="0" dirty="0" smtClean="0">
                  <a:solidFill>
                    <a:prstClr val="black"/>
                  </a:solidFill>
                  <a:latin typeface="Century Gothic"/>
                </a:rPr>
                <a:t>1</a:t>
              </a:r>
              <a:r>
                <a:rPr lang="en-IN" sz="1400" b="1" kern="0" baseline="30000" dirty="0" smtClean="0">
                  <a:solidFill>
                    <a:prstClr val="black"/>
                  </a:solidFill>
                  <a:latin typeface="Century Gothic"/>
                </a:rPr>
                <a:t>st</a:t>
              </a:r>
              <a:r>
                <a:rPr lang="en-IN" sz="1400" b="1" kern="0" dirty="0" smtClean="0">
                  <a:solidFill>
                    <a:prstClr val="black"/>
                  </a:solidFill>
                  <a:latin typeface="Century Gothic"/>
                </a:rPr>
                <a:t> November</a:t>
              </a:r>
              <a:endParaRPr lang="en-IN" sz="1400" b="1" kern="0" dirty="0">
                <a:solidFill>
                  <a:prstClr val="black"/>
                </a:solidFill>
                <a:latin typeface="Century Gothic"/>
              </a:endParaRPr>
            </a:p>
          </p:txBody>
        </p:sp>
        <p:sp>
          <p:nvSpPr>
            <p:cNvPr id="165" name="Rounded Rectangle 164"/>
            <p:cNvSpPr/>
            <p:nvPr/>
          </p:nvSpPr>
          <p:spPr>
            <a:xfrm>
              <a:off x="1941466" y="2817150"/>
              <a:ext cx="209306" cy="176082"/>
            </a:xfrm>
            <a:prstGeom prst="roundRect">
              <a:avLst/>
            </a:prstGeom>
            <a:solidFill>
              <a:sysClr val="window" lastClr="FFFFFF">
                <a:lumMod val="50000"/>
              </a:sysClr>
            </a:solidFill>
            <a:ln w="19050" cap="rnd" cmpd="sng" algn="ctr">
              <a:solidFill>
                <a:srgbClr val="ACD433">
                  <a:shade val="50000"/>
                </a:srgbClr>
              </a:solidFill>
              <a:prstDash val="solid"/>
            </a:ln>
            <a:effectLst/>
          </p:spPr>
          <p:txBody>
            <a:bodyPr rtlCol="0" anchor="ctr"/>
            <a:lstStyle/>
            <a:p>
              <a:pPr algn="ctr">
                <a:defRPr/>
              </a:pPr>
              <a:r>
                <a:rPr lang="en-IN" sz="1200" kern="0" dirty="0">
                  <a:solidFill>
                    <a:prstClr val="white"/>
                  </a:solidFill>
                  <a:latin typeface="Century Gothic"/>
                </a:rPr>
                <a:t>1</a:t>
              </a:r>
            </a:p>
          </p:txBody>
        </p:sp>
        <p:sp>
          <p:nvSpPr>
            <p:cNvPr id="166" name="Rounded Rectangle 165"/>
            <p:cNvSpPr/>
            <p:nvPr/>
          </p:nvSpPr>
          <p:spPr>
            <a:xfrm>
              <a:off x="4337986" y="2469361"/>
              <a:ext cx="183621" cy="162927"/>
            </a:xfrm>
            <a:prstGeom prst="roundRect">
              <a:avLst/>
            </a:prstGeom>
            <a:solidFill>
              <a:sysClr val="window" lastClr="FFFFFF">
                <a:lumMod val="50000"/>
              </a:sysClr>
            </a:solidFill>
            <a:ln w="19050" cap="rnd" cmpd="sng" algn="ctr">
              <a:solidFill>
                <a:srgbClr val="ACD433">
                  <a:shade val="50000"/>
                </a:srgbClr>
              </a:solidFill>
              <a:prstDash val="solid"/>
            </a:ln>
            <a:effectLst/>
          </p:spPr>
          <p:txBody>
            <a:bodyPr rtlCol="0" anchor="ctr"/>
            <a:lstStyle/>
            <a:p>
              <a:pPr algn="ctr">
                <a:defRPr/>
              </a:pPr>
              <a:r>
                <a:rPr lang="en-IN" sz="1200" kern="0" dirty="0">
                  <a:solidFill>
                    <a:prstClr val="white"/>
                  </a:solidFill>
                  <a:latin typeface="Century Gothic"/>
                </a:rPr>
                <a:t>2</a:t>
              </a:r>
            </a:p>
          </p:txBody>
        </p:sp>
        <p:sp>
          <p:nvSpPr>
            <p:cNvPr id="167" name="Rounded Rectangle 166"/>
            <p:cNvSpPr/>
            <p:nvPr/>
          </p:nvSpPr>
          <p:spPr>
            <a:xfrm>
              <a:off x="8047678" y="3105219"/>
              <a:ext cx="209306" cy="176082"/>
            </a:xfrm>
            <a:prstGeom prst="roundRect">
              <a:avLst/>
            </a:prstGeom>
            <a:solidFill>
              <a:sysClr val="window" lastClr="FFFFFF">
                <a:lumMod val="50000"/>
              </a:sysClr>
            </a:solidFill>
            <a:ln w="19050" cap="rnd" cmpd="sng" algn="ctr">
              <a:solidFill>
                <a:srgbClr val="ACD433">
                  <a:shade val="50000"/>
                </a:srgbClr>
              </a:solidFill>
              <a:prstDash val="solid"/>
            </a:ln>
            <a:effectLst/>
          </p:spPr>
          <p:txBody>
            <a:bodyPr rtlCol="0" anchor="ctr"/>
            <a:lstStyle/>
            <a:p>
              <a:pPr algn="ctr">
                <a:defRPr/>
              </a:pPr>
              <a:r>
                <a:rPr lang="en-IN" sz="1200" b="1" kern="0" dirty="0">
                  <a:solidFill>
                    <a:prstClr val="white"/>
                  </a:solidFill>
                  <a:latin typeface="Century Gothic"/>
                </a:rPr>
                <a:t>3</a:t>
              </a:r>
            </a:p>
          </p:txBody>
        </p:sp>
        <p:sp>
          <p:nvSpPr>
            <p:cNvPr id="169" name="TextBox 168"/>
            <p:cNvSpPr txBox="1"/>
            <p:nvPr/>
          </p:nvSpPr>
          <p:spPr bwMode="gray">
            <a:xfrm>
              <a:off x="5820096" y="4536368"/>
              <a:ext cx="1305383" cy="272349"/>
            </a:xfrm>
            <a:prstGeom prst="rect">
              <a:avLst/>
            </a:prstGeom>
            <a:solidFill>
              <a:sysClr val="window" lastClr="FFFFFF"/>
            </a:solidFill>
          </p:spPr>
          <p:txBody>
            <a:bodyPr vert="horz" wrap="none" lIns="91440" tIns="45720" rIns="91440" bIns="45720" rtlCol="0" anchor="ctr">
              <a:noAutofit/>
            </a:bodyPr>
            <a:lstStyle/>
            <a:p>
              <a:pPr algn="ctr">
                <a:defRPr/>
              </a:pPr>
              <a:r>
                <a:rPr lang="en-IN" sz="1400" b="1" kern="0" dirty="0" smtClean="0">
                  <a:solidFill>
                    <a:prstClr val="black"/>
                  </a:solidFill>
                  <a:latin typeface="Century Gothic"/>
                </a:rPr>
                <a:t>1</a:t>
              </a:r>
              <a:r>
                <a:rPr lang="en-IN" sz="1400" b="1" kern="0" baseline="30000" dirty="0" smtClean="0">
                  <a:solidFill>
                    <a:prstClr val="black"/>
                  </a:solidFill>
                  <a:latin typeface="Century Gothic"/>
                </a:rPr>
                <a:t>st</a:t>
              </a:r>
              <a:r>
                <a:rPr lang="en-IN" sz="1400" b="1" kern="0" dirty="0" smtClean="0">
                  <a:solidFill>
                    <a:prstClr val="black"/>
                  </a:solidFill>
                  <a:latin typeface="Century Gothic"/>
                </a:rPr>
                <a:t> January’17</a:t>
              </a:r>
              <a:endParaRPr lang="en-IN" sz="1400" b="1" kern="0" dirty="0">
                <a:solidFill>
                  <a:prstClr val="black"/>
                </a:solidFill>
                <a:latin typeface="Century Gothic"/>
              </a:endParaRPr>
            </a:p>
          </p:txBody>
        </p:sp>
        <p:sp>
          <p:nvSpPr>
            <p:cNvPr id="168" name="TextBox 167"/>
            <p:cNvSpPr txBox="1"/>
            <p:nvPr/>
          </p:nvSpPr>
          <p:spPr bwMode="gray">
            <a:xfrm>
              <a:off x="1771515" y="4531455"/>
              <a:ext cx="1255773" cy="254882"/>
            </a:xfrm>
            <a:prstGeom prst="rect">
              <a:avLst/>
            </a:prstGeom>
            <a:solidFill>
              <a:schemeClr val="bg1"/>
            </a:solidFill>
          </p:spPr>
          <p:txBody>
            <a:bodyPr vert="horz" wrap="none" lIns="91440" tIns="45720" rIns="91440" bIns="45720" rtlCol="0" anchor="ctr">
              <a:noAutofit/>
            </a:bodyPr>
            <a:lstStyle/>
            <a:p>
              <a:pPr algn="ctr">
                <a:defRPr/>
              </a:pPr>
              <a:r>
                <a:rPr lang="en-IN" sz="1400" b="1" kern="0" dirty="0" smtClean="0">
                  <a:solidFill>
                    <a:prstClr val="black"/>
                  </a:solidFill>
                  <a:latin typeface="Century Gothic"/>
                </a:rPr>
                <a:t>1</a:t>
              </a:r>
              <a:r>
                <a:rPr lang="en-IN" sz="1400" b="1" kern="0" baseline="30000" dirty="0" smtClean="0">
                  <a:solidFill>
                    <a:prstClr val="black"/>
                  </a:solidFill>
                  <a:latin typeface="Century Gothic"/>
                </a:rPr>
                <a:t>st</a:t>
              </a:r>
              <a:r>
                <a:rPr lang="en-IN" sz="1400" b="1" kern="0" dirty="0" smtClean="0">
                  <a:solidFill>
                    <a:prstClr val="black"/>
                  </a:solidFill>
                  <a:latin typeface="Century Gothic"/>
                </a:rPr>
                <a:t> September</a:t>
              </a:r>
              <a:endParaRPr lang="en-IN" sz="1400" b="1" kern="0" dirty="0">
                <a:solidFill>
                  <a:prstClr val="black"/>
                </a:solidFill>
                <a:latin typeface="Century Gothic"/>
              </a:endParaRPr>
            </a:p>
          </p:txBody>
        </p:sp>
      </p:grpSp>
      <p:grpSp>
        <p:nvGrpSpPr>
          <p:cNvPr id="175" name="Group 174"/>
          <p:cNvGrpSpPr/>
          <p:nvPr/>
        </p:nvGrpSpPr>
        <p:grpSpPr>
          <a:xfrm>
            <a:off x="526953" y="4458124"/>
            <a:ext cx="3323830" cy="1791480"/>
            <a:chOff x="629984" y="5087953"/>
            <a:chExt cx="2829889" cy="1527029"/>
          </a:xfrm>
        </p:grpSpPr>
        <p:sp>
          <p:nvSpPr>
            <p:cNvPr id="176" name="Rectangle 175"/>
            <p:cNvSpPr/>
            <p:nvPr/>
          </p:nvSpPr>
          <p:spPr>
            <a:xfrm>
              <a:off x="629984" y="5087955"/>
              <a:ext cx="2829889" cy="1527027"/>
            </a:xfrm>
            <a:prstGeom prst="rect">
              <a:avLst/>
            </a:prstGeom>
            <a:noFill/>
            <a:ln w="19050" cap="rnd" cmpd="sng" algn="ctr">
              <a:solidFill>
                <a:srgbClr val="0E5580">
                  <a:lumMod val="50000"/>
                </a:srgbClr>
              </a:solidFill>
              <a:prstDash val="solid"/>
            </a:ln>
            <a:effectLst/>
          </p:spPr>
          <p:txBody>
            <a:bodyPr rtlCol="0" anchor="ctr"/>
            <a:lstStyle/>
            <a:p>
              <a:pPr algn="ctr">
                <a:defRPr/>
              </a:pPr>
              <a:endParaRPr lang="en-IN" kern="0">
                <a:solidFill>
                  <a:prstClr val="white"/>
                </a:solidFill>
                <a:latin typeface="Century Gothic"/>
              </a:endParaRPr>
            </a:p>
          </p:txBody>
        </p:sp>
        <p:sp>
          <p:nvSpPr>
            <p:cNvPr id="177" name="Rectangle 176"/>
            <p:cNvSpPr/>
            <p:nvPr/>
          </p:nvSpPr>
          <p:spPr>
            <a:xfrm>
              <a:off x="629984" y="5087953"/>
              <a:ext cx="2829889" cy="321174"/>
            </a:xfrm>
            <a:prstGeom prst="rect">
              <a:avLst/>
            </a:prstGeom>
            <a:solidFill>
              <a:sysClr val="window" lastClr="FFFFFF">
                <a:lumMod val="95000"/>
              </a:sysClr>
            </a:solidFill>
            <a:ln w="19050" cap="rnd" cmpd="sng" algn="ctr">
              <a:solidFill>
                <a:srgbClr val="0E5580">
                  <a:lumMod val="50000"/>
                </a:srgbClr>
              </a:solidFill>
              <a:prstDash val="solid"/>
            </a:ln>
            <a:effectLst/>
          </p:spPr>
          <p:txBody>
            <a:bodyPr rtlCol="0" anchor="ctr"/>
            <a:lstStyle/>
            <a:p>
              <a:pPr algn="ctr">
                <a:defRPr/>
              </a:pPr>
              <a:r>
                <a:rPr lang="en-IN" sz="1400" b="1" kern="0" dirty="0" smtClean="0">
                  <a:solidFill>
                    <a:prstClr val="black"/>
                  </a:solidFill>
                  <a:latin typeface="Century Gothic"/>
                </a:rPr>
                <a:t>Wave 1: Employee Launch</a:t>
              </a:r>
              <a:endParaRPr lang="en-IN" sz="1400" b="1" kern="0" dirty="0">
                <a:solidFill>
                  <a:prstClr val="black"/>
                </a:solidFill>
                <a:latin typeface="Century Gothic"/>
              </a:endParaRPr>
            </a:p>
          </p:txBody>
        </p:sp>
      </p:grpSp>
      <p:grpSp>
        <p:nvGrpSpPr>
          <p:cNvPr id="178" name="Group 177"/>
          <p:cNvGrpSpPr/>
          <p:nvPr/>
        </p:nvGrpSpPr>
        <p:grpSpPr>
          <a:xfrm>
            <a:off x="4356538" y="4458126"/>
            <a:ext cx="3323831" cy="1793696"/>
            <a:chOff x="4459570" y="5087953"/>
            <a:chExt cx="2829890" cy="1722798"/>
          </a:xfrm>
        </p:grpSpPr>
        <p:sp>
          <p:nvSpPr>
            <p:cNvPr id="179" name="Rectangle 178"/>
            <p:cNvSpPr/>
            <p:nvPr/>
          </p:nvSpPr>
          <p:spPr>
            <a:xfrm>
              <a:off x="4459571" y="5087954"/>
              <a:ext cx="2829889" cy="1722797"/>
            </a:xfrm>
            <a:prstGeom prst="rect">
              <a:avLst/>
            </a:prstGeom>
            <a:noFill/>
            <a:ln w="19050" cap="rnd" cmpd="sng" algn="ctr">
              <a:solidFill>
                <a:srgbClr val="0E5580">
                  <a:lumMod val="50000"/>
                </a:srgbClr>
              </a:solidFill>
              <a:prstDash val="solid"/>
            </a:ln>
            <a:effectLst/>
          </p:spPr>
          <p:txBody>
            <a:bodyPr rtlCol="0" anchor="ctr"/>
            <a:lstStyle/>
            <a:p>
              <a:pPr algn="ctr">
                <a:defRPr/>
              </a:pPr>
              <a:endParaRPr lang="en-IN" kern="0">
                <a:solidFill>
                  <a:prstClr val="white"/>
                </a:solidFill>
                <a:latin typeface="Century Gothic"/>
              </a:endParaRPr>
            </a:p>
          </p:txBody>
        </p:sp>
        <p:sp>
          <p:nvSpPr>
            <p:cNvPr id="180" name="Rectangle 179"/>
            <p:cNvSpPr/>
            <p:nvPr/>
          </p:nvSpPr>
          <p:spPr>
            <a:xfrm>
              <a:off x="4459570" y="5087953"/>
              <a:ext cx="2829889" cy="321174"/>
            </a:xfrm>
            <a:prstGeom prst="rect">
              <a:avLst/>
            </a:prstGeom>
            <a:solidFill>
              <a:sysClr val="window" lastClr="FFFFFF">
                <a:lumMod val="95000"/>
              </a:sysClr>
            </a:solidFill>
            <a:ln w="19050" cap="rnd" cmpd="sng" algn="ctr">
              <a:solidFill>
                <a:srgbClr val="0E5580">
                  <a:lumMod val="50000"/>
                </a:srgbClr>
              </a:solidFill>
              <a:prstDash val="solid"/>
            </a:ln>
            <a:effectLst/>
          </p:spPr>
          <p:txBody>
            <a:bodyPr rtlCol="0" anchor="ctr"/>
            <a:lstStyle/>
            <a:p>
              <a:pPr algn="ctr">
                <a:defRPr/>
              </a:pPr>
              <a:r>
                <a:rPr lang="en-IN" sz="1400" b="1" kern="0" dirty="0" smtClean="0">
                  <a:solidFill>
                    <a:prstClr val="black"/>
                  </a:solidFill>
                  <a:latin typeface="Century Gothic"/>
                </a:rPr>
                <a:t>Wave 2: Customer Launch </a:t>
              </a:r>
              <a:endParaRPr lang="en-IN" sz="1400" b="1" kern="0" dirty="0">
                <a:solidFill>
                  <a:prstClr val="black"/>
                </a:solidFill>
                <a:latin typeface="Century Gothic"/>
              </a:endParaRPr>
            </a:p>
          </p:txBody>
        </p:sp>
      </p:grpSp>
      <p:grpSp>
        <p:nvGrpSpPr>
          <p:cNvPr id="181" name="Group 180"/>
          <p:cNvGrpSpPr/>
          <p:nvPr/>
        </p:nvGrpSpPr>
        <p:grpSpPr>
          <a:xfrm>
            <a:off x="8370360" y="4444667"/>
            <a:ext cx="3323830" cy="1804939"/>
            <a:chOff x="8473391" y="5077153"/>
            <a:chExt cx="2829889" cy="1733597"/>
          </a:xfrm>
        </p:grpSpPr>
        <p:sp>
          <p:nvSpPr>
            <p:cNvPr id="182" name="Rectangle 181"/>
            <p:cNvSpPr/>
            <p:nvPr/>
          </p:nvSpPr>
          <p:spPr>
            <a:xfrm>
              <a:off x="8473391" y="5087953"/>
              <a:ext cx="2829889" cy="1722797"/>
            </a:xfrm>
            <a:prstGeom prst="rect">
              <a:avLst/>
            </a:prstGeom>
            <a:noFill/>
            <a:ln w="19050" cap="rnd" cmpd="sng" algn="ctr">
              <a:solidFill>
                <a:srgbClr val="0E5580">
                  <a:lumMod val="50000"/>
                </a:srgbClr>
              </a:solidFill>
              <a:prstDash val="solid"/>
            </a:ln>
            <a:effectLst/>
          </p:spPr>
          <p:txBody>
            <a:bodyPr rtlCol="0" anchor="ctr"/>
            <a:lstStyle/>
            <a:p>
              <a:pPr algn="ctr">
                <a:defRPr/>
              </a:pPr>
              <a:endParaRPr lang="en-IN" kern="0">
                <a:solidFill>
                  <a:prstClr val="white"/>
                </a:solidFill>
                <a:latin typeface="Century Gothic"/>
              </a:endParaRPr>
            </a:p>
          </p:txBody>
        </p:sp>
        <p:sp>
          <p:nvSpPr>
            <p:cNvPr id="183" name="Rectangle 182"/>
            <p:cNvSpPr/>
            <p:nvPr/>
          </p:nvSpPr>
          <p:spPr>
            <a:xfrm>
              <a:off x="8473391" y="5077153"/>
              <a:ext cx="2829889" cy="321174"/>
            </a:xfrm>
            <a:prstGeom prst="rect">
              <a:avLst/>
            </a:prstGeom>
            <a:solidFill>
              <a:sysClr val="window" lastClr="FFFFFF">
                <a:lumMod val="95000"/>
              </a:sysClr>
            </a:solidFill>
            <a:ln w="19050" cap="rnd" cmpd="sng" algn="ctr">
              <a:solidFill>
                <a:srgbClr val="0E5580">
                  <a:lumMod val="50000"/>
                </a:srgbClr>
              </a:solidFill>
              <a:prstDash val="solid"/>
            </a:ln>
            <a:effectLst/>
          </p:spPr>
          <p:txBody>
            <a:bodyPr rtlCol="0" anchor="ctr"/>
            <a:lstStyle/>
            <a:p>
              <a:pPr algn="ctr">
                <a:defRPr/>
              </a:pPr>
              <a:r>
                <a:rPr lang="en-IN" sz="1400" b="1" kern="0" dirty="0" smtClean="0">
                  <a:solidFill>
                    <a:prstClr val="black"/>
                  </a:solidFill>
                  <a:latin typeface="Century Gothic"/>
                </a:rPr>
                <a:t>Wave 3: Full Throttle</a:t>
              </a:r>
              <a:endParaRPr lang="en-IN" sz="1400" b="1" kern="0" dirty="0">
                <a:solidFill>
                  <a:prstClr val="black"/>
                </a:solidFill>
                <a:latin typeface="Century Gothic"/>
              </a:endParaRPr>
            </a:p>
          </p:txBody>
        </p:sp>
      </p:grpSp>
      <p:sp>
        <p:nvSpPr>
          <p:cNvPr id="184" name="TextBox 183"/>
          <p:cNvSpPr txBox="1"/>
          <p:nvPr/>
        </p:nvSpPr>
        <p:spPr bwMode="gray">
          <a:xfrm>
            <a:off x="557180" y="4820015"/>
            <a:ext cx="3272021" cy="1384995"/>
          </a:xfrm>
          <a:prstGeom prst="rect">
            <a:avLst/>
          </a:prstGeom>
        </p:spPr>
        <p:txBody>
          <a:bodyPr vert="horz" wrap="square" lIns="91440" tIns="45720" rIns="91440" bIns="45720" rtlCol="0" anchor="ctr">
            <a:spAutoFit/>
          </a:bodyPr>
          <a:lstStyle/>
          <a:p>
            <a:pPr marL="285750" indent="-285750">
              <a:buFont typeface="Arial" panose="020B0604020202020204" pitchFamily="34" charset="0"/>
              <a:buChar char="•"/>
            </a:pPr>
            <a:r>
              <a:rPr lang="en-IN" sz="1200" dirty="0">
                <a:solidFill>
                  <a:prstClr val="black"/>
                </a:solidFill>
                <a:latin typeface="Century Gothic"/>
              </a:rPr>
              <a:t>Start with a range of privileges moderate in value yet </a:t>
            </a:r>
            <a:r>
              <a:rPr lang="en-IN" sz="1200" dirty="0" smtClean="0">
                <a:solidFill>
                  <a:prstClr val="black"/>
                </a:solidFill>
                <a:latin typeface="Century Gothic"/>
              </a:rPr>
              <a:t>aspirational</a:t>
            </a:r>
          </a:p>
          <a:p>
            <a:pPr marL="285750" indent="-285750">
              <a:buFont typeface="Arial" panose="020B0604020202020204" pitchFamily="34" charset="0"/>
              <a:buChar char="•"/>
            </a:pPr>
            <a:r>
              <a:rPr lang="en-IN" sz="1200" dirty="0" smtClean="0">
                <a:solidFill>
                  <a:prstClr val="black"/>
                </a:solidFill>
                <a:latin typeface="Century Gothic"/>
              </a:rPr>
              <a:t>Limited no Tier </a:t>
            </a:r>
            <a:r>
              <a:rPr lang="en-IN" sz="1200" dirty="0">
                <a:solidFill>
                  <a:prstClr val="black"/>
                </a:solidFill>
                <a:latin typeface="Century Gothic"/>
              </a:rPr>
              <a:t>1 Privileges and minimal tier 3 Privileges</a:t>
            </a:r>
          </a:p>
          <a:p>
            <a:pPr marL="285750" indent="-285750">
              <a:buFont typeface="Arial" panose="020B0604020202020204" pitchFamily="34" charset="0"/>
              <a:buChar char="•"/>
            </a:pPr>
            <a:r>
              <a:rPr lang="en-IN" sz="1200" dirty="0">
                <a:solidFill>
                  <a:prstClr val="black"/>
                </a:solidFill>
                <a:latin typeface="Century Gothic"/>
              </a:rPr>
              <a:t>Provide these privileges across a </a:t>
            </a:r>
            <a:r>
              <a:rPr lang="en-IN" sz="1200" dirty="0" smtClean="0">
                <a:solidFill>
                  <a:prstClr val="black"/>
                </a:solidFill>
                <a:latin typeface="Century Gothic"/>
              </a:rPr>
              <a:t>wide </a:t>
            </a:r>
            <a:r>
              <a:rPr lang="en-IN" sz="1200" b="1" dirty="0">
                <a:solidFill>
                  <a:prstClr val="black"/>
                </a:solidFill>
                <a:latin typeface="Century Gothic"/>
              </a:rPr>
              <a:t>audience to create buzz</a:t>
            </a:r>
          </a:p>
          <a:p>
            <a:endParaRPr lang="en-IN" sz="1200" dirty="0">
              <a:solidFill>
                <a:prstClr val="black"/>
              </a:solidFill>
              <a:latin typeface="Century Gothic"/>
            </a:endParaRPr>
          </a:p>
        </p:txBody>
      </p:sp>
      <p:sp>
        <p:nvSpPr>
          <p:cNvPr id="185" name="TextBox 184"/>
          <p:cNvSpPr txBox="1"/>
          <p:nvPr/>
        </p:nvSpPr>
        <p:spPr bwMode="gray">
          <a:xfrm>
            <a:off x="4368351" y="4683877"/>
            <a:ext cx="2829889" cy="655290"/>
          </a:xfrm>
          <a:prstGeom prst="rect">
            <a:avLst/>
          </a:prstGeom>
        </p:spPr>
        <p:txBody>
          <a:bodyPr vert="horz" wrap="none" lIns="91440" tIns="45720" rIns="91440" bIns="45720" rtlCol="0" anchor="ctr">
            <a:noAutofit/>
          </a:bodyPr>
          <a:lstStyle/>
          <a:p>
            <a:pPr marL="285750" indent="-285750">
              <a:buFont typeface="Arial" panose="020B0604020202020204" pitchFamily="34" charset="0"/>
              <a:buChar char="•"/>
            </a:pPr>
            <a:endParaRPr lang="en-IN" sz="1200" dirty="0">
              <a:solidFill>
                <a:prstClr val="black"/>
              </a:solidFill>
              <a:latin typeface="Century Gothic"/>
            </a:endParaRPr>
          </a:p>
        </p:txBody>
      </p:sp>
      <p:sp>
        <p:nvSpPr>
          <p:cNvPr id="186" name="TextBox 185"/>
          <p:cNvSpPr txBox="1"/>
          <p:nvPr/>
        </p:nvSpPr>
        <p:spPr bwMode="gray">
          <a:xfrm>
            <a:off x="8382173" y="4649419"/>
            <a:ext cx="3345784" cy="1754326"/>
          </a:xfrm>
          <a:prstGeom prst="rect">
            <a:avLst/>
          </a:prstGeom>
        </p:spPr>
        <p:txBody>
          <a:bodyPr vert="horz" wrap="square" lIns="91440" tIns="45720" rIns="91440" bIns="45720" rtlCol="0" anchor="ctr">
            <a:spAutoFit/>
          </a:bodyPr>
          <a:lstStyle/>
          <a:p>
            <a:pPr marL="285750" indent="-285750">
              <a:buFont typeface="Arial" panose="020B0604020202020204" pitchFamily="34" charset="0"/>
              <a:buChar char="•"/>
            </a:pPr>
            <a:endParaRPr lang="en-IN" sz="1200" dirty="0">
              <a:solidFill>
                <a:prstClr val="black"/>
              </a:solidFill>
              <a:latin typeface="Century Gothic"/>
            </a:endParaRPr>
          </a:p>
          <a:p>
            <a:pPr marL="285750" indent="-285750">
              <a:buFont typeface="Arial" panose="020B0604020202020204" pitchFamily="34" charset="0"/>
              <a:buChar char="•"/>
            </a:pPr>
            <a:r>
              <a:rPr lang="en-IN" sz="1200" dirty="0">
                <a:solidFill>
                  <a:prstClr val="black"/>
                </a:solidFill>
                <a:latin typeface="Century Gothic"/>
              </a:rPr>
              <a:t>High number of Tier 1 Privileges- As members earn more and move up the ladder, they become eligible for the best</a:t>
            </a:r>
          </a:p>
          <a:p>
            <a:pPr marL="285750" indent="-285750">
              <a:buFont typeface="Arial" panose="020B0604020202020204" pitchFamily="34" charset="0"/>
              <a:buChar char="•"/>
            </a:pPr>
            <a:endParaRPr lang="en-IN" sz="1200" dirty="0">
              <a:solidFill>
                <a:prstClr val="black"/>
              </a:solidFill>
              <a:latin typeface="Century Gothic"/>
            </a:endParaRPr>
          </a:p>
          <a:p>
            <a:pPr marL="285750" indent="-285750">
              <a:buFont typeface="Arial" panose="020B0604020202020204" pitchFamily="34" charset="0"/>
              <a:buChar char="•"/>
            </a:pPr>
            <a:r>
              <a:rPr lang="en-IN" sz="1200" dirty="0">
                <a:solidFill>
                  <a:prstClr val="black"/>
                </a:solidFill>
                <a:latin typeface="Century Gothic"/>
              </a:rPr>
              <a:t>Wide range of privileges with High Perceived and Actual Value </a:t>
            </a:r>
          </a:p>
          <a:p>
            <a:pPr marL="285750" indent="-285750">
              <a:buFont typeface="Arial" panose="020B0604020202020204" pitchFamily="34" charset="0"/>
              <a:buChar char="•"/>
            </a:pPr>
            <a:endParaRPr lang="en-IN" sz="1200" dirty="0">
              <a:solidFill>
                <a:prstClr val="black"/>
              </a:solidFill>
              <a:latin typeface="Century Gothic"/>
            </a:endParaRPr>
          </a:p>
        </p:txBody>
      </p:sp>
      <p:sp>
        <p:nvSpPr>
          <p:cNvPr id="187" name="Line Callout 2 (No Border) 186"/>
          <p:cNvSpPr/>
          <p:nvPr/>
        </p:nvSpPr>
        <p:spPr>
          <a:xfrm rot="16200000">
            <a:off x="2092384" y="1204840"/>
            <a:ext cx="671872" cy="838923"/>
          </a:xfrm>
          <a:prstGeom prst="callout2">
            <a:avLst>
              <a:gd name="adj1" fmla="val 57448"/>
              <a:gd name="adj2" fmla="val -5256"/>
              <a:gd name="adj3" fmla="val 52895"/>
              <a:gd name="adj4" fmla="val -7436"/>
              <a:gd name="adj5" fmla="val 51650"/>
              <a:gd name="adj6" fmla="val -70486"/>
            </a:avLst>
          </a:prstGeom>
          <a:solidFill>
            <a:sysClr val="window" lastClr="FFFFFF">
              <a:lumMod val="95000"/>
            </a:sysClr>
          </a:solidFill>
          <a:ln w="19050" cap="rnd" cmpd="sng" algn="ctr">
            <a:solidFill>
              <a:sysClr val="window" lastClr="FFFFFF">
                <a:lumMod val="50000"/>
              </a:sysClr>
            </a:solidFill>
            <a:prstDash val="sysDash"/>
          </a:ln>
          <a:effectLst/>
        </p:spPr>
        <p:txBody>
          <a:bodyPr vert="vert" rtlCol="0" anchor="ctr"/>
          <a:lstStyle/>
          <a:p>
            <a:pPr algn="ctr">
              <a:defRPr/>
            </a:pPr>
            <a:r>
              <a:rPr lang="en-IN" sz="1200" kern="0" dirty="0">
                <a:solidFill>
                  <a:prstClr val="black"/>
                </a:solidFill>
                <a:latin typeface="Century Gothic"/>
              </a:rPr>
              <a:t>Current Position </a:t>
            </a:r>
          </a:p>
        </p:txBody>
      </p:sp>
      <p:sp>
        <p:nvSpPr>
          <p:cNvPr id="188" name="TextBox 187"/>
          <p:cNvSpPr txBox="1"/>
          <p:nvPr/>
        </p:nvSpPr>
        <p:spPr bwMode="gray">
          <a:xfrm>
            <a:off x="8032516" y="2566130"/>
            <a:ext cx="2090278" cy="307777"/>
          </a:xfrm>
          <a:prstGeom prst="rect">
            <a:avLst/>
          </a:prstGeom>
        </p:spPr>
        <p:txBody>
          <a:bodyPr vert="horz" wrap="square" lIns="91440" tIns="45720" rIns="91440" bIns="45720" rtlCol="0" anchor="ctr">
            <a:spAutoFit/>
          </a:bodyPr>
          <a:lstStyle/>
          <a:p>
            <a:r>
              <a:rPr lang="en-IN" sz="1400" b="1" dirty="0">
                <a:solidFill>
                  <a:prstClr val="white"/>
                </a:solidFill>
                <a:latin typeface="Century Gothic"/>
              </a:rPr>
              <a:t>Wave 3: Full </a:t>
            </a:r>
            <a:r>
              <a:rPr lang="en-IN" sz="1400" b="1" dirty="0" smtClean="0">
                <a:solidFill>
                  <a:prstClr val="white"/>
                </a:solidFill>
                <a:latin typeface="Century Gothic"/>
              </a:rPr>
              <a:t>Throttle</a:t>
            </a:r>
            <a:endParaRPr lang="en-IN" sz="1400" b="1" dirty="0">
              <a:solidFill>
                <a:prstClr val="white"/>
              </a:solidFill>
              <a:latin typeface="Century Gothic"/>
            </a:endParaRPr>
          </a:p>
        </p:txBody>
      </p:sp>
      <p:cxnSp>
        <p:nvCxnSpPr>
          <p:cNvPr id="189" name="Straight Arrow Connector 188"/>
          <p:cNvCxnSpPr/>
          <p:nvPr/>
        </p:nvCxnSpPr>
        <p:spPr>
          <a:xfrm flipV="1">
            <a:off x="10687532" y="995370"/>
            <a:ext cx="0" cy="2978389"/>
          </a:xfrm>
          <a:prstGeom prst="straightConnector1">
            <a:avLst/>
          </a:prstGeom>
          <a:noFill/>
          <a:ln w="9525" cap="rnd" cmpd="sng" algn="ctr">
            <a:solidFill>
              <a:srgbClr val="0E5580">
                <a:lumMod val="50000"/>
              </a:srgbClr>
            </a:solidFill>
            <a:prstDash val="solid"/>
            <a:tailEnd type="triangle"/>
          </a:ln>
          <a:effectLst/>
        </p:spPr>
      </p:cxnSp>
      <p:sp>
        <p:nvSpPr>
          <p:cNvPr id="190" name="TextBox 189"/>
          <p:cNvSpPr txBox="1"/>
          <p:nvPr/>
        </p:nvSpPr>
        <p:spPr bwMode="gray">
          <a:xfrm>
            <a:off x="10687497" y="3765156"/>
            <a:ext cx="528565" cy="244653"/>
          </a:xfrm>
          <a:prstGeom prst="rect">
            <a:avLst/>
          </a:prstGeom>
        </p:spPr>
        <p:txBody>
          <a:bodyPr vert="horz" wrap="none" lIns="91440" tIns="45720" rIns="91440" bIns="45720" rtlCol="0" anchor="ctr">
            <a:noAutofit/>
          </a:bodyPr>
          <a:lstStyle/>
          <a:p>
            <a:r>
              <a:rPr lang="en-IN" sz="1400" b="1" dirty="0">
                <a:solidFill>
                  <a:prstClr val="black"/>
                </a:solidFill>
                <a:latin typeface="Century Gothic"/>
              </a:rPr>
              <a:t>Thousands</a:t>
            </a:r>
          </a:p>
        </p:txBody>
      </p:sp>
      <p:sp>
        <p:nvSpPr>
          <p:cNvPr id="191" name="TextBox 190"/>
          <p:cNvSpPr txBox="1"/>
          <p:nvPr/>
        </p:nvSpPr>
        <p:spPr bwMode="gray">
          <a:xfrm>
            <a:off x="10771933" y="2319911"/>
            <a:ext cx="719116" cy="207181"/>
          </a:xfrm>
          <a:prstGeom prst="rect">
            <a:avLst/>
          </a:prstGeom>
        </p:spPr>
        <p:txBody>
          <a:bodyPr vert="horz" wrap="none" lIns="91440" tIns="45720" rIns="91440" bIns="45720" rtlCol="0" anchor="ctr">
            <a:noAutofit/>
          </a:bodyPr>
          <a:lstStyle/>
          <a:p>
            <a:r>
              <a:rPr lang="en-IN" sz="1400" b="1" dirty="0">
                <a:solidFill>
                  <a:prstClr val="black"/>
                </a:solidFill>
                <a:latin typeface="Century Gothic"/>
              </a:rPr>
              <a:t>Lakhs</a:t>
            </a:r>
          </a:p>
        </p:txBody>
      </p:sp>
      <p:sp>
        <p:nvSpPr>
          <p:cNvPr id="192" name="TextBox 191"/>
          <p:cNvSpPr txBox="1"/>
          <p:nvPr/>
        </p:nvSpPr>
        <p:spPr bwMode="gray">
          <a:xfrm>
            <a:off x="10702625" y="969598"/>
            <a:ext cx="773766" cy="266292"/>
          </a:xfrm>
          <a:prstGeom prst="rect">
            <a:avLst/>
          </a:prstGeom>
        </p:spPr>
        <p:txBody>
          <a:bodyPr vert="horz" wrap="none" lIns="91440" tIns="45720" rIns="91440" bIns="45720" rtlCol="0" anchor="ctr">
            <a:noAutofit/>
          </a:bodyPr>
          <a:lstStyle/>
          <a:p>
            <a:r>
              <a:rPr lang="en-IN" sz="1400" b="1" dirty="0">
                <a:solidFill>
                  <a:prstClr val="black"/>
                </a:solidFill>
                <a:latin typeface="Century Gothic"/>
              </a:rPr>
              <a:t>Millions</a:t>
            </a:r>
          </a:p>
        </p:txBody>
      </p:sp>
      <p:sp>
        <p:nvSpPr>
          <p:cNvPr id="193" name="TextBox 192"/>
          <p:cNvSpPr txBox="1"/>
          <p:nvPr/>
        </p:nvSpPr>
        <p:spPr bwMode="gray">
          <a:xfrm rot="16200000">
            <a:off x="9814763" y="2201351"/>
            <a:ext cx="1730577" cy="237120"/>
          </a:xfrm>
          <a:prstGeom prst="rect">
            <a:avLst/>
          </a:prstGeom>
          <a:solidFill>
            <a:sysClr val="window" lastClr="FFFFFF"/>
          </a:solidFill>
        </p:spPr>
        <p:txBody>
          <a:bodyPr vert="horz" wrap="none" lIns="91440" tIns="45720" rIns="91440" bIns="45720" rtlCol="0" anchor="ctr">
            <a:noAutofit/>
          </a:bodyPr>
          <a:lstStyle/>
          <a:p>
            <a:pPr>
              <a:defRPr/>
            </a:pPr>
            <a:r>
              <a:rPr lang="en-IN" sz="1400" b="1" kern="0" dirty="0" smtClean="0">
                <a:solidFill>
                  <a:prstClr val="black"/>
                </a:solidFill>
                <a:latin typeface="Century Gothic"/>
              </a:rPr>
              <a:t>Member Volumes</a:t>
            </a:r>
            <a:endParaRPr lang="en-IN" sz="1400" b="1" kern="0" dirty="0">
              <a:solidFill>
                <a:prstClr val="black"/>
              </a:solidFill>
              <a:latin typeface="Century Gothic"/>
            </a:endParaRPr>
          </a:p>
        </p:txBody>
      </p:sp>
      <p:sp>
        <p:nvSpPr>
          <p:cNvPr id="194" name="TextBox 193"/>
          <p:cNvSpPr txBox="1"/>
          <p:nvPr/>
        </p:nvSpPr>
        <p:spPr bwMode="gray">
          <a:xfrm>
            <a:off x="4311330" y="4912349"/>
            <a:ext cx="3347947" cy="1200329"/>
          </a:xfrm>
          <a:prstGeom prst="rect">
            <a:avLst/>
          </a:prstGeom>
        </p:spPr>
        <p:txBody>
          <a:bodyPr vert="horz" wrap="square" lIns="91440" tIns="45720" rIns="91440" bIns="45720" rtlCol="0" anchor="ctr">
            <a:spAutoFit/>
          </a:bodyPr>
          <a:lstStyle/>
          <a:p>
            <a:pPr marL="285750" indent="-285750">
              <a:buFont typeface="Arial" panose="020B0604020202020204" pitchFamily="34" charset="0"/>
              <a:buChar char="•"/>
            </a:pPr>
            <a:r>
              <a:rPr lang="en-IN" sz="1200" dirty="0">
                <a:solidFill>
                  <a:prstClr val="black"/>
                </a:solidFill>
                <a:latin typeface="Century Gothic"/>
              </a:rPr>
              <a:t>Roll out Privileges of higher quality and value. </a:t>
            </a:r>
            <a:r>
              <a:rPr lang="en-IN" sz="1200" b="1" dirty="0" smtClean="0">
                <a:solidFill>
                  <a:prstClr val="black"/>
                </a:solidFill>
                <a:latin typeface="Century Gothic"/>
              </a:rPr>
              <a:t>Limit </a:t>
            </a:r>
            <a:r>
              <a:rPr lang="en-IN" sz="1200" b="1" dirty="0">
                <a:solidFill>
                  <a:prstClr val="black"/>
                </a:solidFill>
                <a:latin typeface="Century Gothic"/>
              </a:rPr>
              <a:t>the </a:t>
            </a:r>
            <a:r>
              <a:rPr lang="en-IN" sz="1200" b="1" dirty="0" smtClean="0">
                <a:solidFill>
                  <a:prstClr val="black"/>
                </a:solidFill>
                <a:latin typeface="Century Gothic"/>
              </a:rPr>
              <a:t>number, do a few to create customer voice</a:t>
            </a:r>
            <a:r>
              <a:rPr lang="en-IN" sz="1200" dirty="0" smtClean="0">
                <a:solidFill>
                  <a:prstClr val="black"/>
                </a:solidFill>
                <a:latin typeface="Century Gothic"/>
              </a:rPr>
              <a:t>.</a:t>
            </a:r>
            <a:endParaRPr lang="en-IN" sz="1200" dirty="0">
              <a:solidFill>
                <a:prstClr val="black"/>
              </a:solidFill>
              <a:latin typeface="Century Gothic"/>
            </a:endParaRPr>
          </a:p>
          <a:p>
            <a:pPr marL="285750" indent="-285750">
              <a:buFont typeface="Arial" panose="020B0604020202020204" pitchFamily="34" charset="0"/>
              <a:buChar char="•"/>
            </a:pPr>
            <a:r>
              <a:rPr lang="en-IN" sz="1200" dirty="0" smtClean="0">
                <a:solidFill>
                  <a:prstClr val="black"/>
                </a:solidFill>
                <a:latin typeface="Century Gothic"/>
              </a:rPr>
              <a:t>Hold </a:t>
            </a:r>
            <a:r>
              <a:rPr lang="en-IN" sz="1200" dirty="0">
                <a:solidFill>
                  <a:prstClr val="black"/>
                </a:solidFill>
                <a:latin typeface="Century Gothic"/>
              </a:rPr>
              <a:t>back the top tier Privileges till the time sufficient number of </a:t>
            </a:r>
            <a:r>
              <a:rPr lang="en-IN" sz="1200" dirty="0" smtClean="0">
                <a:solidFill>
                  <a:prstClr val="black"/>
                </a:solidFill>
                <a:latin typeface="Century Gothic"/>
              </a:rPr>
              <a:t>customer show value, </a:t>
            </a:r>
            <a:endParaRPr lang="en-IN" sz="1200" dirty="0">
              <a:solidFill>
                <a:prstClr val="black"/>
              </a:solidFill>
              <a:latin typeface="Century Gothic"/>
            </a:endParaRPr>
          </a:p>
        </p:txBody>
      </p:sp>
      <p:cxnSp>
        <p:nvCxnSpPr>
          <p:cNvPr id="195" name="Straight Connector 194"/>
          <p:cNvCxnSpPr/>
          <p:nvPr/>
        </p:nvCxnSpPr>
        <p:spPr>
          <a:xfrm>
            <a:off x="418838" y="896280"/>
            <a:ext cx="11116101" cy="0"/>
          </a:xfrm>
          <a:prstGeom prst="line">
            <a:avLst/>
          </a:prstGeom>
          <a:noFill/>
          <a:ln w="28575" cap="rnd" cmpd="sng" algn="ctr">
            <a:solidFill>
              <a:srgbClr val="1C5785"/>
            </a:solidFill>
            <a:prstDash val="solid"/>
          </a:ln>
          <a:effectLst/>
        </p:spPr>
      </p:cxnSp>
      <p:sp>
        <p:nvSpPr>
          <p:cNvPr id="196" name="Rectangle 195"/>
          <p:cNvSpPr/>
          <p:nvPr/>
        </p:nvSpPr>
        <p:spPr>
          <a:xfrm>
            <a:off x="322328" y="619030"/>
            <a:ext cx="11309120" cy="307777"/>
          </a:xfrm>
          <a:prstGeom prst="rect">
            <a:avLst/>
          </a:prstGeom>
        </p:spPr>
        <p:txBody>
          <a:bodyPr wrap="square">
            <a:spAutoFit/>
          </a:bodyPr>
          <a:lstStyle/>
          <a:p>
            <a:pPr algn="ctr"/>
            <a:r>
              <a:rPr lang="en-IN" sz="1400" dirty="0" smtClean="0">
                <a:solidFill>
                  <a:prstClr val="white">
                    <a:lumMod val="50000"/>
                  </a:prstClr>
                </a:solidFill>
                <a:latin typeface="Leelawadee" panose="020B0502040204020203" pitchFamily="34" charset="-34"/>
                <a:cs typeface="Leelawadee" panose="020B0502040204020203" pitchFamily="34" charset="-34"/>
              </a:rPr>
              <a:t>Each wave will have Privileges of all Tiers but in different proportions. The waves are ascertained by Implementation Probability and Eligibility</a:t>
            </a:r>
            <a:endParaRPr lang="en-IN" sz="1400" dirty="0">
              <a:solidFill>
                <a:prstClr val="white">
                  <a:lumMod val="50000"/>
                </a:prstClr>
              </a:solidFill>
              <a:latin typeface="Leelawadee" panose="020B0502040204020203" pitchFamily="34" charset="-34"/>
              <a:cs typeface="Leelawadee" panose="020B0502040204020203" pitchFamily="34" charset="-34"/>
            </a:endParaRPr>
          </a:p>
        </p:txBody>
      </p:sp>
      <p:sp>
        <p:nvSpPr>
          <p:cNvPr id="47" name="TextBox 46"/>
          <p:cNvSpPr txBox="1"/>
          <p:nvPr/>
        </p:nvSpPr>
        <p:spPr bwMode="gray">
          <a:xfrm>
            <a:off x="9149995" y="4032084"/>
            <a:ext cx="1244155" cy="259575"/>
          </a:xfrm>
          <a:prstGeom prst="rect">
            <a:avLst/>
          </a:prstGeom>
          <a:solidFill>
            <a:sysClr val="window" lastClr="FFFFFF"/>
          </a:solidFill>
        </p:spPr>
        <p:txBody>
          <a:bodyPr vert="horz" wrap="none" lIns="91440" tIns="45720" rIns="91440" bIns="45720" rtlCol="0" anchor="ctr">
            <a:noAutofit/>
          </a:bodyPr>
          <a:lstStyle/>
          <a:p>
            <a:pPr algn="ctr">
              <a:defRPr/>
            </a:pPr>
            <a:r>
              <a:rPr lang="en-IN" sz="1400" b="1" kern="0" dirty="0" smtClean="0">
                <a:solidFill>
                  <a:prstClr val="black"/>
                </a:solidFill>
                <a:latin typeface="Century Gothic"/>
              </a:rPr>
              <a:t>31</a:t>
            </a:r>
            <a:r>
              <a:rPr lang="en-IN" sz="1400" b="1" kern="0" baseline="30000" dirty="0" smtClean="0">
                <a:solidFill>
                  <a:prstClr val="black"/>
                </a:solidFill>
                <a:latin typeface="Century Gothic"/>
              </a:rPr>
              <a:t>st</a:t>
            </a:r>
            <a:r>
              <a:rPr lang="en-IN" sz="1400" b="1" kern="0" dirty="0" smtClean="0">
                <a:solidFill>
                  <a:prstClr val="black"/>
                </a:solidFill>
                <a:latin typeface="Century Gothic"/>
              </a:rPr>
              <a:t> August’17</a:t>
            </a:r>
            <a:endParaRPr lang="en-IN" sz="1400" b="1" kern="0" dirty="0">
              <a:solidFill>
                <a:prstClr val="black"/>
              </a:solidFill>
              <a:latin typeface="Century Gothic"/>
            </a:endParaRPr>
          </a:p>
        </p:txBody>
      </p:sp>
      <p:sp>
        <p:nvSpPr>
          <p:cNvPr id="48" name="TextBox 47"/>
          <p:cNvSpPr txBox="1"/>
          <p:nvPr/>
        </p:nvSpPr>
        <p:spPr bwMode="gray">
          <a:xfrm>
            <a:off x="7332065" y="4018257"/>
            <a:ext cx="1244155" cy="259575"/>
          </a:xfrm>
          <a:prstGeom prst="rect">
            <a:avLst/>
          </a:prstGeom>
          <a:solidFill>
            <a:sysClr val="window" lastClr="FFFFFF"/>
          </a:solidFill>
        </p:spPr>
        <p:txBody>
          <a:bodyPr vert="horz" wrap="none" lIns="91440" tIns="45720" rIns="91440" bIns="45720" rtlCol="0" anchor="ctr">
            <a:noAutofit/>
          </a:bodyPr>
          <a:lstStyle/>
          <a:p>
            <a:pPr algn="ctr">
              <a:defRPr/>
            </a:pPr>
            <a:r>
              <a:rPr lang="en-IN" sz="1400" b="1" kern="0" dirty="0" smtClean="0">
                <a:solidFill>
                  <a:prstClr val="black"/>
                </a:solidFill>
                <a:latin typeface="Century Gothic"/>
              </a:rPr>
              <a:t>1</a:t>
            </a:r>
            <a:r>
              <a:rPr lang="en-IN" sz="1400" b="1" kern="0" baseline="30000" dirty="0" smtClean="0">
                <a:solidFill>
                  <a:prstClr val="black"/>
                </a:solidFill>
                <a:latin typeface="Century Gothic"/>
              </a:rPr>
              <a:t>st</a:t>
            </a:r>
            <a:r>
              <a:rPr lang="en-IN" sz="1400" b="1" kern="0" dirty="0" smtClean="0">
                <a:solidFill>
                  <a:prstClr val="black"/>
                </a:solidFill>
                <a:latin typeface="Century Gothic"/>
              </a:rPr>
              <a:t> March’17</a:t>
            </a:r>
            <a:endParaRPr lang="en-IN" sz="1400" b="1" kern="0" dirty="0">
              <a:solidFill>
                <a:prstClr val="black"/>
              </a:solidFill>
              <a:latin typeface="Century Gothic"/>
            </a:endParaRPr>
          </a:p>
        </p:txBody>
      </p:sp>
    </p:spTree>
    <p:extLst>
      <p:ext uri="{BB962C8B-B14F-4D97-AF65-F5344CB8AC3E}">
        <p14:creationId xmlns:p14="http://schemas.microsoft.com/office/powerpoint/2010/main" val="238525681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Freeform 36"/>
          <p:cNvSpPr/>
          <p:nvPr/>
        </p:nvSpPr>
        <p:spPr>
          <a:xfrm>
            <a:off x="4435522" y="1610436"/>
            <a:ext cx="4831308" cy="2593074"/>
          </a:xfrm>
          <a:custGeom>
            <a:avLst/>
            <a:gdLst>
              <a:gd name="connsiteX0" fmla="*/ 0 w 4831308"/>
              <a:gd name="connsiteY0" fmla="*/ 2593074 h 2593074"/>
              <a:gd name="connsiteX1" fmla="*/ 2893326 w 4831308"/>
              <a:gd name="connsiteY1" fmla="*/ 1719618 h 2593074"/>
              <a:gd name="connsiteX2" fmla="*/ 4831308 w 4831308"/>
              <a:gd name="connsiteY2" fmla="*/ 0 h 2593074"/>
              <a:gd name="connsiteX0" fmla="*/ 0 w 4831308"/>
              <a:gd name="connsiteY0" fmla="*/ 2593074 h 2593074"/>
              <a:gd name="connsiteX1" fmla="*/ 2729552 w 4831308"/>
              <a:gd name="connsiteY1" fmla="*/ 1733265 h 2593074"/>
              <a:gd name="connsiteX2" fmla="*/ 4831308 w 4831308"/>
              <a:gd name="connsiteY2" fmla="*/ 0 h 2593074"/>
              <a:gd name="connsiteX0" fmla="*/ 0 w 4831308"/>
              <a:gd name="connsiteY0" fmla="*/ 2593074 h 2593074"/>
              <a:gd name="connsiteX1" fmla="*/ 2729552 w 4831308"/>
              <a:gd name="connsiteY1" fmla="*/ 1733265 h 2593074"/>
              <a:gd name="connsiteX2" fmla="*/ 4831308 w 4831308"/>
              <a:gd name="connsiteY2" fmla="*/ 0 h 2593074"/>
              <a:gd name="connsiteX0" fmla="*/ 0 w 4831308"/>
              <a:gd name="connsiteY0" fmla="*/ 2593074 h 2593074"/>
              <a:gd name="connsiteX1" fmla="*/ 2729552 w 4831308"/>
              <a:gd name="connsiteY1" fmla="*/ 1733265 h 2593074"/>
              <a:gd name="connsiteX2" fmla="*/ 4831308 w 4831308"/>
              <a:gd name="connsiteY2" fmla="*/ 0 h 2593074"/>
            </a:gdLst>
            <a:ahLst/>
            <a:cxnLst>
              <a:cxn ang="0">
                <a:pos x="connsiteX0" y="connsiteY0"/>
              </a:cxn>
              <a:cxn ang="0">
                <a:pos x="connsiteX1" y="connsiteY1"/>
              </a:cxn>
              <a:cxn ang="0">
                <a:pos x="connsiteX2" y="connsiteY2"/>
              </a:cxn>
            </a:cxnLst>
            <a:rect l="l" t="t" r="r" b="b"/>
            <a:pathLst>
              <a:path w="4831308" h="2593074">
                <a:moveTo>
                  <a:pt x="0" y="2593074"/>
                </a:moveTo>
                <a:cubicBezTo>
                  <a:pt x="909851" y="2306471"/>
                  <a:pt x="1751462" y="2156345"/>
                  <a:pt x="2729552" y="1733265"/>
                </a:cubicBezTo>
                <a:cubicBezTo>
                  <a:pt x="3798626" y="1155510"/>
                  <a:pt x="4130723" y="577755"/>
                  <a:pt x="4831308" y="0"/>
                </a:cubicBezTo>
              </a:path>
            </a:pathLst>
          </a:custGeom>
          <a:noFill/>
          <a:ln>
            <a:prstDash val="dash"/>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Slide Number Placeholder 3"/>
          <p:cNvSpPr>
            <a:spLocks noGrp="1"/>
          </p:cNvSpPr>
          <p:nvPr>
            <p:ph type="sldNum" sz="quarter" idx="12"/>
          </p:nvPr>
        </p:nvSpPr>
        <p:spPr/>
        <p:txBody>
          <a:bodyPr/>
          <a:lstStyle/>
          <a:p>
            <a:fld id="{3040F425-731D-4835-A38A-9545B9CAE996}" type="slidenum">
              <a:rPr lang="en-IN" smtClean="0">
                <a:solidFill>
                  <a:srgbClr val="000000">
                    <a:tint val="75000"/>
                  </a:srgbClr>
                </a:solidFill>
              </a:rPr>
              <a:pPr/>
              <a:t>22</a:t>
            </a:fld>
            <a:endParaRPr lang="en-IN" dirty="0">
              <a:solidFill>
                <a:srgbClr val="000000">
                  <a:tint val="75000"/>
                </a:srgbClr>
              </a:solidFill>
            </a:endParaRPr>
          </a:p>
        </p:txBody>
      </p:sp>
      <p:sp>
        <p:nvSpPr>
          <p:cNvPr id="5" name="Rectangle 4"/>
          <p:cNvSpPr/>
          <p:nvPr/>
        </p:nvSpPr>
        <p:spPr>
          <a:xfrm>
            <a:off x="3508709" y="237066"/>
            <a:ext cx="5174879" cy="523220"/>
          </a:xfrm>
          <a:prstGeom prst="rect">
            <a:avLst/>
          </a:prstGeom>
          <a:solidFill>
            <a:schemeClr val="bg1"/>
          </a:solidFill>
        </p:spPr>
        <p:txBody>
          <a:bodyPr wrap="none" anchor="ctr">
            <a:spAutoFit/>
          </a:bodyPr>
          <a:lstStyle/>
          <a:p>
            <a:pPr algn="ctr"/>
            <a:r>
              <a:rPr lang="en-IN" sz="2800" b="1" dirty="0" smtClean="0">
                <a:solidFill>
                  <a:srgbClr val="0070C0"/>
                </a:solidFill>
                <a:latin typeface="Leelawadee UI" panose="020B0502040204020203" pitchFamily="34" charset="-34"/>
                <a:cs typeface="Leelawadee UI" panose="020B0502040204020203" pitchFamily="34" charset="-34"/>
              </a:rPr>
              <a:t>Roll out strategy of Privileges</a:t>
            </a:r>
            <a:endParaRPr lang="en-IN" sz="2800" b="1" dirty="0">
              <a:solidFill>
                <a:srgbClr val="0070C0"/>
              </a:solidFill>
              <a:latin typeface="Leelawadee UI" panose="020B0502040204020203" pitchFamily="34" charset="-34"/>
              <a:cs typeface="Leelawadee UI" panose="020B0502040204020203" pitchFamily="34" charset="-34"/>
            </a:endParaRPr>
          </a:p>
        </p:txBody>
      </p:sp>
      <p:graphicFrame>
        <p:nvGraphicFramePr>
          <p:cNvPr id="7" name="Table 6"/>
          <p:cNvGraphicFramePr>
            <a:graphicFrameLocks noGrp="1"/>
          </p:cNvGraphicFramePr>
          <p:nvPr>
            <p:extLst/>
          </p:nvPr>
        </p:nvGraphicFramePr>
        <p:xfrm>
          <a:off x="1937981" y="916676"/>
          <a:ext cx="9921923" cy="3901440"/>
        </p:xfrm>
        <a:graphic>
          <a:graphicData uri="http://schemas.openxmlformats.org/drawingml/2006/table">
            <a:tbl>
              <a:tblPr firstRow="1" bandRow="1">
                <a:tableStyleId>{5C22544A-7EE6-4342-B048-85BDC9FD1C3A}</a:tableStyleId>
              </a:tblPr>
              <a:tblGrid>
                <a:gridCol w="2470246"/>
                <a:gridCol w="1253799"/>
                <a:gridCol w="2473831"/>
                <a:gridCol w="1210315"/>
                <a:gridCol w="2513732"/>
              </a:tblGrid>
              <a:tr h="247387">
                <a:tc>
                  <a:txBody>
                    <a:bodyPr/>
                    <a:lstStyle/>
                    <a:p>
                      <a:pPr algn="ctr"/>
                      <a:r>
                        <a:rPr lang="en-IN" sz="1400" dirty="0" smtClean="0">
                          <a:latin typeface="Leelawadee" panose="020B0502040204020203" pitchFamily="34" charset="-34"/>
                          <a:cs typeface="Leelawadee" panose="020B0502040204020203" pitchFamily="34" charset="-34"/>
                        </a:rPr>
                        <a:t>Sept’16 to Oct’16</a:t>
                      </a:r>
                      <a:endParaRPr lang="en-IN" sz="1400" dirty="0">
                        <a:latin typeface="Leelawadee" panose="020B0502040204020203" pitchFamily="34" charset="-34"/>
                        <a:cs typeface="Leelawadee" panose="020B0502040204020203" pitchFamily="34" charset="-34"/>
                      </a:endParaRP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38100" cmpd="sng">
                      <a:noFill/>
                    </a:lnB>
                  </a:tcPr>
                </a:tc>
                <a:tc>
                  <a:txBody>
                    <a:bodyPr/>
                    <a:lstStyle/>
                    <a:p>
                      <a:pPr algn="ctr"/>
                      <a:endParaRPr lang="en-IN" sz="1400" dirty="0">
                        <a:latin typeface="Leelawadee" panose="020B0502040204020203" pitchFamily="34" charset="-34"/>
                        <a:cs typeface="Leelawadee" panose="020B0502040204020203" pitchFamily="34" charset="-34"/>
                      </a:endParaRPr>
                    </a:p>
                  </a:txBody>
                  <a:tcPr anchor="ctr">
                    <a:lnT w="12700" cap="flat" cmpd="sng" algn="ctr">
                      <a:solidFill>
                        <a:schemeClr val="tx1"/>
                      </a:solidFill>
                      <a:prstDash val="solid"/>
                      <a:round/>
                      <a:headEnd type="none" w="med" len="med"/>
                      <a:tailEnd type="none" w="med" len="med"/>
                    </a:lnT>
                    <a:solidFill>
                      <a:schemeClr val="bg1">
                        <a:lumMod val="95000"/>
                      </a:schemeClr>
                    </a:solidFill>
                  </a:tcPr>
                </a:tc>
                <a:tc>
                  <a:txBody>
                    <a:bodyPr/>
                    <a:lstStyle/>
                    <a:p>
                      <a:pPr algn="ctr"/>
                      <a:r>
                        <a:rPr lang="en-IN" sz="1400" dirty="0" smtClean="0">
                          <a:latin typeface="Leelawadee" panose="020B0502040204020203" pitchFamily="34" charset="-34"/>
                          <a:cs typeface="Leelawadee" panose="020B0502040204020203" pitchFamily="34" charset="-34"/>
                        </a:rPr>
                        <a:t>Nov’16 to Feb’17</a:t>
                      </a:r>
                      <a:endParaRPr lang="en-IN" sz="1400" dirty="0">
                        <a:latin typeface="Leelawadee" panose="020B0502040204020203" pitchFamily="34" charset="-34"/>
                        <a:cs typeface="Leelawadee" panose="020B0502040204020203" pitchFamily="34" charset="-34"/>
                      </a:endParaRPr>
                    </a:p>
                  </a:txBody>
                  <a:tcPr anchor="ctr">
                    <a:lnT w="12700" cap="flat" cmpd="sng" algn="ctr">
                      <a:solidFill>
                        <a:schemeClr val="tx1"/>
                      </a:solidFill>
                      <a:prstDash val="solid"/>
                      <a:round/>
                      <a:headEnd type="none" w="med" len="med"/>
                      <a:tailEnd type="none" w="med" len="med"/>
                    </a:lnT>
                    <a:lnB w="38100" cmpd="sng">
                      <a:noFill/>
                    </a:lnB>
                  </a:tcPr>
                </a:tc>
                <a:tc>
                  <a:txBody>
                    <a:bodyPr/>
                    <a:lstStyle/>
                    <a:p>
                      <a:pPr algn="ctr"/>
                      <a:endParaRPr lang="en-IN" sz="1400" dirty="0">
                        <a:latin typeface="Leelawadee" panose="020B0502040204020203" pitchFamily="34" charset="-34"/>
                        <a:cs typeface="Leelawadee" panose="020B0502040204020203" pitchFamily="34" charset="-34"/>
                      </a:endParaRPr>
                    </a:p>
                  </a:txBody>
                  <a:tcPr anchor="ctr">
                    <a:lnT w="12700" cap="flat" cmpd="sng" algn="ctr">
                      <a:solidFill>
                        <a:schemeClr val="tx1"/>
                      </a:solidFill>
                      <a:prstDash val="solid"/>
                      <a:round/>
                      <a:headEnd type="none" w="med" len="med"/>
                      <a:tailEnd type="none" w="med" len="med"/>
                    </a:lnT>
                    <a:solidFill>
                      <a:schemeClr val="bg1">
                        <a:lumMod val="95000"/>
                      </a:schemeClr>
                    </a:solidFill>
                  </a:tcPr>
                </a:tc>
                <a:tc>
                  <a:txBody>
                    <a:bodyPr/>
                    <a:lstStyle/>
                    <a:p>
                      <a:pPr algn="ctr"/>
                      <a:r>
                        <a:rPr lang="en-IN" sz="1400" dirty="0" smtClean="0">
                          <a:latin typeface="Leelawadee" panose="020B0502040204020203" pitchFamily="34" charset="-34"/>
                          <a:cs typeface="Leelawadee" panose="020B0502040204020203" pitchFamily="34" charset="-34"/>
                        </a:rPr>
                        <a:t>Mar’17 to Aug’17</a:t>
                      </a:r>
                      <a:endParaRPr lang="en-IN" sz="1400" dirty="0">
                        <a:latin typeface="Leelawadee" panose="020B0502040204020203" pitchFamily="34" charset="-34"/>
                        <a:cs typeface="Leelawadee" panose="020B0502040204020203" pitchFamily="34" charset="-34"/>
                      </a:endParaRP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r>
              <a:tr h="271706">
                <a:tc rowSpan="6">
                  <a:txBody>
                    <a:bodyPr/>
                    <a:lstStyle/>
                    <a:p>
                      <a:pPr algn="ctr"/>
                      <a:r>
                        <a:rPr lang="en-IN" sz="1400" b="1" dirty="0" smtClean="0">
                          <a:latin typeface="Leelawadee" panose="020B0502040204020203" pitchFamily="34" charset="-34"/>
                          <a:cs typeface="Leelawadee" panose="020B0502040204020203" pitchFamily="34" charset="-34"/>
                        </a:rPr>
                        <a:t>Total Privileges: 9</a:t>
                      </a:r>
                      <a:endParaRPr lang="en-IN" sz="1400" b="1" dirty="0">
                        <a:latin typeface="Leelawadee" panose="020B0502040204020203" pitchFamily="34" charset="-34"/>
                        <a:cs typeface="Leelawadee" panose="020B0502040204020203" pitchFamily="34" charset="-34"/>
                      </a:endParaRPr>
                    </a:p>
                  </a:txBody>
                  <a:tcPr anchor="ctr">
                    <a:lnL w="12700" cap="flat" cmpd="sng" algn="ctr">
                      <a:solidFill>
                        <a:schemeClr val="tx1"/>
                      </a:solidFill>
                      <a:prstDash val="solid"/>
                      <a:round/>
                      <a:headEnd type="none" w="med" len="med"/>
                      <a:tailEnd type="none" w="med" len="med"/>
                    </a:lnL>
                    <a:lnR w="12700" cmpd="sng">
                      <a:noFill/>
                    </a:lnR>
                    <a:lnT w="381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ctr"/>
                      <a:endParaRPr lang="en-IN" sz="1400" dirty="0">
                        <a:latin typeface="Leelawadee" panose="020B0502040204020203" pitchFamily="34" charset="-34"/>
                        <a:cs typeface="Leelawadee" panose="020B0502040204020203" pitchFamily="34" charset="-34"/>
                      </a:endParaRPr>
                    </a:p>
                  </a:txBody>
                  <a:tcPr anchor="ctr">
                    <a:lnL w="12700" cmpd="sng">
                      <a:noFill/>
                    </a:lnL>
                    <a:lnR w="12700" cmpd="sng">
                      <a:noFill/>
                    </a:lnR>
                    <a:noFill/>
                  </a:tcPr>
                </a:tc>
                <a:tc rowSpan="3">
                  <a:txBody>
                    <a:bodyPr/>
                    <a:lstStyle/>
                    <a:p>
                      <a:pPr algn="ctr"/>
                      <a:r>
                        <a:rPr lang="en-IN" sz="1400" b="1" dirty="0" smtClean="0">
                          <a:latin typeface="Leelawadee" panose="020B0502040204020203" pitchFamily="34" charset="-34"/>
                          <a:cs typeface="Leelawadee" panose="020B0502040204020203" pitchFamily="34" charset="-34"/>
                        </a:rPr>
                        <a:t>Total Privileges: 3288</a:t>
                      </a: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ctr"/>
                      <a:endParaRPr lang="en-IN" sz="1400" dirty="0">
                        <a:latin typeface="Leelawadee" panose="020B0502040204020203" pitchFamily="34" charset="-34"/>
                        <a:cs typeface="Leelawadee" panose="020B0502040204020203" pitchFamily="34" charset="-34"/>
                      </a:endParaRPr>
                    </a:p>
                  </a:txBody>
                  <a:tcPr anchor="ctr">
                    <a:lnL w="12700" cmpd="sng">
                      <a:noFill/>
                    </a:lnL>
                    <a:noFill/>
                  </a:tcPr>
                </a:tc>
                <a:tc>
                  <a:txBody>
                    <a:bodyPr/>
                    <a:lstStyle/>
                    <a:p>
                      <a:pPr algn="ctr"/>
                      <a:r>
                        <a:rPr lang="en-IN" sz="1400" b="1" dirty="0" smtClean="0">
                          <a:latin typeface="Leelawadee" panose="020B0502040204020203" pitchFamily="34" charset="-34"/>
                          <a:cs typeface="Leelawadee" panose="020B0502040204020203" pitchFamily="34" charset="-34"/>
                        </a:rPr>
                        <a:t>Total Privileges: 5316</a:t>
                      </a:r>
                    </a:p>
                  </a:txBody>
                  <a:tcPr anchor="ctr">
                    <a:lnR w="12700" cap="flat" cmpd="sng" algn="ctr">
                      <a:solidFill>
                        <a:schemeClr val="tx1"/>
                      </a:solidFill>
                      <a:prstDash val="solid"/>
                      <a:round/>
                      <a:headEnd type="none" w="med" len="med"/>
                      <a:tailEnd type="none" w="med" len="med"/>
                    </a:lnR>
                    <a:solidFill>
                      <a:schemeClr val="bg1">
                        <a:lumMod val="95000"/>
                      </a:schemeClr>
                    </a:solidFill>
                  </a:tcPr>
                </a:tc>
              </a:tr>
              <a:tr h="247387">
                <a:tc vMerge="1">
                  <a:txBody>
                    <a:bodyPr/>
                    <a:lstStyle/>
                    <a:p>
                      <a:pPr algn="ctr"/>
                      <a:endParaRPr lang="en-IN" sz="1400" b="1" dirty="0">
                        <a:latin typeface="Leelawadee" panose="020B0502040204020203" pitchFamily="34" charset="-34"/>
                        <a:cs typeface="Leelawadee" panose="020B0502040204020203" pitchFamily="34" charset="-34"/>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ctr"/>
                      <a:endParaRPr lang="en-IN" sz="1400" dirty="0">
                        <a:latin typeface="Leelawadee" panose="020B0502040204020203" pitchFamily="34" charset="-34"/>
                        <a:cs typeface="Leelawadee" panose="020B0502040204020203" pitchFamily="34" charset="-34"/>
                      </a:endParaRPr>
                    </a:p>
                  </a:txBody>
                  <a:tcPr anchor="ctr">
                    <a:lnL w="12700" cmpd="sng">
                      <a:noFill/>
                    </a:lnL>
                    <a:lnR w="12700" cmpd="sng">
                      <a:noFill/>
                    </a:lnR>
                    <a:noFill/>
                  </a:tcPr>
                </a:tc>
                <a:tc vMerge="1">
                  <a:txBody>
                    <a:bodyPr/>
                    <a:lstStyle/>
                    <a:p>
                      <a:pPr algn="ctr"/>
                      <a:endParaRPr lang="en-IN" sz="1400" b="1" dirty="0" smtClean="0">
                        <a:latin typeface="Leelawadee" panose="020B0502040204020203" pitchFamily="34" charset="-34"/>
                        <a:cs typeface="Leelawadee" panose="020B0502040204020203" pitchFamily="34" charset="-34"/>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ctr"/>
                      <a:endParaRPr lang="en-IN" sz="1400" dirty="0">
                        <a:latin typeface="Leelawadee" panose="020B0502040204020203" pitchFamily="34" charset="-34"/>
                        <a:cs typeface="Leelawadee" panose="020B0502040204020203" pitchFamily="34" charset="-34"/>
                      </a:endParaRPr>
                    </a:p>
                  </a:txBody>
                  <a:tcPr anchor="ctr">
                    <a:lnL w="12700" cmpd="sng">
                      <a:noFill/>
                    </a:lnL>
                    <a:noFill/>
                  </a:tcPr>
                </a:tc>
                <a:tc rowSpan="2">
                  <a:txBody>
                    <a:bodyPr/>
                    <a:lstStyle/>
                    <a:p>
                      <a:pPr algn="ctr"/>
                      <a:r>
                        <a:rPr lang="en-IN" sz="1400" dirty="0" smtClean="0">
                          <a:latin typeface="Leelawadee" panose="020B0502040204020203" pitchFamily="34" charset="-34"/>
                          <a:cs typeface="Leelawadee" panose="020B0502040204020203" pitchFamily="34" charset="-34"/>
                        </a:rPr>
                        <a:t>Societal</a:t>
                      </a:r>
                      <a:r>
                        <a:rPr lang="en-IN" sz="1400" baseline="0" dirty="0" smtClean="0">
                          <a:latin typeface="Leelawadee" panose="020B0502040204020203" pitchFamily="34" charset="-34"/>
                          <a:cs typeface="Leelawadee" panose="020B0502040204020203" pitchFamily="34" charset="-34"/>
                        </a:rPr>
                        <a:t> Causes: 7</a:t>
                      </a:r>
                      <a:endParaRPr lang="en-IN" sz="1400" dirty="0" smtClean="0">
                        <a:latin typeface="Leelawadee" panose="020B0502040204020203" pitchFamily="34" charset="-34"/>
                        <a:cs typeface="Leelawadee" panose="020B0502040204020203" pitchFamily="34" charset="-34"/>
                      </a:endParaRPr>
                    </a:p>
                  </a:txBody>
                  <a:tcPr anchor="ctr">
                    <a:lnR w="12700" cap="flat" cmpd="sng" algn="ctr">
                      <a:solidFill>
                        <a:schemeClr val="tx1"/>
                      </a:solidFill>
                      <a:prstDash val="solid"/>
                      <a:round/>
                      <a:headEnd type="none" w="med" len="med"/>
                      <a:tailEnd type="none" w="med" len="med"/>
                    </a:lnR>
                    <a:solidFill>
                      <a:schemeClr val="accent1">
                        <a:lumMod val="20000"/>
                        <a:lumOff val="80000"/>
                      </a:schemeClr>
                    </a:solidFill>
                  </a:tcPr>
                </a:tc>
              </a:tr>
              <a:tr h="247387">
                <a:tc vMerge="1">
                  <a:txBody>
                    <a:bodyPr/>
                    <a:lstStyle/>
                    <a:p>
                      <a:pPr algn="ctr"/>
                      <a:endParaRPr lang="en-IN" sz="1400" dirty="0">
                        <a:latin typeface="Leelawadee" panose="020B0502040204020203" pitchFamily="34" charset="-34"/>
                        <a:cs typeface="Leelawadee" panose="020B0502040204020203" pitchFamily="34" charset="-34"/>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ctr"/>
                      <a:endParaRPr lang="en-IN" sz="1400" dirty="0">
                        <a:latin typeface="Leelawadee" panose="020B0502040204020203" pitchFamily="34" charset="-34"/>
                        <a:cs typeface="Leelawadee" panose="020B0502040204020203" pitchFamily="34" charset="-34"/>
                      </a:endParaRPr>
                    </a:p>
                  </a:txBody>
                  <a:tcPr anchor="ctr">
                    <a:lnL w="12700" cmpd="sng">
                      <a:noFill/>
                    </a:lnL>
                    <a:lnR w="12700" cmpd="sng">
                      <a:noFill/>
                    </a:lnR>
                    <a:noFill/>
                  </a:tcPr>
                </a:tc>
                <a:tc vMerge="1">
                  <a:txBody>
                    <a:bodyPr/>
                    <a:lstStyle/>
                    <a:p>
                      <a:pPr algn="ctr"/>
                      <a:endParaRPr lang="en-IN" sz="1400" dirty="0">
                        <a:latin typeface="Leelawadee" panose="020B0502040204020203" pitchFamily="34" charset="-34"/>
                        <a:cs typeface="Leelawadee" panose="020B0502040204020203" pitchFamily="34" charset="-34"/>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ctr"/>
                      <a:endParaRPr lang="en-IN" sz="1400" dirty="0">
                        <a:latin typeface="Leelawadee" panose="020B0502040204020203" pitchFamily="34" charset="-34"/>
                        <a:cs typeface="Leelawadee" panose="020B0502040204020203" pitchFamily="34" charset="-34"/>
                      </a:endParaRPr>
                    </a:p>
                  </a:txBody>
                  <a:tcPr anchor="ctr">
                    <a:lnL w="12700" cmpd="sng">
                      <a:noFill/>
                    </a:lnL>
                    <a:noFill/>
                  </a:tcPr>
                </a:tc>
                <a:tc vMerge="1">
                  <a:txBody>
                    <a:bodyPr/>
                    <a:lstStyle/>
                    <a:p>
                      <a:pPr algn="ctr"/>
                      <a:endParaRPr lang="en-IN" sz="1400" dirty="0">
                        <a:latin typeface="Leelawadee" panose="020B0502040204020203" pitchFamily="34" charset="-34"/>
                        <a:cs typeface="Leelawadee" panose="020B0502040204020203" pitchFamily="34" charset="-34"/>
                      </a:endParaRPr>
                    </a:p>
                  </a:txBody>
                  <a:tcPr anchor="ctr"/>
                </a:tc>
              </a:tr>
              <a:tr h="247387">
                <a:tc vMerge="1">
                  <a:txBody>
                    <a:bodyPr/>
                    <a:lstStyle/>
                    <a:p>
                      <a:pPr algn="ctr"/>
                      <a:endParaRPr lang="en-IN" sz="1400" dirty="0">
                        <a:latin typeface="Leelawadee" panose="020B0502040204020203" pitchFamily="34" charset="-34"/>
                        <a:cs typeface="Leelawadee" panose="020B0502040204020203" pitchFamily="34" charset="-34"/>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ctr"/>
                      <a:endParaRPr lang="en-IN" sz="1400" dirty="0">
                        <a:latin typeface="Leelawadee" panose="020B0502040204020203" pitchFamily="34" charset="-34"/>
                        <a:cs typeface="Leelawadee" panose="020B0502040204020203" pitchFamily="34" charset="-34"/>
                      </a:endParaRPr>
                    </a:p>
                  </a:txBody>
                  <a:tcPr anchor="ctr">
                    <a:lnL w="12700" cmpd="sng">
                      <a:noFill/>
                    </a:lnL>
                    <a:noFill/>
                  </a:tcPr>
                </a:tc>
                <a:tc rowSpan="2">
                  <a:txBody>
                    <a:bodyPr/>
                    <a:lstStyle/>
                    <a:p>
                      <a:pPr algn="ctr"/>
                      <a:r>
                        <a:rPr lang="en-IN" sz="1400" dirty="0" smtClean="0">
                          <a:latin typeface="Leelawadee" panose="020B0502040204020203" pitchFamily="34" charset="-34"/>
                          <a:cs typeface="Leelawadee" panose="020B0502040204020203" pitchFamily="34" charset="-34"/>
                        </a:rPr>
                        <a:t>Societal</a:t>
                      </a:r>
                      <a:r>
                        <a:rPr lang="en-IN" sz="1400" baseline="0" dirty="0" smtClean="0">
                          <a:latin typeface="Leelawadee" panose="020B0502040204020203" pitchFamily="34" charset="-34"/>
                          <a:cs typeface="Leelawadee" panose="020B0502040204020203" pitchFamily="34" charset="-34"/>
                        </a:rPr>
                        <a:t> Causes: 5</a:t>
                      </a:r>
                      <a:endParaRPr lang="en-IN" sz="1400" dirty="0">
                        <a:latin typeface="Leelawadee" panose="020B0502040204020203" pitchFamily="34" charset="-34"/>
                        <a:cs typeface="Leelawadee" panose="020B0502040204020203" pitchFamily="34" charset="-34"/>
                      </a:endParaRPr>
                    </a:p>
                  </a:txBody>
                  <a:tcPr anchor="ctr">
                    <a:lnT w="12700" cmpd="sng">
                      <a:noFill/>
                    </a:lnT>
                    <a:solidFill>
                      <a:schemeClr val="accent1">
                        <a:lumMod val="20000"/>
                        <a:lumOff val="80000"/>
                      </a:schemeClr>
                    </a:solidFill>
                  </a:tcPr>
                </a:tc>
                <a:tc>
                  <a:txBody>
                    <a:bodyPr/>
                    <a:lstStyle/>
                    <a:p>
                      <a:pPr algn="ctr"/>
                      <a:endParaRPr lang="en-IN" sz="1400" dirty="0">
                        <a:latin typeface="Leelawadee" panose="020B0502040204020203" pitchFamily="34" charset="-34"/>
                        <a:cs typeface="Leelawadee" panose="020B0502040204020203" pitchFamily="34" charset="-34"/>
                      </a:endParaRPr>
                    </a:p>
                  </a:txBody>
                  <a:tcPr anchor="ctr">
                    <a:noFill/>
                  </a:tcPr>
                </a:tc>
                <a:tc rowSpan="3">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400" dirty="0" smtClean="0">
                          <a:latin typeface="Leelawadee" panose="020B0502040204020203" pitchFamily="34" charset="-34"/>
                          <a:cs typeface="Leelawadee" panose="020B0502040204020203" pitchFamily="34" charset="-34"/>
                        </a:rPr>
                        <a:t>Tata Properties+ Experiential Benefits</a:t>
                      </a:r>
                      <a:endParaRPr lang="en-IN" sz="1400" baseline="0" dirty="0" smtClean="0">
                        <a:latin typeface="Leelawadee" panose="020B0502040204020203" pitchFamily="34" charset="-34"/>
                        <a:cs typeface="Leelawadee" panose="020B0502040204020203" pitchFamily="34" charset="-34"/>
                      </a:endParaRPr>
                    </a:p>
                    <a:p>
                      <a:pPr algn="ctr"/>
                      <a:r>
                        <a:rPr lang="en-IN" sz="1400" dirty="0" smtClean="0">
                          <a:latin typeface="Leelawadee" panose="020B0502040204020203" pitchFamily="34" charset="-34"/>
                          <a:cs typeface="Leelawadee" panose="020B0502040204020203" pitchFamily="34" charset="-34"/>
                        </a:rPr>
                        <a:t>36</a:t>
                      </a:r>
                      <a:endParaRPr lang="en-IN" sz="1400" dirty="0">
                        <a:latin typeface="Leelawadee" panose="020B0502040204020203" pitchFamily="34" charset="-34"/>
                        <a:cs typeface="Leelawadee" panose="020B0502040204020203" pitchFamily="34" charset="-34"/>
                      </a:endParaRPr>
                    </a:p>
                  </a:txBody>
                  <a:tcPr anchor="ctr">
                    <a:lnR w="12700" cap="flat" cmpd="sng" algn="ctr">
                      <a:solidFill>
                        <a:schemeClr val="tx1"/>
                      </a:solidFill>
                      <a:prstDash val="solid"/>
                      <a:round/>
                      <a:headEnd type="none" w="med" len="med"/>
                      <a:tailEnd type="none" w="med" len="med"/>
                    </a:lnR>
                    <a:solidFill>
                      <a:schemeClr val="accent1">
                        <a:lumMod val="40000"/>
                        <a:lumOff val="60000"/>
                      </a:schemeClr>
                    </a:solidFill>
                  </a:tcPr>
                </a:tc>
              </a:tr>
              <a:tr h="247387">
                <a:tc vMerge="1">
                  <a:txBody>
                    <a:bodyPr/>
                    <a:lstStyle/>
                    <a:p>
                      <a:pPr algn="ctr"/>
                      <a:endParaRPr lang="en-IN" sz="1400" dirty="0">
                        <a:latin typeface="Leelawadee" panose="020B0502040204020203" pitchFamily="34" charset="-34"/>
                        <a:cs typeface="Leelawadee" panose="020B0502040204020203" pitchFamily="34" charset="-34"/>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ctr"/>
                      <a:endParaRPr lang="en-IN" sz="1400" dirty="0">
                        <a:latin typeface="Leelawadee" panose="020B0502040204020203" pitchFamily="34" charset="-34"/>
                        <a:cs typeface="Leelawadee" panose="020B0502040204020203" pitchFamily="34" charset="-34"/>
                      </a:endParaRPr>
                    </a:p>
                  </a:txBody>
                  <a:tcPr anchor="ctr">
                    <a:lnL w="12700" cmpd="sng">
                      <a:noFill/>
                    </a:lnL>
                    <a:noFill/>
                  </a:tcPr>
                </a:tc>
                <a:tc vMerge="1">
                  <a:txBody>
                    <a:bodyPr/>
                    <a:lstStyle/>
                    <a:p>
                      <a:pPr algn="ctr"/>
                      <a:endParaRPr lang="en-IN" sz="1400" dirty="0">
                        <a:latin typeface="Leelawadee" panose="020B0502040204020203" pitchFamily="34" charset="-34"/>
                        <a:cs typeface="Leelawadee" panose="020B0502040204020203" pitchFamily="34" charset="-34"/>
                      </a:endParaRPr>
                    </a:p>
                  </a:txBody>
                  <a:tcPr anchor="ctr"/>
                </a:tc>
                <a:tc>
                  <a:txBody>
                    <a:bodyPr/>
                    <a:lstStyle/>
                    <a:p>
                      <a:pPr algn="ctr"/>
                      <a:endParaRPr lang="en-IN" sz="1400" dirty="0">
                        <a:latin typeface="Leelawadee" panose="020B0502040204020203" pitchFamily="34" charset="-34"/>
                        <a:cs typeface="Leelawadee" panose="020B0502040204020203" pitchFamily="34" charset="-34"/>
                      </a:endParaRPr>
                    </a:p>
                  </a:txBody>
                  <a:tcPr anchor="ctr">
                    <a:noFill/>
                  </a:tcPr>
                </a:tc>
                <a:tc vMerge="1">
                  <a:txBody>
                    <a:bodyPr/>
                    <a:lstStyle/>
                    <a:p>
                      <a:pPr algn="ctr"/>
                      <a:endParaRPr lang="en-IN" sz="1400" dirty="0">
                        <a:latin typeface="Leelawadee" panose="020B0502040204020203" pitchFamily="34" charset="-34"/>
                        <a:cs typeface="Leelawadee" panose="020B0502040204020203" pitchFamily="34" charset="-34"/>
                      </a:endParaRPr>
                    </a:p>
                  </a:txBody>
                  <a:tcPr anchor="ctr"/>
                </a:tc>
              </a:tr>
              <a:tr h="247387">
                <a:tc vMerge="1">
                  <a:txBody>
                    <a:bodyPr/>
                    <a:lstStyle/>
                    <a:p>
                      <a:pPr algn="ctr"/>
                      <a:endParaRPr lang="en-IN" sz="1400" dirty="0">
                        <a:latin typeface="Leelawadee" panose="020B0502040204020203" pitchFamily="34" charset="-34"/>
                        <a:cs typeface="Leelawadee" panose="020B0502040204020203" pitchFamily="34" charset="-34"/>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ctr"/>
                      <a:endParaRPr lang="en-IN" sz="1400" dirty="0">
                        <a:latin typeface="Leelawadee" panose="020B0502040204020203" pitchFamily="34" charset="-34"/>
                        <a:cs typeface="Leelawadee" panose="020B0502040204020203" pitchFamily="34" charset="-34"/>
                      </a:endParaRPr>
                    </a:p>
                  </a:txBody>
                  <a:tcPr anchor="ctr">
                    <a:lnL w="12700" cmpd="sng">
                      <a:noFill/>
                    </a:lnL>
                    <a:noFill/>
                  </a:tcPr>
                </a:tc>
                <a:tc rowSpan="2">
                  <a:txBody>
                    <a:bodyPr/>
                    <a:lstStyle/>
                    <a:p>
                      <a:pPr algn="ctr"/>
                      <a:r>
                        <a:rPr lang="en-IN" sz="1400" dirty="0" smtClean="0">
                          <a:latin typeface="Leelawadee" panose="020B0502040204020203" pitchFamily="34" charset="-34"/>
                          <a:cs typeface="Leelawadee" panose="020B0502040204020203" pitchFamily="34" charset="-34"/>
                        </a:rPr>
                        <a:t>Tata Properties+ Experiential Benefits</a:t>
                      </a:r>
                      <a:endParaRPr lang="en-IN" sz="1400" baseline="0" dirty="0" smtClean="0">
                        <a:latin typeface="Leelawadee" panose="020B0502040204020203" pitchFamily="34" charset="-34"/>
                        <a:cs typeface="Leelawadee" panose="020B0502040204020203" pitchFamily="34" charset="-34"/>
                      </a:endParaRPr>
                    </a:p>
                    <a:p>
                      <a:pPr algn="ctr"/>
                      <a:r>
                        <a:rPr lang="en-IN" sz="1400" dirty="0" smtClean="0">
                          <a:latin typeface="Leelawadee" panose="020B0502040204020203" pitchFamily="34" charset="-34"/>
                          <a:cs typeface="Leelawadee" panose="020B0502040204020203" pitchFamily="34" charset="-34"/>
                        </a:rPr>
                        <a:t>25</a:t>
                      </a:r>
                      <a:endParaRPr lang="en-IN" sz="1400" dirty="0">
                        <a:latin typeface="Leelawadee" panose="020B0502040204020203" pitchFamily="34" charset="-34"/>
                        <a:cs typeface="Leelawadee" panose="020B0502040204020203" pitchFamily="34" charset="-34"/>
                      </a:endParaRPr>
                    </a:p>
                  </a:txBody>
                  <a:tcPr anchor="ctr">
                    <a:solidFill>
                      <a:schemeClr val="accent1">
                        <a:lumMod val="40000"/>
                        <a:lumOff val="60000"/>
                      </a:schemeClr>
                    </a:solidFill>
                  </a:tcPr>
                </a:tc>
                <a:tc>
                  <a:txBody>
                    <a:bodyPr/>
                    <a:lstStyle/>
                    <a:p>
                      <a:pPr algn="ctr"/>
                      <a:endParaRPr lang="en-IN" sz="1400" dirty="0">
                        <a:latin typeface="Leelawadee" panose="020B0502040204020203" pitchFamily="34" charset="-34"/>
                        <a:cs typeface="Leelawadee" panose="020B0502040204020203" pitchFamily="34" charset="-34"/>
                      </a:endParaRPr>
                    </a:p>
                  </a:txBody>
                  <a:tcPr anchor="ctr">
                    <a:noFill/>
                  </a:tcPr>
                </a:tc>
                <a:tc vMerge="1">
                  <a:txBody>
                    <a:bodyPr/>
                    <a:lstStyle/>
                    <a:p>
                      <a:pPr algn="ctr"/>
                      <a:endParaRPr lang="en-IN" sz="1400" dirty="0">
                        <a:latin typeface="Leelawadee" panose="020B0502040204020203" pitchFamily="34" charset="-34"/>
                        <a:cs typeface="Leelawadee" panose="020B0502040204020203" pitchFamily="34" charset="-34"/>
                      </a:endParaRPr>
                    </a:p>
                  </a:txBody>
                  <a:tcPr anchor="ctr"/>
                </a:tc>
              </a:tr>
              <a:tr h="420558">
                <a:tc>
                  <a:txBody>
                    <a:bodyPr/>
                    <a:lstStyle/>
                    <a:p>
                      <a:pPr algn="ctr"/>
                      <a:r>
                        <a:rPr lang="en-IN" sz="1400" dirty="0" smtClean="0">
                          <a:latin typeface="Leelawadee" panose="020B0502040204020203" pitchFamily="34" charset="-34"/>
                          <a:cs typeface="Leelawadee" panose="020B0502040204020203" pitchFamily="34" charset="-34"/>
                        </a:rPr>
                        <a:t>Societal Cause: 1</a:t>
                      </a:r>
                      <a:endParaRPr lang="en-IN" sz="1400" dirty="0">
                        <a:latin typeface="Leelawadee" panose="020B0502040204020203" pitchFamily="34" charset="-34"/>
                        <a:cs typeface="Leelawadee" panose="020B0502040204020203" pitchFamily="34" charset="-34"/>
                      </a:endParaRPr>
                    </a:p>
                  </a:txBody>
                  <a:tcPr anchor="ctr">
                    <a:lnL w="12700" cap="flat" cmpd="sng" algn="ctr">
                      <a:solidFill>
                        <a:schemeClr val="tx1"/>
                      </a:solidFill>
                      <a:prstDash val="solid"/>
                      <a:round/>
                      <a:headEnd type="none" w="med" len="med"/>
                      <a:tailEnd type="none" w="med" len="med"/>
                    </a:lnL>
                    <a:lnT w="12700" cmpd="sng">
                      <a:noFill/>
                    </a:lnT>
                    <a:solidFill>
                      <a:schemeClr val="accent1">
                        <a:lumMod val="20000"/>
                        <a:lumOff val="80000"/>
                      </a:schemeClr>
                    </a:solidFill>
                  </a:tcPr>
                </a:tc>
                <a:tc>
                  <a:txBody>
                    <a:bodyPr/>
                    <a:lstStyle/>
                    <a:p>
                      <a:pPr algn="ctr"/>
                      <a:endParaRPr lang="en-IN" sz="1400" dirty="0">
                        <a:latin typeface="Leelawadee" panose="020B0502040204020203" pitchFamily="34" charset="-34"/>
                        <a:cs typeface="Leelawadee" panose="020B0502040204020203" pitchFamily="34" charset="-34"/>
                      </a:endParaRPr>
                    </a:p>
                  </a:txBody>
                  <a:tcPr anchor="ctr">
                    <a:noFill/>
                  </a:tcPr>
                </a:tc>
                <a:tc vMerge="1">
                  <a:txBody>
                    <a:bodyPr/>
                    <a:lstStyle/>
                    <a:p>
                      <a:pPr algn="ctr"/>
                      <a:endParaRPr lang="en-IN" sz="1400" dirty="0">
                        <a:latin typeface="Leelawadee" panose="020B0502040204020203" pitchFamily="34" charset="-34"/>
                        <a:cs typeface="Leelawadee" panose="020B0502040204020203" pitchFamily="34" charset="-34"/>
                      </a:endParaRPr>
                    </a:p>
                  </a:txBody>
                  <a:tcPr anchor="ctr"/>
                </a:tc>
                <a:tc>
                  <a:txBody>
                    <a:bodyPr/>
                    <a:lstStyle/>
                    <a:p>
                      <a:pPr algn="ctr"/>
                      <a:endParaRPr lang="en-IN" sz="1400" dirty="0">
                        <a:latin typeface="Leelawadee" panose="020B0502040204020203" pitchFamily="34" charset="-34"/>
                        <a:cs typeface="Leelawadee" panose="020B0502040204020203" pitchFamily="34" charset="-34"/>
                      </a:endParaRPr>
                    </a:p>
                  </a:txBody>
                  <a:tcPr anchor="ctr">
                    <a:noFill/>
                  </a:tcPr>
                </a:tc>
                <a:tc rowSpan="3">
                  <a:txBody>
                    <a:bodyPr/>
                    <a:lstStyle/>
                    <a:p>
                      <a:pPr algn="ctr"/>
                      <a:r>
                        <a:rPr lang="en-IN" sz="1400" b="1" dirty="0" smtClean="0">
                          <a:solidFill>
                            <a:schemeClr val="bg1"/>
                          </a:solidFill>
                          <a:latin typeface="Leelawadee" panose="020B0502040204020203" pitchFamily="34" charset="-34"/>
                          <a:cs typeface="Leelawadee" panose="020B0502040204020203" pitchFamily="34" charset="-34"/>
                        </a:rPr>
                        <a:t>Goodies: 6172</a:t>
                      </a:r>
                    </a:p>
                  </a:txBody>
                  <a:tcPr anchor="ctr">
                    <a:lnR w="12700" cap="flat" cmpd="sng" algn="ctr">
                      <a:solidFill>
                        <a:schemeClr val="tx1"/>
                      </a:solidFill>
                      <a:prstDash val="solid"/>
                      <a:round/>
                      <a:headEnd type="none" w="med" len="med"/>
                      <a:tailEnd type="none" w="med" len="med"/>
                    </a:lnR>
                    <a:solidFill>
                      <a:srgbClr val="0070C0"/>
                    </a:solidFill>
                  </a:tcPr>
                </a:tc>
              </a:tr>
              <a:tr h="593729">
                <a:tc>
                  <a:txBody>
                    <a:bodyPr/>
                    <a:lstStyle/>
                    <a:p>
                      <a:pPr algn="ctr"/>
                      <a:r>
                        <a:rPr lang="en-IN" sz="1400" dirty="0" smtClean="0">
                          <a:latin typeface="Leelawadee" panose="020B0502040204020203" pitchFamily="34" charset="-34"/>
                          <a:cs typeface="Leelawadee" panose="020B0502040204020203" pitchFamily="34" charset="-34"/>
                        </a:rPr>
                        <a:t>Tata Properties+ Experiential Benefits</a:t>
                      </a:r>
                      <a:endParaRPr lang="en-IN" sz="1400" baseline="0" dirty="0" smtClean="0">
                        <a:latin typeface="Leelawadee" panose="020B0502040204020203" pitchFamily="34" charset="-34"/>
                        <a:cs typeface="Leelawadee" panose="020B0502040204020203" pitchFamily="34" charset="-34"/>
                      </a:endParaRPr>
                    </a:p>
                    <a:p>
                      <a:pPr algn="ctr"/>
                      <a:r>
                        <a:rPr lang="en-IN" sz="1400" baseline="0" dirty="0" smtClean="0">
                          <a:latin typeface="Leelawadee" panose="020B0502040204020203" pitchFamily="34" charset="-34"/>
                          <a:cs typeface="Leelawadee" panose="020B0502040204020203" pitchFamily="34" charset="-34"/>
                        </a:rPr>
                        <a:t>8</a:t>
                      </a:r>
                      <a:endParaRPr lang="en-IN" sz="1400" dirty="0" smtClean="0">
                        <a:latin typeface="Leelawadee" panose="020B0502040204020203" pitchFamily="34" charset="-34"/>
                        <a:cs typeface="Leelawadee" panose="020B0502040204020203" pitchFamily="34" charset="-34"/>
                      </a:endParaRPr>
                    </a:p>
                  </a:txBody>
                  <a:tcPr anchor="ctr">
                    <a:lnL w="12700" cap="flat" cmpd="sng" algn="ctr">
                      <a:solidFill>
                        <a:schemeClr val="tx1"/>
                      </a:solidFill>
                      <a:prstDash val="solid"/>
                      <a:round/>
                      <a:headEnd type="none" w="med" len="med"/>
                      <a:tailEnd type="none" w="med" len="med"/>
                    </a:lnL>
                    <a:solidFill>
                      <a:schemeClr val="accent1">
                        <a:lumMod val="40000"/>
                        <a:lumOff val="60000"/>
                      </a:schemeClr>
                    </a:solidFill>
                  </a:tcPr>
                </a:tc>
                <a:tc rowSpan="2">
                  <a:txBody>
                    <a:bodyPr/>
                    <a:lstStyle/>
                    <a:p>
                      <a:pPr algn="ctr"/>
                      <a:endParaRPr lang="en-IN" sz="1400" dirty="0">
                        <a:latin typeface="Leelawadee" panose="020B0502040204020203" pitchFamily="34" charset="-34"/>
                        <a:cs typeface="Leelawadee" panose="020B0502040204020203" pitchFamily="34" charset="-34"/>
                      </a:endParaRPr>
                    </a:p>
                  </a:txBody>
                  <a:tcPr anchor="ctr">
                    <a:noFill/>
                  </a:tcPr>
                </a:tc>
                <a:tc rowSpan="2">
                  <a:txBody>
                    <a:bodyPr/>
                    <a:lstStyle/>
                    <a:p>
                      <a:pPr algn="ctr"/>
                      <a:r>
                        <a:rPr lang="en-IN" sz="1400" b="1" dirty="0" smtClean="0">
                          <a:solidFill>
                            <a:schemeClr val="bg1"/>
                          </a:solidFill>
                          <a:latin typeface="Leelawadee" panose="020B0502040204020203" pitchFamily="34" charset="-34"/>
                          <a:cs typeface="Leelawadee" panose="020B0502040204020203" pitchFamily="34" charset="-34"/>
                        </a:rPr>
                        <a:t>Goodies: 3661</a:t>
                      </a:r>
                    </a:p>
                    <a:p>
                      <a:pPr algn="ctr"/>
                      <a:endParaRPr lang="en-IN" sz="1400" dirty="0">
                        <a:latin typeface="Leelawadee" panose="020B0502040204020203" pitchFamily="34" charset="-34"/>
                        <a:cs typeface="Leelawadee" panose="020B0502040204020203" pitchFamily="34" charset="-34"/>
                      </a:endParaRPr>
                    </a:p>
                  </a:txBody>
                  <a:tcPr anchor="ctr">
                    <a:solidFill>
                      <a:srgbClr val="0070C0"/>
                    </a:solidFill>
                  </a:tcPr>
                </a:tc>
                <a:tc>
                  <a:txBody>
                    <a:bodyPr/>
                    <a:lstStyle/>
                    <a:p>
                      <a:pPr algn="ctr"/>
                      <a:endParaRPr lang="en-IN" sz="1400" dirty="0">
                        <a:latin typeface="Leelawadee" panose="020B0502040204020203" pitchFamily="34" charset="-34"/>
                        <a:cs typeface="Leelawadee" panose="020B0502040204020203" pitchFamily="34" charset="-34"/>
                      </a:endParaRPr>
                    </a:p>
                  </a:txBody>
                  <a:tcPr anchor="ctr">
                    <a:noFill/>
                  </a:tcPr>
                </a:tc>
                <a:tc vMerge="1">
                  <a:txBody>
                    <a:bodyPr/>
                    <a:lstStyle/>
                    <a:p>
                      <a:pPr algn="ctr"/>
                      <a:endParaRPr lang="en-IN" sz="1400" dirty="0">
                        <a:latin typeface="Leelawadee" panose="020B0502040204020203" pitchFamily="34" charset="-34"/>
                        <a:cs typeface="Leelawadee" panose="020B0502040204020203" pitchFamily="34" charset="-34"/>
                      </a:endParaRPr>
                    </a:p>
                  </a:txBody>
                  <a:tcPr anchor="ctr"/>
                </a:tc>
              </a:tr>
              <a:tr h="247387">
                <a:tc>
                  <a:txBody>
                    <a:bodyPr/>
                    <a:lstStyle/>
                    <a:p>
                      <a:pPr algn="ctr"/>
                      <a:r>
                        <a:rPr lang="en-IN" sz="1400" b="1" dirty="0" smtClean="0">
                          <a:solidFill>
                            <a:schemeClr val="bg1"/>
                          </a:solidFill>
                          <a:latin typeface="Leelawadee" panose="020B0502040204020203" pitchFamily="34" charset="-34"/>
                          <a:cs typeface="Leelawadee" panose="020B0502040204020203" pitchFamily="34" charset="-34"/>
                        </a:rPr>
                        <a:t>Goodies*: 0</a:t>
                      </a:r>
                      <a:endParaRPr lang="en-IN" sz="1400" b="1" dirty="0">
                        <a:solidFill>
                          <a:schemeClr val="bg1"/>
                        </a:solidFill>
                        <a:latin typeface="Leelawadee" panose="020B0502040204020203" pitchFamily="34" charset="-34"/>
                        <a:cs typeface="Leelawadee" panose="020B0502040204020203" pitchFamily="34" charset="-34"/>
                      </a:endParaRPr>
                    </a:p>
                  </a:txBody>
                  <a:tcPr anchor="ctr">
                    <a:lnL w="12700" cap="flat" cmpd="sng" algn="ctr">
                      <a:solidFill>
                        <a:schemeClr val="tx1"/>
                      </a:solidFill>
                      <a:prstDash val="solid"/>
                      <a:round/>
                      <a:headEnd type="none" w="med" len="med"/>
                      <a:tailEnd type="none" w="med" len="med"/>
                    </a:lnL>
                    <a:solidFill>
                      <a:srgbClr val="0070C0"/>
                    </a:solidFill>
                  </a:tcPr>
                </a:tc>
                <a:tc vMerge="1">
                  <a:txBody>
                    <a:bodyPr/>
                    <a:lstStyle/>
                    <a:p>
                      <a:pPr algn="ctr"/>
                      <a:endParaRPr lang="en-IN" sz="1400" dirty="0">
                        <a:latin typeface="Leelawadee" panose="020B0502040204020203" pitchFamily="34" charset="-34"/>
                        <a:cs typeface="Leelawadee" panose="020B0502040204020203" pitchFamily="34" charset="-34"/>
                      </a:endParaRPr>
                    </a:p>
                  </a:txBody>
                  <a:tcPr/>
                </a:tc>
                <a:tc vMerge="1">
                  <a:txBody>
                    <a:bodyPr/>
                    <a:lstStyle/>
                    <a:p>
                      <a:pPr algn="ctr"/>
                      <a:endParaRPr lang="en-IN" sz="1400" dirty="0">
                        <a:latin typeface="Leelawadee" panose="020B0502040204020203" pitchFamily="34" charset="-34"/>
                        <a:cs typeface="Leelawadee" panose="020B0502040204020203" pitchFamily="34" charset="-34"/>
                      </a:endParaRPr>
                    </a:p>
                  </a:txBody>
                  <a:tcPr/>
                </a:tc>
                <a:tc>
                  <a:txBody>
                    <a:bodyPr/>
                    <a:lstStyle/>
                    <a:p>
                      <a:pPr algn="ctr"/>
                      <a:endParaRPr lang="en-IN" sz="1400" dirty="0">
                        <a:latin typeface="Leelawadee" panose="020B0502040204020203" pitchFamily="34" charset="-34"/>
                        <a:cs typeface="Leelawadee" panose="020B0502040204020203" pitchFamily="34" charset="-34"/>
                      </a:endParaRPr>
                    </a:p>
                  </a:txBody>
                  <a:tcPr anchor="ctr">
                    <a:noFill/>
                  </a:tcPr>
                </a:tc>
                <a:tc vMerge="1">
                  <a:txBody>
                    <a:bodyPr/>
                    <a:lstStyle/>
                    <a:p>
                      <a:pPr algn="ctr"/>
                      <a:endParaRPr lang="en-IN" sz="1400" dirty="0">
                        <a:latin typeface="Leelawadee" panose="020B0502040204020203" pitchFamily="34" charset="-34"/>
                        <a:cs typeface="Leelawadee" panose="020B0502040204020203" pitchFamily="34" charset="-34"/>
                      </a:endParaRPr>
                    </a:p>
                  </a:txBody>
                  <a:tcPr anchor="ctr"/>
                </a:tc>
              </a:tr>
              <a:tr h="247387">
                <a:tc gridSpan="5">
                  <a:txBody>
                    <a:bodyPr/>
                    <a:lstStyle/>
                    <a:p>
                      <a:pPr algn="ctr"/>
                      <a:endParaRPr lang="en-IN" sz="1400" b="1" dirty="0">
                        <a:solidFill>
                          <a:schemeClr val="bg1"/>
                        </a:solidFill>
                        <a:latin typeface="Leelawadee" panose="020B0502040204020203" pitchFamily="34" charset="-34"/>
                        <a:cs typeface="Leelawadee" panose="020B0502040204020203" pitchFamily="34"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lumMod val="95000"/>
                      </a:schemeClr>
                    </a:solidFill>
                  </a:tcPr>
                </a:tc>
                <a:tc hMerge="1">
                  <a:txBody>
                    <a:bodyPr/>
                    <a:lstStyle/>
                    <a:p>
                      <a:pPr algn="ctr"/>
                      <a:endParaRPr lang="en-IN" sz="1400" dirty="0">
                        <a:latin typeface="Leelawadee" panose="020B0502040204020203" pitchFamily="34" charset="-34"/>
                        <a:cs typeface="Leelawadee" panose="020B0502040204020203" pitchFamily="34" charset="-34"/>
                      </a:endParaRPr>
                    </a:p>
                  </a:txBody>
                  <a:tcPr anchor="ctr">
                    <a:solidFill>
                      <a:schemeClr val="bg1">
                        <a:lumMod val="95000"/>
                      </a:schemeClr>
                    </a:solidFill>
                  </a:tcPr>
                </a:tc>
                <a:tc hMerge="1">
                  <a:txBody>
                    <a:bodyPr/>
                    <a:lstStyle/>
                    <a:p>
                      <a:pPr algn="ctr"/>
                      <a:endParaRPr lang="en-IN" sz="1400" dirty="0">
                        <a:latin typeface="Leelawadee" panose="020B0502040204020203" pitchFamily="34" charset="-34"/>
                        <a:cs typeface="Leelawadee" panose="020B0502040204020203" pitchFamily="34" charset="-34"/>
                      </a:endParaRPr>
                    </a:p>
                  </a:txBody>
                  <a:tcPr anchor="ctr">
                    <a:solidFill>
                      <a:schemeClr val="bg1">
                        <a:lumMod val="95000"/>
                      </a:schemeClr>
                    </a:solidFill>
                  </a:tcPr>
                </a:tc>
                <a:tc hMerge="1">
                  <a:txBody>
                    <a:bodyPr/>
                    <a:lstStyle/>
                    <a:p>
                      <a:pPr algn="ctr"/>
                      <a:endParaRPr lang="en-IN" sz="1400" dirty="0">
                        <a:latin typeface="Leelawadee" panose="020B0502040204020203" pitchFamily="34" charset="-34"/>
                        <a:cs typeface="Leelawadee" panose="020B0502040204020203" pitchFamily="34" charset="-34"/>
                      </a:endParaRPr>
                    </a:p>
                  </a:txBody>
                  <a:tcPr anchor="ctr">
                    <a:solidFill>
                      <a:schemeClr val="bg1">
                        <a:lumMod val="95000"/>
                      </a:schemeClr>
                    </a:solidFill>
                  </a:tcPr>
                </a:tc>
                <a:tc hMerge="1">
                  <a:txBody>
                    <a:bodyPr/>
                    <a:lstStyle/>
                    <a:p>
                      <a:pPr algn="ctr"/>
                      <a:endParaRPr lang="en-IN" sz="1400" b="1" dirty="0" smtClean="0">
                        <a:solidFill>
                          <a:schemeClr val="bg1"/>
                        </a:solidFill>
                        <a:latin typeface="Leelawadee" panose="020B0502040204020203" pitchFamily="34" charset="-34"/>
                        <a:cs typeface="Leelawadee" panose="020B0502040204020203" pitchFamily="34" charset="-34"/>
                      </a:endParaRPr>
                    </a:p>
                  </a:txBody>
                  <a:tcPr anchor="ctr">
                    <a:solidFill>
                      <a:schemeClr val="bg1">
                        <a:lumMod val="95000"/>
                      </a:schemeClr>
                    </a:solidFill>
                  </a:tcPr>
                </a:tc>
              </a:tr>
            </a:tbl>
          </a:graphicData>
        </a:graphic>
      </p:graphicFrame>
      <p:sp>
        <p:nvSpPr>
          <p:cNvPr id="8" name="Rectangle 7"/>
          <p:cNvSpPr/>
          <p:nvPr/>
        </p:nvSpPr>
        <p:spPr>
          <a:xfrm>
            <a:off x="1937981" y="5110522"/>
            <a:ext cx="2456594" cy="266691"/>
          </a:xfrm>
          <a:prstGeom prst="rect">
            <a:avLst/>
          </a:prstGeom>
          <a:solidFill>
            <a:srgbClr val="1D5BA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smtClean="0"/>
              <a:t>45</a:t>
            </a:r>
            <a:endParaRPr lang="en-IN" b="1" dirty="0"/>
          </a:p>
        </p:txBody>
      </p:sp>
      <p:sp>
        <p:nvSpPr>
          <p:cNvPr id="9" name="Rectangle 8"/>
          <p:cNvSpPr/>
          <p:nvPr/>
        </p:nvSpPr>
        <p:spPr>
          <a:xfrm>
            <a:off x="5656996" y="5110522"/>
            <a:ext cx="2456594" cy="266691"/>
          </a:xfrm>
          <a:prstGeom prst="rect">
            <a:avLst/>
          </a:prstGeom>
          <a:solidFill>
            <a:srgbClr val="1D5BA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smtClean="0"/>
              <a:t>3751</a:t>
            </a:r>
            <a:endParaRPr lang="en-IN" b="1" dirty="0"/>
          </a:p>
        </p:txBody>
      </p:sp>
      <p:sp>
        <p:nvSpPr>
          <p:cNvPr id="10" name="Rectangle 9"/>
          <p:cNvSpPr/>
          <p:nvPr/>
        </p:nvSpPr>
        <p:spPr>
          <a:xfrm>
            <a:off x="9348717" y="5110522"/>
            <a:ext cx="2456594" cy="266691"/>
          </a:xfrm>
          <a:prstGeom prst="rect">
            <a:avLst/>
          </a:prstGeom>
          <a:solidFill>
            <a:srgbClr val="1D5BA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smtClean="0"/>
              <a:t>6302</a:t>
            </a:r>
            <a:endParaRPr lang="en-IN" b="1" dirty="0"/>
          </a:p>
        </p:txBody>
      </p:sp>
      <p:sp>
        <p:nvSpPr>
          <p:cNvPr id="11" name="Pentagon 10"/>
          <p:cNvSpPr/>
          <p:nvPr/>
        </p:nvSpPr>
        <p:spPr>
          <a:xfrm>
            <a:off x="195301" y="5110522"/>
            <a:ext cx="1537965" cy="260184"/>
          </a:xfrm>
          <a:prstGeom prst="homePlate">
            <a:avLst>
              <a:gd name="adj" fmla="val 0"/>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b="1" dirty="0" smtClean="0">
                <a:solidFill>
                  <a:schemeClr val="tx1"/>
                </a:solidFill>
                <a:latin typeface="Leelawadee" panose="020B0502040204020203" pitchFamily="34" charset="-34"/>
                <a:cs typeface="Leelawadee" panose="020B0502040204020203" pitchFamily="34" charset="-34"/>
              </a:rPr>
              <a:t>Members Touched</a:t>
            </a:r>
            <a:endParaRPr lang="en-IN" sz="1200" b="1" dirty="0">
              <a:solidFill>
                <a:schemeClr val="tx1"/>
              </a:solidFill>
              <a:latin typeface="Leelawadee" panose="020B0502040204020203" pitchFamily="34" charset="-34"/>
              <a:cs typeface="Leelawadee" panose="020B0502040204020203" pitchFamily="34" charset="-34"/>
            </a:endParaRPr>
          </a:p>
        </p:txBody>
      </p:sp>
      <p:sp>
        <p:nvSpPr>
          <p:cNvPr id="12" name="Pentagon 11"/>
          <p:cNvSpPr/>
          <p:nvPr/>
        </p:nvSpPr>
        <p:spPr>
          <a:xfrm>
            <a:off x="195301" y="1209541"/>
            <a:ext cx="1333247" cy="3608575"/>
          </a:xfrm>
          <a:prstGeom prst="homePlate">
            <a:avLst>
              <a:gd name="adj" fmla="val 0"/>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tx1"/>
                </a:solidFill>
                <a:latin typeface="Leelawadee" panose="020B0502040204020203" pitchFamily="34" charset="-34"/>
                <a:cs typeface="Leelawadee" panose="020B0502040204020203" pitchFamily="34" charset="-34"/>
              </a:rPr>
              <a:t>Break up</a:t>
            </a:r>
          </a:p>
          <a:p>
            <a:pPr algn="ctr"/>
            <a:r>
              <a:rPr lang="en-IN" dirty="0" smtClean="0">
                <a:solidFill>
                  <a:schemeClr val="tx1"/>
                </a:solidFill>
                <a:latin typeface="Leelawadee" panose="020B0502040204020203" pitchFamily="34" charset="-34"/>
                <a:cs typeface="Leelawadee" panose="020B0502040204020203" pitchFamily="34" charset="-34"/>
              </a:rPr>
              <a:t>Of </a:t>
            </a:r>
          </a:p>
          <a:p>
            <a:pPr algn="ctr"/>
            <a:r>
              <a:rPr lang="en-IN" dirty="0" smtClean="0">
                <a:solidFill>
                  <a:schemeClr val="tx1"/>
                </a:solidFill>
                <a:latin typeface="Leelawadee" panose="020B0502040204020203" pitchFamily="34" charset="-34"/>
                <a:cs typeface="Leelawadee" panose="020B0502040204020203" pitchFamily="34" charset="-34"/>
              </a:rPr>
              <a:t>Privileges</a:t>
            </a:r>
            <a:endParaRPr lang="en-IN" dirty="0">
              <a:solidFill>
                <a:schemeClr val="tx1"/>
              </a:solidFill>
              <a:latin typeface="Leelawadee" panose="020B0502040204020203" pitchFamily="34" charset="-34"/>
              <a:cs typeface="Leelawadee" panose="020B0502040204020203" pitchFamily="34" charset="-34"/>
            </a:endParaRPr>
          </a:p>
        </p:txBody>
      </p:sp>
      <p:sp>
        <p:nvSpPr>
          <p:cNvPr id="13" name="Pentagon 12"/>
          <p:cNvSpPr/>
          <p:nvPr/>
        </p:nvSpPr>
        <p:spPr>
          <a:xfrm>
            <a:off x="195302" y="912987"/>
            <a:ext cx="1333246" cy="296554"/>
          </a:xfrm>
          <a:prstGeom prst="homePlate">
            <a:avLst>
              <a:gd name="adj" fmla="val 0"/>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b="1" dirty="0" smtClean="0">
                <a:solidFill>
                  <a:schemeClr val="tx1"/>
                </a:solidFill>
                <a:latin typeface="Leelawadee" panose="020B0502040204020203" pitchFamily="34" charset="-34"/>
                <a:cs typeface="Leelawadee" panose="020B0502040204020203" pitchFamily="34" charset="-34"/>
              </a:rPr>
              <a:t>Timeline</a:t>
            </a:r>
            <a:endParaRPr lang="en-IN" sz="1200" b="1" dirty="0">
              <a:solidFill>
                <a:schemeClr val="tx1"/>
              </a:solidFill>
              <a:latin typeface="Leelawadee" panose="020B0502040204020203" pitchFamily="34" charset="-34"/>
              <a:cs typeface="Leelawadee" panose="020B0502040204020203" pitchFamily="34" charset="-34"/>
            </a:endParaRPr>
          </a:p>
        </p:txBody>
      </p:sp>
      <p:sp>
        <p:nvSpPr>
          <p:cNvPr id="14" name="Pentagon 13"/>
          <p:cNvSpPr/>
          <p:nvPr/>
        </p:nvSpPr>
        <p:spPr>
          <a:xfrm>
            <a:off x="4804010" y="2043469"/>
            <a:ext cx="504967" cy="2019869"/>
          </a:xfrm>
          <a:prstGeom prst="homePlate">
            <a:avLst>
              <a:gd name="adj" fmla="val 19643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Pentagon 14"/>
          <p:cNvSpPr/>
          <p:nvPr/>
        </p:nvSpPr>
        <p:spPr>
          <a:xfrm>
            <a:off x="8540286" y="2043468"/>
            <a:ext cx="504967" cy="2019869"/>
          </a:xfrm>
          <a:prstGeom prst="homePlate">
            <a:avLst>
              <a:gd name="adj" fmla="val 19643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Rectangle 32"/>
          <p:cNvSpPr/>
          <p:nvPr/>
        </p:nvSpPr>
        <p:spPr>
          <a:xfrm>
            <a:off x="1937980" y="5540281"/>
            <a:ext cx="2456594" cy="266691"/>
          </a:xfrm>
          <a:prstGeom prst="rect">
            <a:avLst/>
          </a:prstGeom>
          <a:solidFill>
            <a:srgbClr val="1D5BA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smtClean="0"/>
              <a:t>3 Lakhs</a:t>
            </a:r>
            <a:endParaRPr lang="en-IN" b="1" dirty="0"/>
          </a:p>
        </p:txBody>
      </p:sp>
      <p:sp>
        <p:nvSpPr>
          <p:cNvPr id="34" name="Rectangle 33"/>
          <p:cNvSpPr/>
          <p:nvPr/>
        </p:nvSpPr>
        <p:spPr>
          <a:xfrm>
            <a:off x="5656995" y="5540281"/>
            <a:ext cx="2456594" cy="266691"/>
          </a:xfrm>
          <a:prstGeom prst="rect">
            <a:avLst/>
          </a:prstGeom>
          <a:solidFill>
            <a:srgbClr val="1D5BA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smtClean="0"/>
              <a:t>37 Lakhs</a:t>
            </a:r>
            <a:endParaRPr lang="en-IN" b="1" dirty="0"/>
          </a:p>
        </p:txBody>
      </p:sp>
      <p:sp>
        <p:nvSpPr>
          <p:cNvPr id="35" name="Rectangle 34"/>
          <p:cNvSpPr/>
          <p:nvPr/>
        </p:nvSpPr>
        <p:spPr>
          <a:xfrm>
            <a:off x="9348716" y="5540281"/>
            <a:ext cx="2456594" cy="266691"/>
          </a:xfrm>
          <a:prstGeom prst="rect">
            <a:avLst/>
          </a:prstGeom>
          <a:solidFill>
            <a:srgbClr val="1D5BA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smtClean="0"/>
              <a:t>60 Lakhs</a:t>
            </a:r>
            <a:endParaRPr lang="en-IN" b="1" dirty="0"/>
          </a:p>
        </p:txBody>
      </p:sp>
      <p:sp>
        <p:nvSpPr>
          <p:cNvPr id="36" name="Pentagon 35"/>
          <p:cNvSpPr/>
          <p:nvPr/>
        </p:nvSpPr>
        <p:spPr>
          <a:xfrm>
            <a:off x="195300" y="5546788"/>
            <a:ext cx="1537965" cy="260184"/>
          </a:xfrm>
          <a:prstGeom prst="homePlate">
            <a:avLst>
              <a:gd name="adj" fmla="val 0"/>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b="1" dirty="0" smtClean="0">
                <a:solidFill>
                  <a:schemeClr val="tx1"/>
                </a:solidFill>
                <a:latin typeface="Leelawadee" panose="020B0502040204020203" pitchFamily="34" charset="-34"/>
                <a:cs typeface="Leelawadee" panose="020B0502040204020203" pitchFamily="34" charset="-34"/>
              </a:rPr>
              <a:t>Privileges Cost</a:t>
            </a:r>
            <a:endParaRPr lang="en-IN" sz="1200" b="1" dirty="0">
              <a:solidFill>
                <a:schemeClr val="tx1"/>
              </a:solidFill>
              <a:latin typeface="Leelawadee" panose="020B0502040204020203" pitchFamily="34" charset="-34"/>
              <a:cs typeface="Leelawadee" panose="020B0502040204020203" pitchFamily="34" charset="-34"/>
            </a:endParaRPr>
          </a:p>
        </p:txBody>
      </p:sp>
      <p:sp>
        <p:nvSpPr>
          <p:cNvPr id="2" name="TextBox 1"/>
          <p:cNvSpPr txBox="1"/>
          <p:nvPr/>
        </p:nvSpPr>
        <p:spPr>
          <a:xfrm>
            <a:off x="191823" y="6535864"/>
            <a:ext cx="7335791" cy="307777"/>
          </a:xfrm>
          <a:prstGeom prst="rect">
            <a:avLst/>
          </a:prstGeom>
          <a:noFill/>
        </p:spPr>
        <p:txBody>
          <a:bodyPr wrap="none" rtlCol="0">
            <a:spAutoFit/>
          </a:bodyPr>
          <a:lstStyle/>
          <a:p>
            <a:r>
              <a:rPr lang="en-IN" sz="1400" dirty="0" smtClean="0">
                <a:solidFill>
                  <a:srgbClr val="0070C0"/>
                </a:solidFill>
              </a:rPr>
              <a:t>Goodies*: A separate budget will be used as part of referral program, estimated to be ~40 Lakhs</a:t>
            </a:r>
            <a:endParaRPr lang="en-IN" sz="1400" dirty="0">
              <a:solidFill>
                <a:srgbClr val="0070C0"/>
              </a:solidFill>
            </a:endParaRPr>
          </a:p>
        </p:txBody>
      </p:sp>
      <p:sp>
        <p:nvSpPr>
          <p:cNvPr id="26" name="TextBox 25"/>
          <p:cNvSpPr txBox="1"/>
          <p:nvPr/>
        </p:nvSpPr>
        <p:spPr>
          <a:xfrm>
            <a:off x="195300" y="5892092"/>
            <a:ext cx="11809643" cy="369332"/>
          </a:xfrm>
          <a:prstGeom prst="rect">
            <a:avLst/>
          </a:prstGeom>
          <a:noFill/>
        </p:spPr>
        <p:txBody>
          <a:bodyPr wrap="none" rtlCol="0">
            <a:spAutoFit/>
          </a:bodyPr>
          <a:lstStyle/>
          <a:p>
            <a:r>
              <a:rPr lang="en-IN" dirty="0" smtClean="0">
                <a:solidFill>
                  <a:srgbClr val="0070C0"/>
                </a:solidFill>
              </a:rPr>
              <a:t>We estimate to touch 10,000 (2-3/day) of 1MM members with the Tata Treats Privileges in Year 1 at a cost of  INR 1 Crore</a:t>
            </a:r>
            <a:endParaRPr lang="en-IN" dirty="0">
              <a:solidFill>
                <a:srgbClr val="0070C0"/>
              </a:solidFill>
            </a:endParaRPr>
          </a:p>
        </p:txBody>
      </p:sp>
    </p:spTree>
    <p:extLst>
      <p:ext uri="{BB962C8B-B14F-4D97-AF65-F5344CB8AC3E}">
        <p14:creationId xmlns:p14="http://schemas.microsoft.com/office/powerpoint/2010/main" val="322222656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040F425-731D-4835-A38A-9545B9CAE996}" type="slidenum">
              <a:rPr lang="en-IN" smtClean="0">
                <a:solidFill>
                  <a:srgbClr val="000000">
                    <a:tint val="75000"/>
                  </a:srgbClr>
                </a:solidFill>
              </a:rPr>
              <a:pPr/>
              <a:t>23</a:t>
            </a:fld>
            <a:endParaRPr lang="en-IN" dirty="0">
              <a:solidFill>
                <a:srgbClr val="000000">
                  <a:tint val="75000"/>
                </a:srgbClr>
              </a:solidFill>
            </a:endParaRPr>
          </a:p>
        </p:txBody>
      </p:sp>
      <p:graphicFrame>
        <p:nvGraphicFramePr>
          <p:cNvPr id="6" name="Table 5"/>
          <p:cNvGraphicFramePr>
            <a:graphicFrameLocks noGrp="1"/>
          </p:cNvGraphicFramePr>
          <p:nvPr>
            <p:extLst/>
          </p:nvPr>
        </p:nvGraphicFramePr>
        <p:xfrm>
          <a:off x="141669" y="876615"/>
          <a:ext cx="5937159" cy="5136236"/>
        </p:xfrm>
        <a:graphic>
          <a:graphicData uri="http://schemas.openxmlformats.org/drawingml/2006/table">
            <a:tbl>
              <a:tblPr/>
              <a:tblGrid>
                <a:gridCol w="764030"/>
                <a:gridCol w="1245073"/>
                <a:gridCol w="3928056"/>
              </a:tblGrid>
              <a:tr h="333999">
                <a:tc>
                  <a:txBody>
                    <a:bodyPr/>
                    <a:lstStyle/>
                    <a:p>
                      <a:pPr algn="ctr" fontAlgn="b"/>
                      <a:r>
                        <a:rPr lang="en-IN" sz="1200" b="1" i="0" u="none" strike="noStrike" dirty="0">
                          <a:solidFill>
                            <a:srgbClr val="FFFFFF"/>
                          </a:solidFill>
                          <a:effectLst/>
                          <a:latin typeface="Leelawadee" panose="020B0502040204020203" pitchFamily="34" charset="-34"/>
                          <a:cs typeface="Leelawadee" panose="020B0502040204020203" pitchFamily="34" charset="-34"/>
                        </a:rPr>
                        <a:t> </a:t>
                      </a:r>
                    </a:p>
                  </a:txBody>
                  <a:tcPr marL="4527" marR="4527" marT="4527" marB="0" anchor="b">
                    <a:lnL w="12700" cap="flat" cmpd="sng" algn="ctr">
                      <a:solidFill>
                        <a:schemeClr val="tx1"/>
                      </a:solidFill>
                      <a:prstDash val="solid"/>
                      <a:round/>
                      <a:headEnd type="none" w="med" len="med"/>
                      <a:tailEnd type="none" w="med" len="med"/>
                    </a:lnL>
                    <a:lnR w="6350" cap="flat" cmpd="sng" algn="ctr">
                      <a:solidFill>
                        <a:srgbClr val="80808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2F75B5"/>
                    </a:solidFill>
                  </a:tcPr>
                </a:tc>
                <a:tc>
                  <a:txBody>
                    <a:bodyPr/>
                    <a:lstStyle/>
                    <a:p>
                      <a:pPr algn="ctr" fontAlgn="b"/>
                      <a:r>
                        <a:rPr lang="en-IN" sz="1200" b="1" i="0" u="none" strike="noStrike" dirty="0">
                          <a:solidFill>
                            <a:srgbClr val="FFFFFF"/>
                          </a:solidFill>
                          <a:effectLst/>
                          <a:latin typeface="Leelawadee" panose="020B0502040204020203" pitchFamily="34" charset="-34"/>
                          <a:cs typeface="Leelawadee" panose="020B0502040204020203" pitchFamily="34" charset="-34"/>
                        </a:rPr>
                        <a:t>Company</a:t>
                      </a:r>
                    </a:p>
                  </a:txBody>
                  <a:tcPr marL="4527" marR="4527" marT="4527"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2F75B5"/>
                    </a:solidFill>
                  </a:tcPr>
                </a:tc>
                <a:tc>
                  <a:txBody>
                    <a:bodyPr/>
                    <a:lstStyle/>
                    <a:p>
                      <a:pPr algn="ctr" fontAlgn="b"/>
                      <a:r>
                        <a:rPr lang="en-IN" sz="1200" b="1" i="0" u="none" strike="noStrike" dirty="0">
                          <a:solidFill>
                            <a:srgbClr val="FFFFFF"/>
                          </a:solidFill>
                          <a:effectLst/>
                          <a:latin typeface="Leelawadee" panose="020B0502040204020203" pitchFamily="34" charset="-34"/>
                          <a:cs typeface="Leelawadee" panose="020B0502040204020203" pitchFamily="34" charset="-34"/>
                        </a:rPr>
                        <a:t>Privilege</a:t>
                      </a:r>
                    </a:p>
                  </a:txBody>
                  <a:tcPr marL="4527" marR="4527" marT="4527" marB="0" anchor="b">
                    <a:lnL w="6350" cap="flat" cmpd="sng" algn="ctr">
                      <a:solidFill>
                        <a:srgbClr val="80808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2F75B5"/>
                    </a:solidFill>
                  </a:tcPr>
                </a:tc>
              </a:tr>
              <a:tr h="357300">
                <a:tc rowSpan="3">
                  <a:txBody>
                    <a:bodyPr/>
                    <a:lstStyle/>
                    <a:p>
                      <a:pPr algn="ctr" fontAlgn="ctr"/>
                      <a:r>
                        <a:rPr lang="en-IN" sz="1200" b="1" i="0" u="none" strike="noStrike" dirty="0">
                          <a:solidFill>
                            <a:srgbClr val="000000"/>
                          </a:solidFill>
                          <a:effectLst/>
                          <a:latin typeface="Leelawadee" panose="020B0502040204020203" pitchFamily="34" charset="-34"/>
                          <a:cs typeface="Leelawadee" panose="020B0502040204020203" pitchFamily="34" charset="-34"/>
                        </a:rPr>
                        <a:t>Societal Causes</a:t>
                      </a:r>
                    </a:p>
                  </a:txBody>
                  <a:tcPr marL="4527" marR="4527" marT="4527" marB="0" vert="vert270" anchor="ctr">
                    <a:lnL w="12700" cap="flat" cmpd="sng" algn="ctr">
                      <a:solidFill>
                        <a:schemeClr val="tx1"/>
                      </a:solidFill>
                      <a:prstDash val="solid"/>
                      <a:round/>
                      <a:headEnd type="none" w="med" len="med"/>
                      <a:tailEnd type="none" w="med" len="med"/>
                    </a:lnL>
                    <a:lnR w="635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tc>
                  <a:txBody>
                    <a:bodyPr/>
                    <a:lstStyle/>
                    <a:p>
                      <a:pPr algn="l" fontAlgn="b"/>
                      <a:r>
                        <a:rPr lang="en-IN" sz="1200" b="1" i="0" u="none" strike="noStrike" dirty="0">
                          <a:solidFill>
                            <a:srgbClr val="000000"/>
                          </a:solidFill>
                          <a:effectLst/>
                          <a:latin typeface="Leelawadee" panose="020B0502040204020203" pitchFamily="34" charset="-34"/>
                          <a:cs typeface="Leelawadee" panose="020B0502040204020203" pitchFamily="34" charset="-34"/>
                        </a:rPr>
                        <a:t>Tata Trusts</a:t>
                      </a:r>
                    </a:p>
                  </a:txBody>
                  <a:tcPr marL="4527" marR="4527" marT="4527"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a:txBody>
                    <a:bodyPr/>
                    <a:lstStyle/>
                    <a:p>
                      <a:pPr algn="l" fontAlgn="b"/>
                      <a:r>
                        <a:rPr lang="en-IN" sz="1200" b="0" i="0" u="none" strike="noStrike" dirty="0">
                          <a:solidFill>
                            <a:srgbClr val="000000"/>
                          </a:solidFill>
                          <a:effectLst/>
                          <a:latin typeface="Leelawadee" panose="020B0502040204020203" pitchFamily="34" charset="-34"/>
                          <a:cs typeface="Leelawadee" panose="020B0502040204020203" pitchFamily="34" charset="-34"/>
                        </a:rPr>
                        <a:t>Week long stay in a village</a:t>
                      </a:r>
                    </a:p>
                  </a:txBody>
                  <a:tcPr marL="4527" marR="4527" marT="4527" marB="0" anchor="ctr">
                    <a:lnL w="6350" cap="flat" cmpd="sng" algn="ctr">
                      <a:solidFill>
                        <a:srgbClr val="80808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r>
              <a:tr h="464493">
                <a:tc vMerge="1">
                  <a:txBody>
                    <a:bodyPr/>
                    <a:lstStyle/>
                    <a:p>
                      <a:endParaRPr lang="en-IN"/>
                    </a:p>
                  </a:txBody>
                  <a:tcPr/>
                </a:tc>
                <a:tc>
                  <a:txBody>
                    <a:bodyPr/>
                    <a:lstStyle/>
                    <a:p>
                      <a:pPr algn="l" fontAlgn="b"/>
                      <a:r>
                        <a:rPr lang="en-IN" sz="1200" b="1" i="0" u="none" strike="noStrike" dirty="0">
                          <a:solidFill>
                            <a:srgbClr val="000000"/>
                          </a:solidFill>
                          <a:effectLst/>
                          <a:latin typeface="Leelawadee" panose="020B0502040204020203" pitchFamily="34" charset="-34"/>
                          <a:cs typeface="Leelawadee" panose="020B0502040204020203" pitchFamily="34" charset="-34"/>
                        </a:rPr>
                        <a:t>Tata Sustainability Group</a:t>
                      </a:r>
                    </a:p>
                  </a:txBody>
                  <a:tcPr marL="4527" marR="4527" marT="4527"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a:txBody>
                    <a:bodyPr/>
                    <a:lstStyle/>
                    <a:p>
                      <a:pPr algn="l" fontAlgn="b"/>
                      <a:r>
                        <a:rPr lang="en-IN" sz="1200" b="0" i="0" u="none" strike="noStrike" dirty="0">
                          <a:solidFill>
                            <a:srgbClr val="000000"/>
                          </a:solidFill>
                          <a:effectLst/>
                          <a:latin typeface="Leelawadee" panose="020B0502040204020203" pitchFamily="34" charset="-34"/>
                          <a:cs typeface="Leelawadee" panose="020B0502040204020203" pitchFamily="34" charset="-34"/>
                        </a:rPr>
                        <a:t>Participation in events</a:t>
                      </a:r>
                    </a:p>
                  </a:txBody>
                  <a:tcPr marL="4527" marR="4527" marT="4527" marB="0" anchor="ctr">
                    <a:lnL w="6350" cap="flat" cmpd="sng" algn="ctr">
                      <a:solidFill>
                        <a:srgbClr val="80808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r>
              <a:tr h="766425">
                <a:tc vMerge="1">
                  <a:txBody>
                    <a:bodyPr/>
                    <a:lstStyle/>
                    <a:p>
                      <a:endParaRPr lang="en-IN"/>
                    </a:p>
                  </a:txBody>
                  <a:tcPr/>
                </a:tc>
                <a:tc>
                  <a:txBody>
                    <a:bodyPr/>
                    <a:lstStyle/>
                    <a:p>
                      <a:pPr algn="l" fontAlgn="b"/>
                      <a:r>
                        <a:rPr lang="en-IN" sz="1200" b="1" i="0" u="none" strike="noStrike" dirty="0">
                          <a:solidFill>
                            <a:srgbClr val="000000"/>
                          </a:solidFill>
                          <a:effectLst/>
                          <a:latin typeface="Leelawadee" panose="020B0502040204020203" pitchFamily="34" charset="-34"/>
                          <a:cs typeface="Leelawadee" panose="020B0502040204020203" pitchFamily="34" charset="-34"/>
                        </a:rPr>
                        <a:t>Tata Treats/Tata Trusts</a:t>
                      </a:r>
                    </a:p>
                  </a:txBody>
                  <a:tcPr marL="4527" marR="4527" marT="4527"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tc>
                  <a:txBody>
                    <a:bodyPr/>
                    <a:lstStyle/>
                    <a:p>
                      <a:pPr algn="l" fontAlgn="b"/>
                      <a:r>
                        <a:rPr lang="en-IN" sz="1200" b="0" i="0" u="none" strike="noStrike" dirty="0">
                          <a:solidFill>
                            <a:srgbClr val="000000"/>
                          </a:solidFill>
                          <a:effectLst/>
                          <a:latin typeface="Leelawadee" panose="020B0502040204020203" pitchFamily="34" charset="-34"/>
                          <a:cs typeface="Leelawadee" panose="020B0502040204020203" pitchFamily="34" charset="-34"/>
                        </a:rPr>
                        <a:t>Donate Points to listed NGO/Social Cause</a:t>
                      </a:r>
                    </a:p>
                  </a:txBody>
                  <a:tcPr marL="4527" marR="4527" marT="4527" marB="0" anchor="ctr">
                    <a:lnL w="6350" cap="flat" cmpd="sng" algn="ctr">
                      <a:solidFill>
                        <a:srgbClr val="80808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tr>
              <a:tr h="464493">
                <a:tc rowSpan="8">
                  <a:txBody>
                    <a:bodyPr/>
                    <a:lstStyle/>
                    <a:p>
                      <a:pPr algn="ctr" fontAlgn="ctr"/>
                      <a:r>
                        <a:rPr lang="en-IN" sz="1200" b="1" i="0" u="none" strike="noStrike" dirty="0">
                          <a:solidFill>
                            <a:srgbClr val="000000"/>
                          </a:solidFill>
                          <a:effectLst/>
                          <a:latin typeface="Leelawadee" panose="020B0502040204020203" pitchFamily="34" charset="-34"/>
                          <a:cs typeface="Leelawadee" panose="020B0502040204020203" pitchFamily="34" charset="-34"/>
                        </a:rPr>
                        <a:t>Tata Properties</a:t>
                      </a:r>
                    </a:p>
                  </a:txBody>
                  <a:tcPr marL="4527" marR="4527" marT="4527" marB="0" vert="vert270" anchor="ctr">
                    <a:lnL w="12700" cap="flat" cmpd="sng" algn="ctr">
                      <a:solidFill>
                        <a:schemeClr val="tx1"/>
                      </a:solidFill>
                      <a:prstDash val="solid"/>
                      <a:round/>
                      <a:headEnd type="none" w="med" len="med"/>
                      <a:tailEnd type="none" w="med" len="med"/>
                    </a:lnL>
                    <a:lnR w="635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IN" sz="1200" b="1" i="0" u="none" strike="noStrike">
                          <a:solidFill>
                            <a:srgbClr val="000000"/>
                          </a:solidFill>
                          <a:effectLst/>
                          <a:latin typeface="Leelawadee" panose="020B0502040204020203" pitchFamily="34" charset="-34"/>
                          <a:cs typeface="Leelawadee" panose="020B0502040204020203" pitchFamily="34" charset="-34"/>
                        </a:rPr>
                        <a:t>Tata Steel</a:t>
                      </a:r>
                    </a:p>
                  </a:txBody>
                  <a:tcPr marL="4527" marR="4527" marT="4527"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a:txBody>
                    <a:bodyPr/>
                    <a:lstStyle/>
                    <a:p>
                      <a:pPr algn="l" fontAlgn="ctr"/>
                      <a:r>
                        <a:rPr lang="en-IN" sz="1200" b="0" i="0" u="none" strike="noStrike" dirty="0">
                          <a:solidFill>
                            <a:srgbClr val="000000"/>
                          </a:solidFill>
                          <a:effectLst/>
                          <a:latin typeface="Leelawadee" panose="020B0502040204020203" pitchFamily="34" charset="-34"/>
                          <a:cs typeface="Leelawadee" panose="020B0502040204020203" pitchFamily="34" charset="-34"/>
                        </a:rPr>
                        <a:t>Jamshedpur Plant OR </a:t>
                      </a:r>
                      <a:r>
                        <a:rPr lang="en-IN" sz="1200" b="0" i="0" u="none" strike="noStrike" dirty="0" err="1">
                          <a:solidFill>
                            <a:srgbClr val="000000"/>
                          </a:solidFill>
                          <a:effectLst/>
                          <a:latin typeface="Leelawadee" panose="020B0502040204020203" pitchFamily="34" charset="-34"/>
                          <a:cs typeface="Leelawadee" panose="020B0502040204020203" pitchFamily="34" charset="-34"/>
                        </a:rPr>
                        <a:t>Kalinganagar</a:t>
                      </a:r>
                      <a:r>
                        <a:rPr lang="en-IN" sz="1200" b="0" i="0" u="none" strike="noStrike" dirty="0">
                          <a:solidFill>
                            <a:srgbClr val="000000"/>
                          </a:solidFill>
                          <a:effectLst/>
                          <a:latin typeface="Leelawadee" panose="020B0502040204020203" pitchFamily="34" charset="-34"/>
                          <a:cs typeface="Leelawadee" panose="020B0502040204020203" pitchFamily="34" charset="-34"/>
                        </a:rPr>
                        <a:t> Plant OR Iron Ore OR Coal Mines (</a:t>
                      </a:r>
                      <a:r>
                        <a:rPr lang="en-IN" sz="1200" b="0" i="0" u="none" strike="noStrike" dirty="0" err="1">
                          <a:solidFill>
                            <a:srgbClr val="000000"/>
                          </a:solidFill>
                          <a:effectLst/>
                          <a:latin typeface="Leelawadee" panose="020B0502040204020203" pitchFamily="34" charset="-34"/>
                          <a:cs typeface="Leelawadee" panose="020B0502040204020203" pitchFamily="34" charset="-34"/>
                        </a:rPr>
                        <a:t>Noamundi</a:t>
                      </a:r>
                      <a:r>
                        <a:rPr lang="en-IN" sz="1200" b="0" i="0" u="none" strike="noStrike" dirty="0">
                          <a:solidFill>
                            <a:srgbClr val="000000"/>
                          </a:solidFill>
                          <a:effectLst/>
                          <a:latin typeface="Leelawadee" panose="020B0502040204020203" pitchFamily="34" charset="-34"/>
                          <a:cs typeface="Leelawadee" panose="020B0502040204020203" pitchFamily="34" charset="-34"/>
                        </a:rPr>
                        <a:t>, West </a:t>
                      </a:r>
                      <a:r>
                        <a:rPr lang="en-IN" sz="1200" b="0" i="0" u="none" strike="noStrike" dirty="0" err="1">
                          <a:solidFill>
                            <a:srgbClr val="000000"/>
                          </a:solidFill>
                          <a:effectLst/>
                          <a:latin typeface="Leelawadee" panose="020B0502040204020203" pitchFamily="34" charset="-34"/>
                          <a:cs typeface="Leelawadee" panose="020B0502040204020203" pitchFamily="34" charset="-34"/>
                        </a:rPr>
                        <a:t>Bokaro</a:t>
                      </a:r>
                      <a:r>
                        <a:rPr lang="en-IN" sz="1200" b="0" i="0" u="none" strike="noStrike" dirty="0">
                          <a:solidFill>
                            <a:srgbClr val="000000"/>
                          </a:solidFill>
                          <a:effectLst/>
                          <a:latin typeface="Leelawadee" panose="020B0502040204020203" pitchFamily="34" charset="-34"/>
                          <a:cs typeface="Leelawadee" panose="020B0502040204020203" pitchFamily="34" charset="-34"/>
                        </a:rPr>
                        <a:t>)</a:t>
                      </a:r>
                    </a:p>
                  </a:txBody>
                  <a:tcPr marL="4527" marR="4527" marT="4527" marB="0" anchor="ctr">
                    <a:lnL w="6350" cap="flat" cmpd="sng" algn="ctr">
                      <a:solidFill>
                        <a:srgbClr val="80808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r>
              <a:tr h="357300">
                <a:tc vMerge="1">
                  <a:txBody>
                    <a:bodyPr/>
                    <a:lstStyle/>
                    <a:p>
                      <a:endParaRPr lang="en-IN"/>
                    </a:p>
                  </a:txBody>
                  <a:tcPr/>
                </a:tc>
                <a:tc>
                  <a:txBody>
                    <a:bodyPr/>
                    <a:lstStyle/>
                    <a:p>
                      <a:pPr algn="l" fontAlgn="ctr"/>
                      <a:r>
                        <a:rPr lang="en-IN" sz="1200" b="1" i="0" u="none" strike="noStrike">
                          <a:solidFill>
                            <a:srgbClr val="000000"/>
                          </a:solidFill>
                          <a:effectLst/>
                          <a:latin typeface="Leelawadee" panose="020B0502040204020203" pitchFamily="34" charset="-34"/>
                          <a:cs typeface="Leelawadee" panose="020B0502040204020203" pitchFamily="34" charset="-34"/>
                        </a:rPr>
                        <a:t>Titan</a:t>
                      </a:r>
                    </a:p>
                  </a:txBody>
                  <a:tcPr marL="4527" marR="4527" marT="4527"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a:txBody>
                    <a:bodyPr/>
                    <a:lstStyle/>
                    <a:p>
                      <a:pPr algn="l" fontAlgn="ctr"/>
                      <a:r>
                        <a:rPr lang="en-IN" sz="1200" b="0" i="0" u="none" strike="noStrike" dirty="0">
                          <a:solidFill>
                            <a:srgbClr val="000000"/>
                          </a:solidFill>
                          <a:effectLst/>
                          <a:latin typeface="Leelawadee" panose="020B0502040204020203" pitchFamily="34" charset="-34"/>
                          <a:cs typeface="Leelawadee" panose="020B0502040204020203" pitchFamily="34" charset="-34"/>
                        </a:rPr>
                        <a:t>Watches and Jewellery Plant, </a:t>
                      </a:r>
                      <a:r>
                        <a:rPr lang="en-IN" sz="1200" b="0" i="0" u="none" strike="noStrike" dirty="0" err="1">
                          <a:solidFill>
                            <a:srgbClr val="000000"/>
                          </a:solidFill>
                          <a:effectLst/>
                          <a:latin typeface="Leelawadee" panose="020B0502040204020203" pitchFamily="34" charset="-34"/>
                          <a:cs typeface="Leelawadee" panose="020B0502040204020203" pitchFamily="34" charset="-34"/>
                        </a:rPr>
                        <a:t>Hosur</a:t>
                      </a:r>
                      <a:r>
                        <a:rPr lang="en-IN" sz="1200" b="0" i="0" u="none" strike="noStrike" dirty="0">
                          <a:solidFill>
                            <a:srgbClr val="000000"/>
                          </a:solidFill>
                          <a:effectLst/>
                          <a:latin typeface="Leelawadee" panose="020B0502040204020203" pitchFamily="34" charset="-34"/>
                          <a:cs typeface="Leelawadee" panose="020B0502040204020203" pitchFamily="34" charset="-34"/>
                        </a:rPr>
                        <a:t> and Dehradun</a:t>
                      </a:r>
                    </a:p>
                  </a:txBody>
                  <a:tcPr marL="4527" marR="4527" marT="4527" marB="0" anchor="ctr">
                    <a:lnL w="6350" cap="flat" cmpd="sng" algn="ctr">
                      <a:solidFill>
                        <a:srgbClr val="80808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r>
              <a:tr h="409859">
                <a:tc vMerge="1">
                  <a:txBody>
                    <a:bodyPr/>
                    <a:lstStyle/>
                    <a:p>
                      <a:endParaRPr lang="en-IN"/>
                    </a:p>
                  </a:txBody>
                  <a:tcPr/>
                </a:tc>
                <a:tc>
                  <a:txBody>
                    <a:bodyPr/>
                    <a:lstStyle/>
                    <a:p>
                      <a:pPr algn="l" fontAlgn="ctr"/>
                      <a:r>
                        <a:rPr lang="en-IN" sz="1200" b="1" i="0" u="none" strike="noStrike">
                          <a:solidFill>
                            <a:srgbClr val="000000"/>
                          </a:solidFill>
                          <a:effectLst/>
                          <a:latin typeface="Leelawadee" panose="020B0502040204020203" pitchFamily="34" charset="-34"/>
                          <a:cs typeface="Leelawadee" panose="020B0502040204020203" pitchFamily="34" charset="-34"/>
                        </a:rPr>
                        <a:t>Tata Motors</a:t>
                      </a:r>
                    </a:p>
                  </a:txBody>
                  <a:tcPr marL="4527" marR="4527" marT="4527"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a:txBody>
                    <a:bodyPr/>
                    <a:lstStyle/>
                    <a:p>
                      <a:pPr algn="l" fontAlgn="ctr"/>
                      <a:r>
                        <a:rPr lang="en-IN" sz="1200" b="0" i="0" u="none" strike="noStrike" dirty="0">
                          <a:solidFill>
                            <a:srgbClr val="000000"/>
                          </a:solidFill>
                          <a:effectLst/>
                          <a:latin typeface="Leelawadee" panose="020B0502040204020203" pitchFamily="34" charset="-34"/>
                          <a:cs typeface="Leelawadee" panose="020B0502040204020203" pitchFamily="34" charset="-34"/>
                        </a:rPr>
                        <a:t>Pune OR Jamshedpur OR </a:t>
                      </a:r>
                      <a:r>
                        <a:rPr lang="en-IN" sz="1200" b="0" i="0" u="none" strike="noStrike" dirty="0" err="1">
                          <a:solidFill>
                            <a:srgbClr val="000000"/>
                          </a:solidFill>
                          <a:effectLst/>
                          <a:latin typeface="Leelawadee" panose="020B0502040204020203" pitchFamily="34" charset="-34"/>
                          <a:cs typeface="Leelawadee" panose="020B0502040204020203" pitchFamily="34" charset="-34"/>
                        </a:rPr>
                        <a:t>Uttrakhand</a:t>
                      </a:r>
                      <a:r>
                        <a:rPr lang="en-IN" sz="1200" b="0" i="0" u="none" strike="noStrike" dirty="0">
                          <a:solidFill>
                            <a:srgbClr val="000000"/>
                          </a:solidFill>
                          <a:effectLst/>
                          <a:latin typeface="Leelawadee" panose="020B0502040204020203" pitchFamily="34" charset="-34"/>
                          <a:cs typeface="Leelawadee" panose="020B0502040204020203" pitchFamily="34" charset="-34"/>
                        </a:rPr>
                        <a:t> OR JLR Assembly (Pune)</a:t>
                      </a:r>
                    </a:p>
                  </a:txBody>
                  <a:tcPr marL="4527" marR="4527" marT="4527" marB="0" anchor="ctr">
                    <a:lnL w="6350" cap="flat" cmpd="sng" algn="ctr">
                      <a:solidFill>
                        <a:srgbClr val="80808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r>
              <a:tr h="464493">
                <a:tc vMerge="1">
                  <a:txBody>
                    <a:bodyPr/>
                    <a:lstStyle/>
                    <a:p>
                      <a:endParaRPr lang="en-IN"/>
                    </a:p>
                  </a:txBody>
                  <a:tcPr/>
                </a:tc>
                <a:tc>
                  <a:txBody>
                    <a:bodyPr/>
                    <a:lstStyle/>
                    <a:p>
                      <a:pPr algn="l" fontAlgn="ctr"/>
                      <a:r>
                        <a:rPr lang="en-IN" sz="1200" b="1" i="0" u="none" strike="noStrike">
                          <a:solidFill>
                            <a:srgbClr val="000000"/>
                          </a:solidFill>
                          <a:effectLst/>
                          <a:latin typeface="Leelawadee" panose="020B0502040204020203" pitchFamily="34" charset="-34"/>
                          <a:cs typeface="Leelawadee" panose="020B0502040204020203" pitchFamily="34" charset="-34"/>
                        </a:rPr>
                        <a:t>TGBL</a:t>
                      </a:r>
                    </a:p>
                  </a:txBody>
                  <a:tcPr marL="4527" marR="4527" marT="4527"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a:txBody>
                    <a:bodyPr/>
                    <a:lstStyle/>
                    <a:p>
                      <a:pPr algn="l" fontAlgn="ctr"/>
                      <a:r>
                        <a:rPr lang="en-IN" sz="1200" b="0" i="0" u="none" strike="noStrike" dirty="0">
                          <a:solidFill>
                            <a:srgbClr val="000000"/>
                          </a:solidFill>
                          <a:effectLst/>
                          <a:latin typeface="Leelawadee" panose="020B0502040204020203" pitchFamily="34" charset="-34"/>
                          <a:cs typeface="Leelawadee" panose="020B0502040204020203" pitchFamily="34" charset="-34"/>
                        </a:rPr>
                        <a:t>Bangalore Factory OR Tea Plantations- </a:t>
                      </a:r>
                      <a:r>
                        <a:rPr lang="en-IN" sz="1200" b="0" i="0" u="none" strike="noStrike" dirty="0" err="1">
                          <a:solidFill>
                            <a:srgbClr val="000000"/>
                          </a:solidFill>
                          <a:effectLst/>
                          <a:latin typeface="Leelawadee" panose="020B0502040204020203" pitchFamily="34" charset="-34"/>
                          <a:cs typeface="Leelawadee" panose="020B0502040204020203" pitchFamily="34" charset="-34"/>
                        </a:rPr>
                        <a:t>Munnar</a:t>
                      </a:r>
                      <a:r>
                        <a:rPr lang="en-IN" sz="1200" b="0" i="0" u="none" strike="noStrike" dirty="0">
                          <a:solidFill>
                            <a:srgbClr val="000000"/>
                          </a:solidFill>
                          <a:effectLst/>
                          <a:latin typeface="Leelawadee" panose="020B0502040204020203" pitchFamily="34" charset="-34"/>
                          <a:cs typeface="Leelawadee" panose="020B0502040204020203" pitchFamily="34" charset="-34"/>
                        </a:rPr>
                        <a:t> and Assam OR Coffee Plantations in Coorg</a:t>
                      </a:r>
                    </a:p>
                  </a:txBody>
                  <a:tcPr marL="4527" marR="4527" marT="4527" marB="0" anchor="ctr">
                    <a:lnL w="6350" cap="flat" cmpd="sng" algn="ctr">
                      <a:solidFill>
                        <a:srgbClr val="80808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r>
              <a:tr h="357300">
                <a:tc vMerge="1">
                  <a:txBody>
                    <a:bodyPr/>
                    <a:lstStyle/>
                    <a:p>
                      <a:endParaRPr lang="en-IN"/>
                    </a:p>
                  </a:txBody>
                  <a:tcPr/>
                </a:tc>
                <a:tc>
                  <a:txBody>
                    <a:bodyPr/>
                    <a:lstStyle/>
                    <a:p>
                      <a:pPr algn="l" fontAlgn="ctr"/>
                      <a:r>
                        <a:rPr lang="en-IN" sz="1200" b="1" i="0" u="none" strike="noStrike">
                          <a:solidFill>
                            <a:srgbClr val="000000"/>
                          </a:solidFill>
                          <a:effectLst/>
                          <a:latin typeface="Leelawadee" panose="020B0502040204020203" pitchFamily="34" charset="-34"/>
                          <a:cs typeface="Leelawadee" panose="020B0502040204020203" pitchFamily="34" charset="-34"/>
                        </a:rPr>
                        <a:t>Tata Chemicals</a:t>
                      </a:r>
                    </a:p>
                  </a:txBody>
                  <a:tcPr marL="4527" marR="4527" marT="4527"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a:txBody>
                    <a:bodyPr/>
                    <a:lstStyle/>
                    <a:p>
                      <a:pPr algn="l" fontAlgn="ctr"/>
                      <a:r>
                        <a:rPr lang="en-IN" sz="1200" b="0" i="0" u="none" strike="noStrike" dirty="0" err="1">
                          <a:solidFill>
                            <a:srgbClr val="000000"/>
                          </a:solidFill>
                          <a:effectLst/>
                          <a:latin typeface="Leelawadee" panose="020B0502040204020203" pitchFamily="34" charset="-34"/>
                          <a:cs typeface="Leelawadee" panose="020B0502040204020203" pitchFamily="34" charset="-34"/>
                        </a:rPr>
                        <a:t>Mithapur</a:t>
                      </a:r>
                      <a:r>
                        <a:rPr lang="en-IN" sz="1200" b="0" i="0" u="none" strike="noStrike" dirty="0">
                          <a:solidFill>
                            <a:srgbClr val="000000"/>
                          </a:solidFill>
                          <a:effectLst/>
                          <a:latin typeface="Leelawadee" panose="020B0502040204020203" pitchFamily="34" charset="-34"/>
                          <a:cs typeface="Leelawadee" panose="020B0502040204020203" pitchFamily="34" charset="-34"/>
                        </a:rPr>
                        <a:t> and </a:t>
                      </a:r>
                      <a:r>
                        <a:rPr lang="en-IN" sz="1200" b="0" i="0" u="none" strike="noStrike" dirty="0" err="1">
                          <a:solidFill>
                            <a:srgbClr val="000000"/>
                          </a:solidFill>
                          <a:effectLst/>
                          <a:latin typeface="Leelawadee" panose="020B0502040204020203" pitchFamily="34" charset="-34"/>
                          <a:cs typeface="Leelawadee" panose="020B0502040204020203" pitchFamily="34" charset="-34"/>
                        </a:rPr>
                        <a:t>Dwarka</a:t>
                      </a:r>
                      <a:r>
                        <a:rPr lang="en-IN" sz="1200" b="0" i="0" u="none" strike="noStrike" dirty="0">
                          <a:solidFill>
                            <a:srgbClr val="000000"/>
                          </a:solidFill>
                          <a:effectLst/>
                          <a:latin typeface="Leelawadee" panose="020B0502040204020203" pitchFamily="34" charset="-34"/>
                          <a:cs typeface="Leelawadee" panose="020B0502040204020203" pitchFamily="34" charset="-34"/>
                        </a:rPr>
                        <a:t> Visit</a:t>
                      </a:r>
                    </a:p>
                  </a:txBody>
                  <a:tcPr marL="4527" marR="4527" marT="4527" marB="0" anchor="ctr">
                    <a:lnL w="6350" cap="flat" cmpd="sng" algn="ctr">
                      <a:solidFill>
                        <a:srgbClr val="80808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r>
              <a:tr h="357300">
                <a:tc vMerge="1">
                  <a:txBody>
                    <a:bodyPr/>
                    <a:lstStyle/>
                    <a:p>
                      <a:endParaRPr lang="en-IN"/>
                    </a:p>
                  </a:txBody>
                  <a:tcPr/>
                </a:tc>
                <a:tc>
                  <a:txBody>
                    <a:bodyPr/>
                    <a:lstStyle/>
                    <a:p>
                      <a:pPr algn="l" fontAlgn="ctr"/>
                      <a:r>
                        <a:rPr lang="en-IN" sz="1200" b="1" i="0" u="none" strike="noStrike">
                          <a:solidFill>
                            <a:srgbClr val="000000"/>
                          </a:solidFill>
                          <a:effectLst/>
                          <a:latin typeface="Leelawadee" panose="020B0502040204020203" pitchFamily="34" charset="-34"/>
                          <a:cs typeface="Leelawadee" panose="020B0502040204020203" pitchFamily="34" charset="-34"/>
                        </a:rPr>
                        <a:t>Tata Power</a:t>
                      </a:r>
                    </a:p>
                  </a:txBody>
                  <a:tcPr marL="4527" marR="4527" marT="4527"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a:txBody>
                    <a:bodyPr/>
                    <a:lstStyle/>
                    <a:p>
                      <a:pPr algn="l" fontAlgn="ctr"/>
                      <a:r>
                        <a:rPr lang="en-IN" sz="1200" b="0" i="0" u="none" strike="noStrike" dirty="0">
                          <a:solidFill>
                            <a:srgbClr val="000000"/>
                          </a:solidFill>
                          <a:effectLst/>
                          <a:latin typeface="Leelawadee" panose="020B0502040204020203" pitchFamily="34" charset="-34"/>
                          <a:cs typeface="Leelawadee" panose="020B0502040204020203" pitchFamily="34" charset="-34"/>
                        </a:rPr>
                        <a:t>Hydroelectric Units</a:t>
                      </a:r>
                    </a:p>
                  </a:txBody>
                  <a:tcPr marL="4527" marR="4527" marT="4527" marB="0" anchor="ctr">
                    <a:lnL w="6350" cap="flat" cmpd="sng" algn="ctr">
                      <a:solidFill>
                        <a:srgbClr val="80808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r>
              <a:tr h="357300">
                <a:tc vMerge="1">
                  <a:txBody>
                    <a:bodyPr/>
                    <a:lstStyle/>
                    <a:p>
                      <a:endParaRPr lang="en-IN"/>
                    </a:p>
                  </a:txBody>
                  <a:tcPr/>
                </a:tc>
                <a:tc>
                  <a:txBody>
                    <a:bodyPr/>
                    <a:lstStyle/>
                    <a:p>
                      <a:pPr algn="l" fontAlgn="ctr"/>
                      <a:r>
                        <a:rPr lang="en-IN" sz="1200" b="1" i="0" u="none" strike="noStrike">
                          <a:solidFill>
                            <a:srgbClr val="000000"/>
                          </a:solidFill>
                          <a:effectLst/>
                          <a:latin typeface="Leelawadee" panose="020B0502040204020203" pitchFamily="34" charset="-34"/>
                          <a:cs typeface="Leelawadee" panose="020B0502040204020203" pitchFamily="34" charset="-34"/>
                        </a:rPr>
                        <a:t>IHCL</a:t>
                      </a:r>
                    </a:p>
                  </a:txBody>
                  <a:tcPr marL="4527" marR="4527" marT="4527"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a:txBody>
                    <a:bodyPr/>
                    <a:lstStyle/>
                    <a:p>
                      <a:pPr algn="l" fontAlgn="ctr"/>
                      <a:r>
                        <a:rPr lang="en-IN" sz="1200" b="0" i="0" u="none" strike="noStrike" dirty="0">
                          <a:solidFill>
                            <a:srgbClr val="000000"/>
                          </a:solidFill>
                          <a:effectLst/>
                          <a:latin typeface="Leelawadee" panose="020B0502040204020203" pitchFamily="34" charset="-34"/>
                          <a:cs typeface="Leelawadee" panose="020B0502040204020203" pitchFamily="34" charset="-34"/>
                        </a:rPr>
                        <a:t>Taj Mahal Palace, Heritage Walk</a:t>
                      </a:r>
                    </a:p>
                  </a:txBody>
                  <a:tcPr marL="4527" marR="4527" marT="4527" marB="0" anchor="ctr">
                    <a:lnL w="6350" cap="flat" cmpd="sng" algn="ctr">
                      <a:solidFill>
                        <a:srgbClr val="80808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r>
              <a:tr h="357300">
                <a:tc vMerge="1">
                  <a:txBody>
                    <a:bodyPr/>
                    <a:lstStyle/>
                    <a:p>
                      <a:endParaRPr lang="en-IN"/>
                    </a:p>
                  </a:txBody>
                  <a:tcPr/>
                </a:tc>
                <a:tc>
                  <a:txBody>
                    <a:bodyPr/>
                    <a:lstStyle/>
                    <a:p>
                      <a:pPr algn="l" fontAlgn="ctr"/>
                      <a:r>
                        <a:rPr lang="en-IN" sz="1200" b="1" i="0" u="none" strike="noStrike">
                          <a:solidFill>
                            <a:srgbClr val="000000"/>
                          </a:solidFill>
                          <a:effectLst/>
                          <a:latin typeface="Leelawadee" panose="020B0502040204020203" pitchFamily="34" charset="-34"/>
                          <a:cs typeface="Leelawadee" panose="020B0502040204020203" pitchFamily="34" charset="-34"/>
                        </a:rPr>
                        <a:t>TMTC</a:t>
                      </a:r>
                    </a:p>
                  </a:txBody>
                  <a:tcPr marL="4527" marR="4527" marT="4527"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IN" sz="1200" b="0" i="0" u="none" strike="noStrike" dirty="0">
                          <a:solidFill>
                            <a:srgbClr val="000000"/>
                          </a:solidFill>
                          <a:effectLst/>
                          <a:latin typeface="Leelawadee" panose="020B0502040204020203" pitchFamily="34" charset="-34"/>
                          <a:cs typeface="Leelawadee" panose="020B0502040204020203" pitchFamily="34" charset="-34"/>
                        </a:rPr>
                        <a:t>Tata Archives</a:t>
                      </a:r>
                    </a:p>
                  </a:txBody>
                  <a:tcPr marL="4527" marR="4527" marT="4527" marB="0" anchor="ctr">
                    <a:lnL w="6350" cap="flat" cmpd="sng" algn="ctr">
                      <a:solidFill>
                        <a:srgbClr val="80808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80808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8" name="Rectangle 7"/>
          <p:cNvSpPr/>
          <p:nvPr/>
        </p:nvSpPr>
        <p:spPr>
          <a:xfrm>
            <a:off x="2098219" y="237066"/>
            <a:ext cx="7995843" cy="523220"/>
          </a:xfrm>
          <a:prstGeom prst="rect">
            <a:avLst/>
          </a:prstGeom>
          <a:solidFill>
            <a:schemeClr val="bg1"/>
          </a:solidFill>
        </p:spPr>
        <p:txBody>
          <a:bodyPr wrap="none" anchor="ctr">
            <a:spAutoFit/>
          </a:bodyPr>
          <a:lstStyle/>
          <a:p>
            <a:pPr algn="ctr"/>
            <a:r>
              <a:rPr lang="en-IN" sz="2800" b="1" dirty="0">
                <a:solidFill>
                  <a:srgbClr val="0070C0"/>
                </a:solidFill>
                <a:latin typeface="Leelawadee UI" panose="020B0502040204020203" pitchFamily="34" charset="-34"/>
                <a:cs typeface="Leelawadee UI" panose="020B0502040204020203" pitchFamily="34" charset="-34"/>
              </a:rPr>
              <a:t>Member Engagement: </a:t>
            </a:r>
            <a:r>
              <a:rPr lang="en-IN" sz="2800" b="1" dirty="0" smtClean="0">
                <a:solidFill>
                  <a:srgbClr val="0070C0"/>
                </a:solidFill>
                <a:latin typeface="Leelawadee UI" panose="020B0502040204020203" pitchFamily="34" charset="-34"/>
                <a:cs typeface="Leelawadee UI" panose="020B0502040204020203" pitchFamily="34" charset="-34"/>
              </a:rPr>
              <a:t>Go to Market Privileges</a:t>
            </a:r>
            <a:endParaRPr lang="en-IN" sz="2800" b="1" dirty="0">
              <a:solidFill>
                <a:srgbClr val="0070C0"/>
              </a:solidFill>
              <a:latin typeface="Leelawadee UI" panose="020B0502040204020203" pitchFamily="34" charset="-34"/>
              <a:cs typeface="Leelawadee UI" panose="020B0502040204020203" pitchFamily="34" charset="-34"/>
            </a:endParaRPr>
          </a:p>
        </p:txBody>
      </p:sp>
      <p:sp>
        <p:nvSpPr>
          <p:cNvPr id="9" name="TextBox 8"/>
          <p:cNvSpPr txBox="1"/>
          <p:nvPr/>
        </p:nvSpPr>
        <p:spPr>
          <a:xfrm>
            <a:off x="11109897" y="5959462"/>
            <a:ext cx="918970" cy="369332"/>
          </a:xfrm>
          <a:prstGeom prst="rect">
            <a:avLst/>
          </a:prstGeom>
          <a:noFill/>
        </p:spPr>
        <p:txBody>
          <a:bodyPr wrap="none" rtlCol="0">
            <a:spAutoFit/>
          </a:bodyPr>
          <a:lstStyle/>
          <a:p>
            <a:r>
              <a:rPr lang="en-IN" i="1" dirty="0" err="1" smtClean="0">
                <a:solidFill>
                  <a:schemeClr val="bg1">
                    <a:lumMod val="50000"/>
                  </a:schemeClr>
                </a:solidFill>
              </a:rPr>
              <a:t>Contd</a:t>
            </a:r>
            <a:r>
              <a:rPr lang="en-IN" i="1" dirty="0" smtClean="0">
                <a:solidFill>
                  <a:schemeClr val="bg1">
                    <a:lumMod val="50000"/>
                  </a:schemeClr>
                </a:solidFill>
              </a:rPr>
              <a:t>…</a:t>
            </a:r>
            <a:endParaRPr lang="en-IN" i="1" dirty="0">
              <a:solidFill>
                <a:schemeClr val="bg1">
                  <a:lumMod val="50000"/>
                </a:schemeClr>
              </a:solidFill>
            </a:endParaRPr>
          </a:p>
        </p:txBody>
      </p:sp>
      <p:graphicFrame>
        <p:nvGraphicFramePr>
          <p:cNvPr id="2" name="Table 1"/>
          <p:cNvGraphicFramePr>
            <a:graphicFrameLocks noGrp="1"/>
          </p:cNvGraphicFramePr>
          <p:nvPr>
            <p:extLst/>
          </p:nvPr>
        </p:nvGraphicFramePr>
        <p:xfrm>
          <a:off x="6132490" y="876615"/>
          <a:ext cx="5896377" cy="5136234"/>
        </p:xfrm>
        <a:graphic>
          <a:graphicData uri="http://schemas.openxmlformats.org/drawingml/2006/table">
            <a:tbl>
              <a:tblPr/>
              <a:tblGrid>
                <a:gridCol w="768994"/>
                <a:gridCol w="1647623"/>
                <a:gridCol w="3479760"/>
              </a:tblGrid>
              <a:tr h="333140">
                <a:tc>
                  <a:txBody>
                    <a:bodyPr/>
                    <a:lstStyle/>
                    <a:p>
                      <a:pPr algn="ctr" fontAlgn="b"/>
                      <a:r>
                        <a:rPr lang="en-IN" sz="1200" b="1" i="0" u="none" strike="noStrike" dirty="0">
                          <a:solidFill>
                            <a:srgbClr val="FFFFFF"/>
                          </a:solidFill>
                          <a:effectLst/>
                          <a:latin typeface="Leelawadee" panose="020B0502040204020203" pitchFamily="34" charset="-34"/>
                          <a:cs typeface="Leelawadee" panose="020B0502040204020203" pitchFamily="34" charset="-34"/>
                        </a:rPr>
                        <a:t> </a:t>
                      </a:r>
                    </a:p>
                  </a:txBody>
                  <a:tcPr marL="9525" marR="9525" marT="9525" marB="0" anchor="b">
                    <a:lnL w="12700" cap="flat" cmpd="sng" algn="ctr">
                      <a:solidFill>
                        <a:schemeClr val="tx1"/>
                      </a:solidFill>
                      <a:prstDash val="solid"/>
                      <a:round/>
                      <a:headEnd type="none" w="med" len="med"/>
                      <a:tailEnd type="none" w="med" len="med"/>
                    </a:lnL>
                    <a:lnR w="6350" cap="flat" cmpd="sng" algn="ctr">
                      <a:solidFill>
                        <a:srgbClr val="80808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2F75B5"/>
                    </a:solidFill>
                  </a:tcPr>
                </a:tc>
                <a:tc>
                  <a:txBody>
                    <a:bodyPr/>
                    <a:lstStyle/>
                    <a:p>
                      <a:pPr algn="ctr" fontAlgn="b"/>
                      <a:r>
                        <a:rPr lang="en-IN" sz="1200" b="1" i="0" u="none" strike="noStrike" dirty="0">
                          <a:solidFill>
                            <a:srgbClr val="FFFFFF"/>
                          </a:solidFill>
                          <a:effectLst/>
                          <a:latin typeface="Leelawadee" panose="020B0502040204020203" pitchFamily="34" charset="-34"/>
                          <a:cs typeface="Leelawadee" panose="020B0502040204020203" pitchFamily="34" charset="-34"/>
                        </a:rPr>
                        <a:t>Company</a:t>
                      </a:r>
                    </a:p>
                  </a:txBody>
                  <a:tcPr marL="9525" marR="9525" marT="9525"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rgbClr val="2F75B5"/>
                    </a:solidFill>
                  </a:tcPr>
                </a:tc>
                <a:tc>
                  <a:txBody>
                    <a:bodyPr/>
                    <a:lstStyle/>
                    <a:p>
                      <a:pPr algn="ctr" fontAlgn="b"/>
                      <a:r>
                        <a:rPr lang="en-IN" sz="1200" b="1" i="0" u="none" strike="noStrike" dirty="0">
                          <a:solidFill>
                            <a:srgbClr val="FFFFFF"/>
                          </a:solidFill>
                          <a:effectLst/>
                          <a:latin typeface="Leelawadee" panose="020B0502040204020203" pitchFamily="34" charset="-34"/>
                          <a:cs typeface="Leelawadee" panose="020B0502040204020203" pitchFamily="34" charset="-34"/>
                        </a:rPr>
                        <a:t>Privilege</a:t>
                      </a:r>
                    </a:p>
                  </a:txBody>
                  <a:tcPr marL="9525" marR="9525" marT="9525" marB="0" anchor="b">
                    <a:lnL w="6350" cap="flat" cmpd="sng" algn="ctr">
                      <a:solidFill>
                        <a:srgbClr val="80808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rgbClr val="2F75B5"/>
                    </a:solidFill>
                  </a:tcPr>
                </a:tc>
              </a:tr>
              <a:tr h="333140">
                <a:tc rowSpan="7">
                  <a:txBody>
                    <a:bodyPr/>
                    <a:lstStyle/>
                    <a:p>
                      <a:pPr algn="ctr" fontAlgn="ctr"/>
                      <a:r>
                        <a:rPr lang="en-IN" sz="1200" b="1" i="0" u="none" strike="noStrike" dirty="0">
                          <a:solidFill>
                            <a:srgbClr val="000000"/>
                          </a:solidFill>
                          <a:effectLst/>
                          <a:latin typeface="Leelawadee" panose="020B0502040204020203" pitchFamily="34" charset="-34"/>
                          <a:cs typeface="Leelawadee" panose="020B0502040204020203" pitchFamily="34" charset="-34"/>
                        </a:rPr>
                        <a:t>Experiential Benefits</a:t>
                      </a:r>
                    </a:p>
                  </a:txBody>
                  <a:tcPr marL="6360" marR="6360" marT="6360" marB="0" vert="vert270" anchor="ctr">
                    <a:lnL w="12700" cap="flat" cmpd="sng" algn="ctr">
                      <a:solidFill>
                        <a:schemeClr val="tx1"/>
                      </a:solidFill>
                      <a:prstDash val="solid"/>
                      <a:round/>
                      <a:headEnd type="none" w="med" len="med"/>
                      <a:tailEnd type="none" w="med" len="med"/>
                    </a:lnL>
                    <a:lnR w="635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tc>
                  <a:txBody>
                    <a:bodyPr/>
                    <a:lstStyle/>
                    <a:p>
                      <a:pPr algn="l" fontAlgn="ctr"/>
                      <a:r>
                        <a:rPr lang="en-IN" sz="1200" b="1" i="0" u="none" strike="noStrike" dirty="0">
                          <a:solidFill>
                            <a:srgbClr val="000000"/>
                          </a:solidFill>
                          <a:effectLst/>
                          <a:latin typeface="Leelawadee" panose="020B0502040204020203" pitchFamily="34" charset="-34"/>
                          <a:cs typeface="Leelawadee" panose="020B0502040204020203" pitchFamily="34" charset="-34"/>
                        </a:rPr>
                        <a:t>Starbucks</a:t>
                      </a:r>
                    </a:p>
                  </a:txBody>
                  <a:tcPr marL="6360" marR="6360" marT="636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a:txBody>
                    <a:bodyPr/>
                    <a:lstStyle/>
                    <a:p>
                      <a:pPr algn="l" fontAlgn="ctr"/>
                      <a:r>
                        <a:rPr lang="en-IN" sz="1200" b="0" i="0" u="none" strike="noStrike">
                          <a:solidFill>
                            <a:srgbClr val="000000"/>
                          </a:solidFill>
                          <a:effectLst/>
                          <a:latin typeface="Leelawadee" panose="020B0502040204020203" pitchFamily="34" charset="-34"/>
                          <a:cs typeface="Leelawadee" panose="020B0502040204020203" pitchFamily="34" charset="-34"/>
                        </a:rPr>
                        <a:t>Coffee Tasting at Starbucks outlets</a:t>
                      </a:r>
                    </a:p>
                  </a:txBody>
                  <a:tcPr marL="6360" marR="6360" marT="6360" marB="0" anchor="ctr">
                    <a:lnL w="6350" cap="flat" cmpd="sng" algn="ctr">
                      <a:solidFill>
                        <a:srgbClr val="80808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r>
              <a:tr h="472274">
                <a:tc vMerge="1">
                  <a:txBody>
                    <a:bodyPr/>
                    <a:lstStyle/>
                    <a:p>
                      <a:endParaRPr lang="en-IN"/>
                    </a:p>
                  </a:txBody>
                  <a:tcPr/>
                </a:tc>
                <a:tc>
                  <a:txBody>
                    <a:bodyPr/>
                    <a:lstStyle/>
                    <a:p>
                      <a:pPr algn="l" fontAlgn="ctr"/>
                      <a:r>
                        <a:rPr lang="en-IN" sz="1200" b="1" i="0" u="none" strike="noStrike" dirty="0">
                          <a:solidFill>
                            <a:srgbClr val="000000"/>
                          </a:solidFill>
                          <a:effectLst/>
                          <a:latin typeface="Leelawadee" panose="020B0502040204020203" pitchFamily="34" charset="-34"/>
                          <a:cs typeface="Leelawadee" panose="020B0502040204020203" pitchFamily="34" charset="-34"/>
                        </a:rPr>
                        <a:t>Tata Motors</a:t>
                      </a:r>
                    </a:p>
                  </a:txBody>
                  <a:tcPr marL="6360" marR="6360" marT="636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a:txBody>
                    <a:bodyPr/>
                    <a:lstStyle/>
                    <a:p>
                      <a:pPr algn="l" fontAlgn="ctr"/>
                      <a:r>
                        <a:rPr lang="en-IN" sz="1200" b="0" i="0" u="none" strike="noStrike" dirty="0">
                          <a:solidFill>
                            <a:srgbClr val="000000"/>
                          </a:solidFill>
                          <a:effectLst/>
                          <a:latin typeface="Leelawadee" panose="020B0502040204020203" pitchFamily="34" charset="-34"/>
                          <a:cs typeface="Leelawadee" panose="020B0502040204020203" pitchFamily="34" charset="-34"/>
                        </a:rPr>
                        <a:t>Prima Lounge OR Vehicle Launch Invite OR Experience Drive OR Narayan </a:t>
                      </a:r>
                      <a:r>
                        <a:rPr lang="en-IN" sz="1200" b="0" i="0" u="none" strike="noStrike" dirty="0" err="1">
                          <a:solidFill>
                            <a:srgbClr val="000000"/>
                          </a:solidFill>
                          <a:effectLst/>
                          <a:latin typeface="Leelawadee" panose="020B0502040204020203" pitchFamily="34" charset="-34"/>
                          <a:cs typeface="Leelawadee" panose="020B0502040204020203" pitchFamily="34" charset="-34"/>
                        </a:rPr>
                        <a:t>Karthikeyan</a:t>
                      </a:r>
                      <a:r>
                        <a:rPr lang="en-IN" sz="1200" b="0" i="0" u="none" strike="noStrike" dirty="0">
                          <a:solidFill>
                            <a:srgbClr val="000000"/>
                          </a:solidFill>
                          <a:effectLst/>
                          <a:latin typeface="Leelawadee" panose="020B0502040204020203" pitchFamily="34" charset="-34"/>
                          <a:cs typeface="Leelawadee" panose="020B0502040204020203" pitchFamily="34" charset="-34"/>
                        </a:rPr>
                        <a:t> Meet</a:t>
                      </a:r>
                    </a:p>
                  </a:txBody>
                  <a:tcPr marL="6360" marR="6360" marT="6360" marB="0" anchor="ctr">
                    <a:lnL w="6350" cap="flat" cmpd="sng" algn="ctr">
                      <a:solidFill>
                        <a:srgbClr val="80808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r>
              <a:tr h="333140">
                <a:tc vMerge="1">
                  <a:txBody>
                    <a:bodyPr/>
                    <a:lstStyle/>
                    <a:p>
                      <a:endParaRPr lang="en-IN"/>
                    </a:p>
                  </a:txBody>
                  <a:tcPr/>
                </a:tc>
                <a:tc>
                  <a:txBody>
                    <a:bodyPr/>
                    <a:lstStyle/>
                    <a:p>
                      <a:pPr algn="l" fontAlgn="ctr"/>
                      <a:r>
                        <a:rPr lang="en-IN" sz="1200" b="1" i="0" u="none" strike="noStrike" dirty="0">
                          <a:solidFill>
                            <a:srgbClr val="000000"/>
                          </a:solidFill>
                          <a:effectLst/>
                          <a:latin typeface="Leelawadee" panose="020B0502040204020203" pitchFamily="34" charset="-34"/>
                          <a:cs typeface="Leelawadee" panose="020B0502040204020203" pitchFamily="34" charset="-34"/>
                        </a:rPr>
                        <a:t>JLR</a:t>
                      </a:r>
                    </a:p>
                  </a:txBody>
                  <a:tcPr marL="6360" marR="6360" marT="636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a:txBody>
                    <a:bodyPr/>
                    <a:lstStyle/>
                    <a:p>
                      <a:pPr algn="l" fontAlgn="ctr"/>
                      <a:r>
                        <a:rPr lang="en-IN" sz="1200" b="0" i="0" u="none" strike="noStrike" dirty="0">
                          <a:solidFill>
                            <a:srgbClr val="000000"/>
                          </a:solidFill>
                          <a:effectLst/>
                          <a:latin typeface="Leelawadee" panose="020B0502040204020203" pitchFamily="34" charset="-34"/>
                          <a:cs typeface="Leelawadee" panose="020B0502040204020203" pitchFamily="34" charset="-34"/>
                        </a:rPr>
                        <a:t>Vehicle Launches, Experience Drives</a:t>
                      </a:r>
                    </a:p>
                  </a:txBody>
                  <a:tcPr marL="6360" marR="6360" marT="6360" marB="0" anchor="ctr">
                    <a:lnL w="6350" cap="flat" cmpd="sng" algn="ctr">
                      <a:solidFill>
                        <a:srgbClr val="80808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r>
              <a:tr h="333140">
                <a:tc vMerge="1">
                  <a:txBody>
                    <a:bodyPr/>
                    <a:lstStyle/>
                    <a:p>
                      <a:endParaRPr lang="en-IN"/>
                    </a:p>
                  </a:txBody>
                  <a:tcPr/>
                </a:tc>
                <a:tc>
                  <a:txBody>
                    <a:bodyPr/>
                    <a:lstStyle/>
                    <a:p>
                      <a:pPr algn="l" fontAlgn="ctr"/>
                      <a:r>
                        <a:rPr lang="en-IN" sz="1200" b="1" i="0" u="none" strike="noStrike" dirty="0">
                          <a:solidFill>
                            <a:srgbClr val="000000"/>
                          </a:solidFill>
                          <a:effectLst/>
                          <a:latin typeface="Leelawadee" panose="020B0502040204020203" pitchFamily="34" charset="-34"/>
                          <a:cs typeface="Leelawadee" panose="020B0502040204020203" pitchFamily="34" charset="-34"/>
                        </a:rPr>
                        <a:t>Tata Steel</a:t>
                      </a:r>
                    </a:p>
                  </a:txBody>
                  <a:tcPr marL="6360" marR="6360" marT="636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a:txBody>
                    <a:bodyPr/>
                    <a:lstStyle/>
                    <a:p>
                      <a:pPr algn="l" fontAlgn="ctr"/>
                      <a:r>
                        <a:rPr lang="en-IN" sz="1200" b="0" i="0" u="none" strike="noStrike" dirty="0">
                          <a:solidFill>
                            <a:srgbClr val="000000"/>
                          </a:solidFill>
                          <a:effectLst/>
                          <a:latin typeface="Leelawadee" panose="020B0502040204020203" pitchFamily="34" charset="-34"/>
                          <a:cs typeface="Leelawadee" panose="020B0502040204020203" pitchFamily="34" charset="-34"/>
                        </a:rPr>
                        <a:t>Tata Steel Adventure Foundation Trek</a:t>
                      </a:r>
                    </a:p>
                  </a:txBody>
                  <a:tcPr marL="6360" marR="6360" marT="6360" marB="0" anchor="ctr">
                    <a:lnL w="6350" cap="flat" cmpd="sng" algn="ctr">
                      <a:solidFill>
                        <a:srgbClr val="80808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r>
              <a:tr h="333140">
                <a:tc vMerge="1">
                  <a:txBody>
                    <a:bodyPr/>
                    <a:lstStyle/>
                    <a:p>
                      <a:endParaRPr lang="en-IN"/>
                    </a:p>
                  </a:txBody>
                  <a:tcPr/>
                </a:tc>
                <a:tc>
                  <a:txBody>
                    <a:bodyPr/>
                    <a:lstStyle/>
                    <a:p>
                      <a:pPr algn="l" fontAlgn="ctr"/>
                      <a:r>
                        <a:rPr lang="en-IN" sz="1200" b="1" i="0" u="none" strike="noStrike" dirty="0" err="1">
                          <a:solidFill>
                            <a:srgbClr val="000000"/>
                          </a:solidFill>
                          <a:effectLst/>
                          <a:latin typeface="Leelawadee" panose="020B0502040204020203" pitchFamily="34" charset="-34"/>
                          <a:cs typeface="Leelawadee" panose="020B0502040204020203" pitchFamily="34" charset="-34"/>
                        </a:rPr>
                        <a:t>Vistara</a:t>
                      </a:r>
                      <a:endParaRPr lang="en-IN" sz="1200" b="1" i="0" u="none" strike="noStrike" dirty="0">
                        <a:solidFill>
                          <a:srgbClr val="000000"/>
                        </a:solidFill>
                        <a:effectLst/>
                        <a:latin typeface="Leelawadee" panose="020B0502040204020203" pitchFamily="34" charset="-34"/>
                        <a:cs typeface="Leelawadee" panose="020B0502040204020203" pitchFamily="34" charset="-34"/>
                      </a:endParaRPr>
                    </a:p>
                  </a:txBody>
                  <a:tcPr marL="6360" marR="6360" marT="636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a:txBody>
                    <a:bodyPr/>
                    <a:lstStyle/>
                    <a:p>
                      <a:pPr algn="l" fontAlgn="ctr"/>
                      <a:r>
                        <a:rPr lang="en-IN" sz="1200" b="0" i="0" u="none" strike="noStrike" dirty="0">
                          <a:solidFill>
                            <a:srgbClr val="000000"/>
                          </a:solidFill>
                          <a:effectLst/>
                          <a:latin typeface="Leelawadee" panose="020B0502040204020203" pitchFamily="34" charset="-34"/>
                          <a:cs typeface="Leelawadee" panose="020B0502040204020203" pitchFamily="34" charset="-34"/>
                        </a:rPr>
                        <a:t>Pick n Drop/Free Upgrade</a:t>
                      </a:r>
                    </a:p>
                  </a:txBody>
                  <a:tcPr marL="6360" marR="6360" marT="6360" marB="0" anchor="ctr">
                    <a:lnL w="6350" cap="flat" cmpd="sng" algn="ctr">
                      <a:solidFill>
                        <a:srgbClr val="80808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r>
              <a:tr h="333140">
                <a:tc vMerge="1">
                  <a:txBody>
                    <a:bodyPr/>
                    <a:lstStyle/>
                    <a:p>
                      <a:endParaRPr lang="en-IN"/>
                    </a:p>
                  </a:txBody>
                  <a:tcPr/>
                </a:tc>
                <a:tc>
                  <a:txBody>
                    <a:bodyPr/>
                    <a:lstStyle/>
                    <a:p>
                      <a:pPr algn="l" fontAlgn="ctr"/>
                      <a:r>
                        <a:rPr lang="en-IN" sz="1200" b="1" i="0" u="none" strike="noStrike" dirty="0">
                          <a:solidFill>
                            <a:srgbClr val="000000"/>
                          </a:solidFill>
                          <a:effectLst/>
                          <a:latin typeface="Leelawadee" panose="020B0502040204020203" pitchFamily="34" charset="-34"/>
                          <a:cs typeface="Leelawadee" panose="020B0502040204020203" pitchFamily="34" charset="-34"/>
                        </a:rPr>
                        <a:t>Tata Sons</a:t>
                      </a:r>
                    </a:p>
                  </a:txBody>
                  <a:tcPr marL="6360" marR="6360" marT="636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a:txBody>
                    <a:bodyPr/>
                    <a:lstStyle/>
                    <a:p>
                      <a:pPr algn="l" fontAlgn="ctr"/>
                      <a:r>
                        <a:rPr lang="nn-NO" sz="1200" b="0" i="0" u="none" strike="noStrike" dirty="0">
                          <a:solidFill>
                            <a:srgbClr val="000000"/>
                          </a:solidFill>
                          <a:effectLst/>
                          <a:latin typeface="Leelawadee" panose="020B0502040204020203" pitchFamily="34" charset="-34"/>
                          <a:cs typeface="Leelawadee" panose="020B0502040204020203" pitchFamily="34" charset="-34"/>
                        </a:rPr>
                        <a:t>NCPA Plays- Tata Lit Fest</a:t>
                      </a:r>
                    </a:p>
                  </a:txBody>
                  <a:tcPr marL="6360" marR="6360" marT="6360" marB="0" anchor="ctr">
                    <a:lnL w="6350" cap="flat" cmpd="sng" algn="ctr">
                      <a:solidFill>
                        <a:srgbClr val="80808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r>
              <a:tr h="333140">
                <a:tc vMerge="1">
                  <a:txBody>
                    <a:bodyPr/>
                    <a:lstStyle/>
                    <a:p>
                      <a:endParaRPr lang="en-IN"/>
                    </a:p>
                  </a:txBody>
                  <a:tcPr/>
                </a:tc>
                <a:tc>
                  <a:txBody>
                    <a:bodyPr/>
                    <a:lstStyle/>
                    <a:p>
                      <a:pPr algn="l" fontAlgn="ctr"/>
                      <a:r>
                        <a:rPr lang="en-IN" sz="1200" b="1" i="0" u="none" strike="noStrike">
                          <a:solidFill>
                            <a:srgbClr val="000000"/>
                          </a:solidFill>
                          <a:effectLst/>
                          <a:latin typeface="Leelawadee" panose="020B0502040204020203" pitchFamily="34" charset="-34"/>
                          <a:cs typeface="Leelawadee" panose="020B0502040204020203" pitchFamily="34" charset="-34"/>
                        </a:rPr>
                        <a:t>IHCL</a:t>
                      </a:r>
                    </a:p>
                  </a:txBody>
                  <a:tcPr marL="6360" marR="6360" marT="636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tc>
                  <a:txBody>
                    <a:bodyPr/>
                    <a:lstStyle/>
                    <a:p>
                      <a:pPr algn="l" fontAlgn="ctr"/>
                      <a:r>
                        <a:rPr lang="en-IN" sz="1200" b="0" i="0" u="none" strike="noStrike" dirty="0">
                          <a:solidFill>
                            <a:srgbClr val="000000"/>
                          </a:solidFill>
                          <a:effectLst/>
                          <a:latin typeface="Leelawadee" panose="020B0502040204020203" pitchFamily="34" charset="-34"/>
                          <a:cs typeface="Leelawadee" panose="020B0502040204020203" pitchFamily="34" charset="-34"/>
                        </a:rPr>
                        <a:t>Day at Presidential Suite/Dinner for 2</a:t>
                      </a:r>
                    </a:p>
                  </a:txBody>
                  <a:tcPr marL="6360" marR="6360" marT="6360" marB="0" anchor="ctr">
                    <a:lnL w="6350" cap="flat" cmpd="sng" algn="ctr">
                      <a:solidFill>
                        <a:srgbClr val="80808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tr>
              <a:tr h="333140">
                <a:tc rowSpan="7">
                  <a:txBody>
                    <a:bodyPr/>
                    <a:lstStyle/>
                    <a:p>
                      <a:pPr algn="ctr" fontAlgn="ctr"/>
                      <a:r>
                        <a:rPr lang="en-IN" sz="1200" b="1" i="0" u="none" strike="noStrike" dirty="0">
                          <a:solidFill>
                            <a:srgbClr val="000000"/>
                          </a:solidFill>
                          <a:effectLst/>
                          <a:latin typeface="Leelawadee" panose="020B0502040204020203" pitchFamily="34" charset="-34"/>
                          <a:cs typeface="Leelawadee" panose="020B0502040204020203" pitchFamily="34" charset="-34"/>
                        </a:rPr>
                        <a:t>Goodies</a:t>
                      </a:r>
                    </a:p>
                  </a:txBody>
                  <a:tcPr marL="6360" marR="6360" marT="6360" marB="0" vert="vert270" anchor="ctr">
                    <a:lnL w="12700" cap="flat" cmpd="sng" algn="ctr">
                      <a:solidFill>
                        <a:schemeClr val="tx1"/>
                      </a:solidFill>
                      <a:prstDash val="solid"/>
                      <a:round/>
                      <a:headEnd type="none" w="med" len="med"/>
                      <a:tailEnd type="none" w="med" len="med"/>
                    </a:lnL>
                    <a:lnR w="635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IN" sz="1200" b="1" i="0" u="none" strike="noStrike">
                          <a:solidFill>
                            <a:srgbClr val="000000"/>
                          </a:solidFill>
                          <a:effectLst/>
                          <a:latin typeface="Leelawadee" panose="020B0502040204020203" pitchFamily="34" charset="-34"/>
                          <a:cs typeface="Leelawadee" panose="020B0502040204020203" pitchFamily="34" charset="-34"/>
                        </a:rPr>
                        <a:t>Tata Sons</a:t>
                      </a:r>
                    </a:p>
                  </a:txBody>
                  <a:tcPr marL="6360" marR="6360" marT="636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a:txBody>
                    <a:bodyPr/>
                    <a:lstStyle/>
                    <a:p>
                      <a:pPr algn="l" fontAlgn="ctr"/>
                      <a:r>
                        <a:rPr lang="en-IN" sz="1200" b="0" i="0" u="none" strike="noStrike" dirty="0">
                          <a:solidFill>
                            <a:srgbClr val="000000"/>
                          </a:solidFill>
                          <a:effectLst/>
                          <a:latin typeface="Leelawadee" panose="020B0502040204020203" pitchFamily="34" charset="-34"/>
                          <a:cs typeface="Leelawadee" panose="020B0502040204020203" pitchFamily="34" charset="-34"/>
                        </a:rPr>
                        <a:t>JRD Coins/Other </a:t>
                      </a:r>
                      <a:r>
                        <a:rPr lang="en-IN" sz="1200" b="0" i="0" u="none" strike="noStrike" dirty="0" err="1">
                          <a:solidFill>
                            <a:srgbClr val="000000"/>
                          </a:solidFill>
                          <a:effectLst/>
                          <a:latin typeface="Leelawadee" panose="020B0502040204020203" pitchFamily="34" charset="-34"/>
                          <a:cs typeface="Leelawadee" panose="020B0502040204020203" pitchFamily="34" charset="-34"/>
                        </a:rPr>
                        <a:t>Memoribilia</a:t>
                      </a:r>
                      <a:endParaRPr lang="en-IN" sz="1200" b="0" i="0" u="none" strike="noStrike" dirty="0">
                        <a:solidFill>
                          <a:srgbClr val="000000"/>
                        </a:solidFill>
                        <a:effectLst/>
                        <a:latin typeface="Leelawadee" panose="020B0502040204020203" pitchFamily="34" charset="-34"/>
                        <a:cs typeface="Leelawadee" panose="020B0502040204020203" pitchFamily="34" charset="-34"/>
                      </a:endParaRPr>
                    </a:p>
                  </a:txBody>
                  <a:tcPr marL="6360" marR="6360" marT="6360" marB="0" anchor="ctr">
                    <a:lnL w="6350" cap="flat" cmpd="sng" algn="ctr">
                      <a:solidFill>
                        <a:srgbClr val="80808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r>
              <a:tr h="333140">
                <a:tc vMerge="1">
                  <a:txBody>
                    <a:bodyPr/>
                    <a:lstStyle/>
                    <a:p>
                      <a:endParaRPr lang="en-IN"/>
                    </a:p>
                  </a:txBody>
                  <a:tcPr/>
                </a:tc>
                <a:tc>
                  <a:txBody>
                    <a:bodyPr/>
                    <a:lstStyle/>
                    <a:p>
                      <a:pPr algn="l" fontAlgn="ctr"/>
                      <a:r>
                        <a:rPr lang="en-IN" sz="1200" b="1" i="0" u="none" strike="noStrike">
                          <a:solidFill>
                            <a:srgbClr val="000000"/>
                          </a:solidFill>
                          <a:effectLst/>
                          <a:latin typeface="Leelawadee" panose="020B0502040204020203" pitchFamily="34" charset="-34"/>
                          <a:cs typeface="Leelawadee" panose="020B0502040204020203" pitchFamily="34" charset="-34"/>
                        </a:rPr>
                        <a:t>Unistore</a:t>
                      </a:r>
                    </a:p>
                  </a:txBody>
                  <a:tcPr marL="6360" marR="6360" marT="636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a:txBody>
                    <a:bodyPr/>
                    <a:lstStyle/>
                    <a:p>
                      <a:pPr algn="l" fontAlgn="ctr"/>
                      <a:r>
                        <a:rPr lang="en-IN" sz="1200" b="0" i="0" u="none" strike="noStrike" dirty="0">
                          <a:solidFill>
                            <a:srgbClr val="000000"/>
                          </a:solidFill>
                          <a:effectLst/>
                          <a:latin typeface="Leelawadee" panose="020B0502040204020203" pitchFamily="34" charset="-34"/>
                          <a:cs typeface="Leelawadee" panose="020B0502040204020203" pitchFamily="34" charset="-34"/>
                        </a:rPr>
                        <a:t>Surprise Gift from </a:t>
                      </a:r>
                      <a:r>
                        <a:rPr lang="en-IN" sz="1200" b="0" i="0" u="none" strike="noStrike" dirty="0" err="1">
                          <a:solidFill>
                            <a:srgbClr val="000000"/>
                          </a:solidFill>
                          <a:effectLst/>
                          <a:latin typeface="Leelawadee" panose="020B0502040204020203" pitchFamily="34" charset="-34"/>
                          <a:cs typeface="Leelawadee" panose="020B0502040204020203" pitchFamily="34" charset="-34"/>
                        </a:rPr>
                        <a:t>Unistore</a:t>
                      </a:r>
                      <a:r>
                        <a:rPr lang="en-IN" sz="1200" b="0" i="0" u="none" strike="noStrike" dirty="0">
                          <a:solidFill>
                            <a:srgbClr val="000000"/>
                          </a:solidFill>
                          <a:effectLst/>
                          <a:latin typeface="Leelawadee" panose="020B0502040204020203" pitchFamily="34" charset="-34"/>
                          <a:cs typeface="Leelawadee" panose="020B0502040204020203" pitchFamily="34" charset="-34"/>
                        </a:rPr>
                        <a:t>- Home Delivered</a:t>
                      </a:r>
                    </a:p>
                  </a:txBody>
                  <a:tcPr marL="6360" marR="6360" marT="6360" marB="0" anchor="ctr">
                    <a:lnL w="6350" cap="flat" cmpd="sng" algn="ctr">
                      <a:solidFill>
                        <a:srgbClr val="80808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r>
              <a:tr h="333140">
                <a:tc vMerge="1">
                  <a:txBody>
                    <a:bodyPr/>
                    <a:lstStyle/>
                    <a:p>
                      <a:endParaRPr lang="en-IN"/>
                    </a:p>
                  </a:txBody>
                  <a:tcPr/>
                </a:tc>
                <a:tc>
                  <a:txBody>
                    <a:bodyPr/>
                    <a:lstStyle/>
                    <a:p>
                      <a:pPr algn="l" fontAlgn="ctr"/>
                      <a:r>
                        <a:rPr lang="en-IN" sz="1200" b="1" i="0" u="none" strike="noStrike">
                          <a:solidFill>
                            <a:srgbClr val="000000"/>
                          </a:solidFill>
                          <a:effectLst/>
                          <a:latin typeface="Leelawadee" panose="020B0502040204020203" pitchFamily="34" charset="-34"/>
                          <a:cs typeface="Leelawadee" panose="020B0502040204020203" pitchFamily="34" charset="-34"/>
                        </a:rPr>
                        <a:t>Croma</a:t>
                      </a:r>
                    </a:p>
                  </a:txBody>
                  <a:tcPr marL="6360" marR="6360" marT="636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a:txBody>
                    <a:bodyPr/>
                    <a:lstStyle/>
                    <a:p>
                      <a:pPr algn="l" fontAlgn="ctr"/>
                      <a:r>
                        <a:rPr lang="en-IN" sz="1200" b="0" i="0" u="none" strike="noStrike" dirty="0">
                          <a:solidFill>
                            <a:srgbClr val="000000"/>
                          </a:solidFill>
                          <a:effectLst/>
                          <a:latin typeface="Leelawadee" panose="020B0502040204020203" pitchFamily="34" charset="-34"/>
                          <a:cs typeface="Leelawadee" panose="020B0502040204020203" pitchFamily="34" charset="-34"/>
                        </a:rPr>
                        <a:t>Discount Voucher</a:t>
                      </a:r>
                    </a:p>
                  </a:txBody>
                  <a:tcPr marL="6360" marR="6360" marT="6360" marB="0" anchor="ctr">
                    <a:lnL w="6350" cap="flat" cmpd="sng" algn="ctr">
                      <a:solidFill>
                        <a:srgbClr val="80808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r>
              <a:tr h="333140">
                <a:tc vMerge="1">
                  <a:txBody>
                    <a:bodyPr/>
                    <a:lstStyle/>
                    <a:p>
                      <a:endParaRPr lang="en-IN"/>
                    </a:p>
                  </a:txBody>
                  <a:tcPr/>
                </a:tc>
                <a:tc>
                  <a:txBody>
                    <a:bodyPr/>
                    <a:lstStyle/>
                    <a:p>
                      <a:pPr algn="l" fontAlgn="ctr"/>
                      <a:r>
                        <a:rPr lang="en-IN" sz="1200" b="1" i="0" u="none" strike="noStrike">
                          <a:solidFill>
                            <a:srgbClr val="000000"/>
                          </a:solidFill>
                          <a:effectLst/>
                          <a:latin typeface="Leelawadee" panose="020B0502040204020203" pitchFamily="34" charset="-34"/>
                          <a:cs typeface="Leelawadee" panose="020B0502040204020203" pitchFamily="34" charset="-34"/>
                        </a:rPr>
                        <a:t>Titan</a:t>
                      </a:r>
                    </a:p>
                  </a:txBody>
                  <a:tcPr marL="6360" marR="6360" marT="636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a:txBody>
                    <a:bodyPr/>
                    <a:lstStyle/>
                    <a:p>
                      <a:pPr algn="l" fontAlgn="ctr"/>
                      <a:r>
                        <a:rPr lang="en-IN" sz="1200" b="0" i="0" u="none" strike="noStrike" dirty="0">
                          <a:solidFill>
                            <a:srgbClr val="000000"/>
                          </a:solidFill>
                          <a:effectLst/>
                          <a:latin typeface="Leelawadee" panose="020B0502040204020203" pitchFamily="34" charset="-34"/>
                          <a:cs typeface="Leelawadee" panose="020B0502040204020203" pitchFamily="34" charset="-34"/>
                        </a:rPr>
                        <a:t>Discount Voucher</a:t>
                      </a:r>
                    </a:p>
                  </a:txBody>
                  <a:tcPr marL="6360" marR="6360" marT="6360" marB="0" anchor="ctr">
                    <a:lnL w="6350" cap="flat" cmpd="sng" algn="ctr">
                      <a:solidFill>
                        <a:srgbClr val="80808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r>
              <a:tr h="333140">
                <a:tc vMerge="1">
                  <a:txBody>
                    <a:bodyPr/>
                    <a:lstStyle/>
                    <a:p>
                      <a:endParaRPr lang="en-IN"/>
                    </a:p>
                  </a:txBody>
                  <a:tcPr/>
                </a:tc>
                <a:tc>
                  <a:txBody>
                    <a:bodyPr/>
                    <a:lstStyle/>
                    <a:p>
                      <a:pPr algn="l" fontAlgn="ctr"/>
                      <a:r>
                        <a:rPr lang="en-IN" sz="1200" b="1" i="0" u="none" strike="noStrike">
                          <a:solidFill>
                            <a:srgbClr val="000000"/>
                          </a:solidFill>
                          <a:effectLst/>
                          <a:latin typeface="Leelawadee" panose="020B0502040204020203" pitchFamily="34" charset="-34"/>
                          <a:cs typeface="Leelawadee" panose="020B0502040204020203" pitchFamily="34" charset="-34"/>
                        </a:rPr>
                        <a:t>IHCL</a:t>
                      </a:r>
                    </a:p>
                  </a:txBody>
                  <a:tcPr marL="6360" marR="6360" marT="636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a:txBody>
                    <a:bodyPr/>
                    <a:lstStyle/>
                    <a:p>
                      <a:pPr algn="l" fontAlgn="ctr"/>
                      <a:r>
                        <a:rPr lang="en-IN" sz="1200" b="0" i="0" u="none" strike="noStrike" dirty="0">
                          <a:solidFill>
                            <a:srgbClr val="000000"/>
                          </a:solidFill>
                          <a:effectLst/>
                          <a:latin typeface="Leelawadee" panose="020B0502040204020203" pitchFamily="34" charset="-34"/>
                          <a:cs typeface="Leelawadee" panose="020B0502040204020203" pitchFamily="34" charset="-34"/>
                        </a:rPr>
                        <a:t>Taj Dinner for two</a:t>
                      </a:r>
                    </a:p>
                  </a:txBody>
                  <a:tcPr marL="6360" marR="6360" marT="6360" marB="0" anchor="ctr">
                    <a:lnL w="6350" cap="flat" cmpd="sng" algn="ctr">
                      <a:solidFill>
                        <a:srgbClr val="80808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r>
              <a:tr h="333140">
                <a:tc vMerge="1">
                  <a:txBody>
                    <a:bodyPr/>
                    <a:lstStyle/>
                    <a:p>
                      <a:endParaRPr lang="en-IN"/>
                    </a:p>
                  </a:txBody>
                  <a:tcPr/>
                </a:tc>
                <a:tc>
                  <a:txBody>
                    <a:bodyPr/>
                    <a:lstStyle/>
                    <a:p>
                      <a:pPr algn="l" fontAlgn="ctr"/>
                      <a:r>
                        <a:rPr lang="en-IN" sz="1200" b="1" i="0" u="none" strike="noStrike">
                          <a:solidFill>
                            <a:srgbClr val="000000"/>
                          </a:solidFill>
                          <a:effectLst/>
                          <a:latin typeface="Leelawadee" panose="020B0502040204020203" pitchFamily="34" charset="-34"/>
                          <a:cs typeface="Leelawadee" panose="020B0502040204020203" pitchFamily="34" charset="-34"/>
                        </a:rPr>
                        <a:t>Starbucks</a:t>
                      </a:r>
                    </a:p>
                  </a:txBody>
                  <a:tcPr marL="6360" marR="6360" marT="636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a:txBody>
                    <a:bodyPr/>
                    <a:lstStyle/>
                    <a:p>
                      <a:pPr algn="l" fontAlgn="ctr"/>
                      <a:r>
                        <a:rPr lang="en-IN" sz="1200" b="0" i="0" u="none" strike="noStrike" dirty="0">
                          <a:solidFill>
                            <a:srgbClr val="000000"/>
                          </a:solidFill>
                          <a:effectLst/>
                          <a:latin typeface="Leelawadee" panose="020B0502040204020203" pitchFamily="34" charset="-34"/>
                          <a:cs typeface="Leelawadee" panose="020B0502040204020203" pitchFamily="34" charset="-34"/>
                        </a:rPr>
                        <a:t>Coffee Vouchers for two</a:t>
                      </a:r>
                    </a:p>
                  </a:txBody>
                  <a:tcPr marL="6360" marR="6360" marT="6360" marB="0" anchor="ctr">
                    <a:lnL w="6350" cap="flat" cmpd="sng" algn="ctr">
                      <a:solidFill>
                        <a:srgbClr val="80808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r>
              <a:tr h="333140">
                <a:tc vMerge="1">
                  <a:txBody>
                    <a:bodyPr/>
                    <a:lstStyle/>
                    <a:p>
                      <a:endParaRPr lang="en-IN"/>
                    </a:p>
                  </a:txBody>
                  <a:tcPr/>
                </a:tc>
                <a:tc>
                  <a:txBody>
                    <a:bodyPr/>
                    <a:lstStyle/>
                    <a:p>
                      <a:pPr algn="l" fontAlgn="ctr"/>
                      <a:r>
                        <a:rPr lang="en-IN" sz="1200" b="1" i="0" u="none" strike="noStrike" dirty="0">
                          <a:solidFill>
                            <a:srgbClr val="000000"/>
                          </a:solidFill>
                          <a:effectLst/>
                          <a:latin typeface="Leelawadee" panose="020B0502040204020203" pitchFamily="34" charset="-34"/>
                          <a:cs typeface="Leelawadee" panose="020B0502040204020203" pitchFamily="34" charset="-34"/>
                        </a:rPr>
                        <a:t>Tata Communication</a:t>
                      </a:r>
                    </a:p>
                  </a:txBody>
                  <a:tcPr marL="6360" marR="6360" marT="636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IN" sz="1200" b="0" i="0" u="none" strike="noStrike" dirty="0">
                          <a:solidFill>
                            <a:srgbClr val="000000"/>
                          </a:solidFill>
                          <a:effectLst/>
                          <a:latin typeface="Leelawadee" panose="020B0502040204020203" pitchFamily="34" charset="-34"/>
                          <a:cs typeface="Leelawadee" panose="020B0502040204020203" pitchFamily="34" charset="-34"/>
                        </a:rPr>
                        <a:t>F1 Merchandise</a:t>
                      </a:r>
                    </a:p>
                  </a:txBody>
                  <a:tcPr marL="6360" marR="6360" marT="6360" marB="0" anchor="ctr">
                    <a:lnL w="6350" cap="flat" cmpd="sng" algn="ctr">
                      <a:solidFill>
                        <a:srgbClr val="80808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80808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304808230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flipH="1">
            <a:off x="0" y="6311900"/>
            <a:ext cx="12192000" cy="232833"/>
          </a:xfrm>
          <a:prstGeom prst="rect">
            <a:avLst/>
          </a:prstGeom>
        </p:spPr>
      </p:pic>
      <p:sp>
        <p:nvSpPr>
          <p:cNvPr id="6" name="Rectangle 5"/>
          <p:cNvSpPr/>
          <p:nvPr/>
        </p:nvSpPr>
        <p:spPr>
          <a:xfrm>
            <a:off x="6045994" y="6572578"/>
            <a:ext cx="6096000" cy="230832"/>
          </a:xfrm>
          <a:prstGeom prst="rect">
            <a:avLst/>
          </a:prstGeom>
        </p:spPr>
        <p:txBody>
          <a:bodyPr>
            <a:spAutoFit/>
          </a:bodyPr>
          <a:lstStyle/>
          <a:p>
            <a:pPr algn="r"/>
            <a:r>
              <a:rPr lang="en-IN" sz="900" dirty="0" smtClean="0">
                <a:solidFill>
                  <a:schemeClr val="tx1">
                    <a:lumMod val="50000"/>
                    <a:lumOff val="50000"/>
                  </a:schemeClr>
                </a:solidFill>
                <a:latin typeface="Leelawadee UI" panose="020B0502040204020203" pitchFamily="34" charset="-34"/>
                <a:ea typeface="Calibri" panose="020F0502020204030204" pitchFamily="34" charset="0"/>
                <a:cs typeface="Leelawadee UI" panose="020B0502040204020203" pitchFamily="34" charset="-34"/>
              </a:rPr>
              <a:t>Confidential Property of  Tata Industries Ltd – </a:t>
            </a:r>
            <a:r>
              <a:rPr lang="en-IN" sz="900" b="1" dirty="0" smtClean="0">
                <a:solidFill>
                  <a:schemeClr val="tx1">
                    <a:lumMod val="50000"/>
                    <a:lumOff val="50000"/>
                  </a:schemeClr>
                </a:solidFill>
                <a:latin typeface="Leelawadee UI" panose="020B0502040204020203" pitchFamily="34" charset="-34"/>
                <a:ea typeface="Calibri" panose="020F0502020204030204" pitchFamily="34" charset="0"/>
                <a:cs typeface="Leelawadee UI" panose="020B0502040204020203" pitchFamily="34" charset="-34"/>
              </a:rPr>
              <a:t>Tata Insights &amp; Quants Division </a:t>
            </a:r>
            <a:endParaRPr lang="en-IN" sz="900" b="1" dirty="0">
              <a:solidFill>
                <a:schemeClr val="tx1">
                  <a:lumMod val="50000"/>
                  <a:lumOff val="50000"/>
                </a:schemeClr>
              </a:solidFill>
              <a:latin typeface="Leelawadee UI" panose="020B0502040204020203" pitchFamily="34" charset="-34"/>
              <a:ea typeface="Calibri" panose="020F0502020204030204" pitchFamily="34" charset="0"/>
              <a:cs typeface="Leelawadee UI" panose="020B0502040204020203" pitchFamily="34" charset="-34"/>
            </a:endParaRPr>
          </a:p>
        </p:txBody>
      </p:sp>
      <p:sp>
        <p:nvSpPr>
          <p:cNvPr id="3" name="Rectangle 2"/>
          <p:cNvSpPr/>
          <p:nvPr/>
        </p:nvSpPr>
        <p:spPr>
          <a:xfrm>
            <a:off x="0" y="0"/>
            <a:ext cx="12192000" cy="54102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8" name="Group 7"/>
          <p:cNvGrpSpPr/>
          <p:nvPr/>
        </p:nvGrpSpPr>
        <p:grpSpPr>
          <a:xfrm>
            <a:off x="1263994" y="228600"/>
            <a:ext cx="9669507" cy="4627462"/>
            <a:chOff x="1263994" y="-358424"/>
            <a:chExt cx="9669507" cy="4627462"/>
          </a:xfrm>
        </p:grpSpPr>
        <p:sp>
          <p:nvSpPr>
            <p:cNvPr id="5" name="Rectangle 4"/>
            <p:cNvSpPr/>
            <p:nvPr/>
          </p:nvSpPr>
          <p:spPr>
            <a:xfrm>
              <a:off x="1263994" y="1960714"/>
              <a:ext cx="9669507" cy="2308324"/>
            </a:xfrm>
            <a:prstGeom prst="rect">
              <a:avLst/>
            </a:prstGeom>
          </p:spPr>
          <p:txBody>
            <a:bodyPr wrap="none">
              <a:spAutoFit/>
            </a:bodyPr>
            <a:lstStyle/>
            <a:p>
              <a:pPr algn="ctr"/>
              <a:r>
                <a:rPr lang="en-IN" sz="7200" dirty="0" smtClean="0">
                  <a:ln/>
                  <a:solidFill>
                    <a:schemeClr val="bg1"/>
                  </a:solidFill>
                  <a:latin typeface="Leelawadee UI" panose="020B0502040204020203" pitchFamily="34" charset="-34"/>
                  <a:cs typeface="Leelawadee UI" panose="020B0502040204020203" pitchFamily="34" charset="-34"/>
                </a:rPr>
                <a:t>MEMBER ACQUISITION</a:t>
              </a:r>
            </a:p>
            <a:p>
              <a:pPr algn="ctr"/>
              <a:r>
                <a:rPr lang="en-IN" sz="7200" dirty="0" smtClean="0">
                  <a:ln/>
                  <a:solidFill>
                    <a:schemeClr val="bg1"/>
                  </a:solidFill>
                  <a:latin typeface="Leelawadee UI" panose="020B0502040204020203" pitchFamily="34" charset="-34"/>
                  <a:cs typeface="Leelawadee UI" panose="020B0502040204020203" pitchFamily="34" charset="-34"/>
                </a:rPr>
                <a:t>PLAN</a:t>
              </a:r>
              <a:endParaRPr lang="en-IN" sz="7200" dirty="0">
                <a:ln/>
                <a:solidFill>
                  <a:schemeClr val="bg1"/>
                </a:solidFill>
                <a:latin typeface="Leelawadee UI" panose="020B0502040204020203" pitchFamily="34" charset="-34"/>
                <a:cs typeface="Leelawadee UI" panose="020B0502040204020203" pitchFamily="34" charset="-34"/>
              </a:endParaRPr>
            </a:p>
          </p:txBody>
        </p:sp>
        <p:sp>
          <p:nvSpPr>
            <p:cNvPr id="31" name="Rectangle 30"/>
            <p:cNvSpPr/>
            <p:nvPr/>
          </p:nvSpPr>
          <p:spPr>
            <a:xfrm>
              <a:off x="6006372" y="2724748"/>
              <a:ext cx="184730" cy="1200329"/>
            </a:xfrm>
            <a:prstGeom prst="rect">
              <a:avLst/>
            </a:prstGeom>
          </p:spPr>
          <p:txBody>
            <a:bodyPr wrap="none">
              <a:spAutoFit/>
            </a:bodyPr>
            <a:lstStyle/>
            <a:p>
              <a:pPr algn="ctr"/>
              <a:endParaRPr lang="en-IN" sz="7200" dirty="0">
                <a:ln/>
                <a:solidFill>
                  <a:schemeClr val="bg1"/>
                </a:solidFill>
                <a:latin typeface="Leelawadee UI" panose="020B0502040204020203" pitchFamily="34" charset="-34"/>
                <a:cs typeface="Leelawadee UI" panose="020B0502040204020203" pitchFamily="34" charset="-34"/>
              </a:endParaRPr>
            </a:p>
          </p:txBody>
        </p:sp>
        <p:sp>
          <p:nvSpPr>
            <p:cNvPr id="7" name="Rectangle 6"/>
            <p:cNvSpPr/>
            <p:nvPr/>
          </p:nvSpPr>
          <p:spPr>
            <a:xfrm>
              <a:off x="4778975" y="-358424"/>
              <a:ext cx="2634054" cy="2646878"/>
            </a:xfrm>
            <a:prstGeom prst="rect">
              <a:avLst/>
            </a:prstGeom>
          </p:spPr>
          <p:txBody>
            <a:bodyPr wrap="none">
              <a:spAutoFit/>
            </a:bodyPr>
            <a:lstStyle/>
            <a:p>
              <a:pPr algn="ctr"/>
              <a:r>
                <a:rPr lang="en-IN" sz="16600" b="1" dirty="0" smtClean="0">
                  <a:solidFill>
                    <a:schemeClr val="bg1"/>
                  </a:solidFill>
                  <a:latin typeface="Leelawadee UI" panose="020B0502040204020203" pitchFamily="34" charset="-34"/>
                  <a:cs typeface="Leelawadee UI" panose="020B0502040204020203" pitchFamily="34" charset="-34"/>
                </a:rPr>
                <a:t>05</a:t>
              </a:r>
              <a:endParaRPr lang="en-IN" sz="16600" dirty="0">
                <a:solidFill>
                  <a:schemeClr val="bg1"/>
                </a:solidFill>
              </a:endParaRPr>
            </a:p>
          </p:txBody>
        </p:sp>
        <p:cxnSp>
          <p:nvCxnSpPr>
            <p:cNvPr id="34" name="Straight Connector 33"/>
            <p:cNvCxnSpPr/>
            <p:nvPr/>
          </p:nvCxnSpPr>
          <p:spPr>
            <a:xfrm>
              <a:off x="2895600" y="1960714"/>
              <a:ext cx="64008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4196120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361894" y="787582"/>
            <a:ext cx="3522689" cy="5264761"/>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Slide Number Placeholder 3"/>
          <p:cNvSpPr>
            <a:spLocks noGrp="1"/>
          </p:cNvSpPr>
          <p:nvPr>
            <p:ph type="sldNum" sz="quarter" idx="12"/>
          </p:nvPr>
        </p:nvSpPr>
        <p:spPr/>
        <p:txBody>
          <a:bodyPr/>
          <a:lstStyle/>
          <a:p>
            <a:fld id="{3040F425-731D-4835-A38A-9545B9CAE996}" type="slidenum">
              <a:rPr lang="en-IN" smtClean="0">
                <a:solidFill>
                  <a:srgbClr val="000000">
                    <a:tint val="75000"/>
                  </a:srgbClr>
                </a:solidFill>
              </a:rPr>
              <a:pPr/>
              <a:t>25</a:t>
            </a:fld>
            <a:endParaRPr lang="en-IN" dirty="0">
              <a:solidFill>
                <a:srgbClr val="000000">
                  <a:tint val="75000"/>
                </a:srgbClr>
              </a:solidFill>
            </a:endParaRPr>
          </a:p>
        </p:txBody>
      </p:sp>
      <p:sp>
        <p:nvSpPr>
          <p:cNvPr id="5" name="Rectangle 4"/>
          <p:cNvSpPr/>
          <p:nvPr/>
        </p:nvSpPr>
        <p:spPr>
          <a:xfrm>
            <a:off x="3979145" y="237066"/>
            <a:ext cx="4233851" cy="523220"/>
          </a:xfrm>
          <a:prstGeom prst="rect">
            <a:avLst/>
          </a:prstGeom>
          <a:solidFill>
            <a:schemeClr val="bg1"/>
          </a:solidFill>
        </p:spPr>
        <p:txBody>
          <a:bodyPr wrap="none" anchor="ctr">
            <a:spAutoFit/>
          </a:bodyPr>
          <a:lstStyle/>
          <a:p>
            <a:pPr algn="ctr"/>
            <a:r>
              <a:rPr lang="en-IN" sz="2800" b="1" dirty="0" smtClean="0">
                <a:solidFill>
                  <a:srgbClr val="0070C0"/>
                </a:solidFill>
                <a:latin typeface="Leelawadee UI" panose="020B0502040204020203" pitchFamily="34" charset="-34"/>
                <a:cs typeface="Leelawadee UI" panose="020B0502040204020203" pitchFamily="34" charset="-34"/>
              </a:rPr>
              <a:t>Phased Acquisition Plan</a:t>
            </a:r>
            <a:endParaRPr lang="en-IN" sz="2800" b="1" dirty="0">
              <a:solidFill>
                <a:srgbClr val="0070C0"/>
              </a:solidFill>
              <a:latin typeface="Leelawadee UI" panose="020B0502040204020203" pitchFamily="34" charset="-34"/>
              <a:cs typeface="Leelawadee UI" panose="020B0502040204020203" pitchFamily="34" charset="-34"/>
            </a:endParaRPr>
          </a:p>
        </p:txBody>
      </p:sp>
      <p:sp>
        <p:nvSpPr>
          <p:cNvPr id="3" name="Pentagon 2"/>
          <p:cNvSpPr/>
          <p:nvPr/>
        </p:nvSpPr>
        <p:spPr>
          <a:xfrm>
            <a:off x="1430796" y="883920"/>
            <a:ext cx="3527686" cy="558848"/>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Phase 1 – Pre launch – Sept’16– Oct’16</a:t>
            </a:r>
            <a:endParaRPr lang="en-US" sz="1600" dirty="0"/>
          </a:p>
        </p:txBody>
      </p:sp>
      <p:sp>
        <p:nvSpPr>
          <p:cNvPr id="37" name="Pentagon 36"/>
          <p:cNvSpPr/>
          <p:nvPr/>
        </p:nvSpPr>
        <p:spPr>
          <a:xfrm>
            <a:off x="5017575" y="883920"/>
            <a:ext cx="3527686" cy="558848"/>
          </a:xfrm>
          <a:prstGeom prst="homePlat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Phase 2 – Launch – Nov’16</a:t>
            </a:r>
          </a:p>
          <a:p>
            <a:pPr algn="ctr"/>
            <a:r>
              <a:rPr lang="en-US" sz="1600" dirty="0" smtClean="0"/>
              <a:t>- Jan 17</a:t>
            </a:r>
            <a:endParaRPr lang="en-US" sz="1600" dirty="0"/>
          </a:p>
        </p:txBody>
      </p:sp>
      <p:sp>
        <p:nvSpPr>
          <p:cNvPr id="38" name="Pentagon 37"/>
          <p:cNvSpPr/>
          <p:nvPr/>
        </p:nvSpPr>
        <p:spPr>
          <a:xfrm>
            <a:off x="8604355" y="883920"/>
            <a:ext cx="3527686" cy="558848"/>
          </a:xfrm>
          <a:prstGeom prst="homePlat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600" dirty="0" smtClean="0"/>
              <a:t>Phase 3 – Strengthening Tata Treats</a:t>
            </a:r>
          </a:p>
          <a:p>
            <a:pPr algn="ctr"/>
            <a:r>
              <a:rPr lang="en-US" sz="1600" dirty="0" smtClean="0"/>
              <a:t>Jan’17 – Aug’17</a:t>
            </a:r>
            <a:endParaRPr lang="en-US" sz="1600" dirty="0"/>
          </a:p>
        </p:txBody>
      </p:sp>
      <p:sp>
        <p:nvSpPr>
          <p:cNvPr id="40" name="Rectangle 39"/>
          <p:cNvSpPr/>
          <p:nvPr/>
        </p:nvSpPr>
        <p:spPr>
          <a:xfrm>
            <a:off x="1430795" y="1528632"/>
            <a:ext cx="3376047" cy="783431"/>
          </a:xfrm>
          <a:prstGeom prst="rect">
            <a:avLst/>
          </a:prstGeom>
          <a:noFill/>
          <a:ln w="28575">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chemeClr val="tx1"/>
                </a:solidFill>
                <a:latin typeface="Leelawadee" panose="020B0502040204020203" pitchFamily="34" charset="-34"/>
                <a:cs typeface="Leelawadee" panose="020B0502040204020203" pitchFamily="34" charset="-34"/>
              </a:rPr>
              <a:t>Tease </a:t>
            </a:r>
            <a:r>
              <a:rPr lang="en-US" sz="1200" dirty="0" smtClean="0">
                <a:solidFill>
                  <a:schemeClr val="tx1"/>
                </a:solidFill>
                <a:latin typeface="Leelawadee" panose="020B0502040204020203" pitchFamily="34" charset="-34"/>
                <a:cs typeface="Leelawadee" panose="020B0502040204020203" pitchFamily="34" charset="-34"/>
              </a:rPr>
              <a:t>employee </a:t>
            </a:r>
            <a:r>
              <a:rPr lang="en-US" sz="1200" dirty="0">
                <a:solidFill>
                  <a:schemeClr val="tx1"/>
                </a:solidFill>
                <a:latin typeface="Leelawadee" panose="020B0502040204020203" pitchFamily="34" charset="-34"/>
                <a:cs typeface="Leelawadee" panose="020B0502040204020203" pitchFamily="34" charset="-34"/>
              </a:rPr>
              <a:t>with </a:t>
            </a:r>
            <a:r>
              <a:rPr lang="en-US" sz="1200" dirty="0" smtClean="0">
                <a:solidFill>
                  <a:schemeClr val="tx1"/>
                </a:solidFill>
                <a:latin typeface="Leelawadee" panose="020B0502040204020203" pitchFamily="34" charset="-34"/>
                <a:cs typeface="Leelawadee" panose="020B0502040204020203" pitchFamily="34" charset="-34"/>
              </a:rPr>
              <a:t>privileges &amp; offers as “Treats” by </a:t>
            </a:r>
            <a:r>
              <a:rPr lang="en-US" sz="1200" dirty="0">
                <a:solidFill>
                  <a:schemeClr val="tx1"/>
                </a:solidFill>
                <a:latin typeface="Leelawadee" panose="020B0502040204020203" pitchFamily="34" charset="-34"/>
                <a:cs typeface="Leelawadee" panose="020B0502040204020203" pitchFamily="34" charset="-34"/>
              </a:rPr>
              <a:t>the Tata </a:t>
            </a:r>
            <a:r>
              <a:rPr lang="en-US" sz="1200" dirty="0" smtClean="0">
                <a:solidFill>
                  <a:schemeClr val="tx1"/>
                </a:solidFill>
                <a:latin typeface="Leelawadee" panose="020B0502040204020203" pitchFamily="34" charset="-34"/>
                <a:cs typeface="Leelawadee" panose="020B0502040204020203" pitchFamily="34" charset="-34"/>
              </a:rPr>
              <a:t>Group, with minimal brand / program exposure outside group.</a:t>
            </a:r>
            <a:endParaRPr lang="en-US" sz="1200" dirty="0">
              <a:solidFill>
                <a:schemeClr val="tx1"/>
              </a:solidFill>
              <a:latin typeface="Leelawadee" panose="020B0502040204020203" pitchFamily="34" charset="-34"/>
              <a:ea typeface="Calibri" panose="020F0502020204030204" pitchFamily="34" charset="0"/>
              <a:cs typeface="Leelawadee" panose="020B0502040204020203" pitchFamily="34" charset="-34"/>
            </a:endParaRPr>
          </a:p>
        </p:txBody>
      </p:sp>
      <p:sp>
        <p:nvSpPr>
          <p:cNvPr id="41" name="Rectangle 40"/>
          <p:cNvSpPr/>
          <p:nvPr/>
        </p:nvSpPr>
        <p:spPr>
          <a:xfrm>
            <a:off x="5012575" y="1528633"/>
            <a:ext cx="3394409" cy="783431"/>
          </a:xfrm>
          <a:prstGeom prst="rect">
            <a:avLst/>
          </a:prstGeom>
          <a:noFill/>
          <a:ln w="28575">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smtClean="0">
                <a:solidFill>
                  <a:schemeClr val="tx1"/>
                </a:solidFill>
                <a:latin typeface="Leelawadee" panose="020B0502040204020203" pitchFamily="34" charset="-34"/>
                <a:cs typeface="Leelawadee" panose="020B0502040204020203" pitchFamily="34" charset="-34"/>
              </a:rPr>
              <a:t>Tata Treats is </a:t>
            </a:r>
            <a:r>
              <a:rPr lang="en-US" sz="1200" dirty="0">
                <a:solidFill>
                  <a:schemeClr val="tx1"/>
                </a:solidFill>
                <a:latin typeface="Leelawadee" panose="020B0502040204020203" pitchFamily="34" charset="-34"/>
                <a:cs typeface="Leelawadee" panose="020B0502040204020203" pitchFamily="34" charset="-34"/>
              </a:rPr>
              <a:t>officially launched with the platform – ‘Better Together’ </a:t>
            </a:r>
            <a:r>
              <a:rPr lang="en-US" sz="1200" dirty="0" smtClean="0">
                <a:solidFill>
                  <a:schemeClr val="tx1"/>
                </a:solidFill>
                <a:latin typeface="Leelawadee" panose="020B0502040204020203" pitchFamily="34" charset="-34"/>
                <a:cs typeface="Leelawadee" panose="020B0502040204020203" pitchFamily="34" charset="-34"/>
              </a:rPr>
              <a:t>for end customers to acquire members</a:t>
            </a:r>
            <a:endParaRPr lang="en-US" sz="1200" dirty="0">
              <a:solidFill>
                <a:schemeClr val="tx1"/>
              </a:solidFill>
              <a:latin typeface="Leelawadee" panose="020B0502040204020203" pitchFamily="34" charset="-34"/>
              <a:ea typeface="Calibri" panose="020F0502020204030204" pitchFamily="34" charset="0"/>
              <a:cs typeface="Leelawadee" panose="020B0502040204020203" pitchFamily="34" charset="-34"/>
            </a:endParaRPr>
          </a:p>
        </p:txBody>
      </p:sp>
      <p:sp>
        <p:nvSpPr>
          <p:cNvPr id="42" name="Rectangle 41"/>
          <p:cNvSpPr/>
          <p:nvPr/>
        </p:nvSpPr>
        <p:spPr>
          <a:xfrm>
            <a:off x="8612717" y="1528632"/>
            <a:ext cx="3367685" cy="783431"/>
          </a:xfrm>
          <a:prstGeom prst="rect">
            <a:avLst/>
          </a:prstGeom>
          <a:noFill/>
          <a:ln w="28575">
            <a:solidFill>
              <a:schemeClr val="accent3"/>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Leelawadee" panose="020B0502040204020203" pitchFamily="34" charset="-34"/>
                <a:cs typeface="Leelawadee" panose="020B0502040204020203" pitchFamily="34" charset="-34"/>
              </a:rPr>
              <a:t>Engage consumers with various activations centered on thanking their friends, family or society at large</a:t>
            </a:r>
          </a:p>
        </p:txBody>
      </p:sp>
      <p:sp>
        <p:nvSpPr>
          <p:cNvPr id="43" name="Rectangle 42"/>
          <p:cNvSpPr/>
          <p:nvPr/>
        </p:nvSpPr>
        <p:spPr>
          <a:xfrm>
            <a:off x="1433296" y="2445535"/>
            <a:ext cx="1789334" cy="735028"/>
          </a:xfrm>
          <a:prstGeom prst="rect">
            <a:avLst/>
          </a:prstGeom>
          <a:noFill/>
          <a:ln w="28575">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latin typeface="Leelawadee" panose="020B0502040204020203" pitchFamily="34" charset="-34"/>
                <a:ea typeface="Calibri" panose="020F0502020204030204" pitchFamily="34" charset="0"/>
                <a:cs typeface="Leelawadee" panose="020B0502040204020203" pitchFamily="34" charset="-34"/>
              </a:rPr>
              <a:t>Employees</a:t>
            </a:r>
          </a:p>
          <a:p>
            <a:pPr algn="ctr"/>
            <a:r>
              <a:rPr lang="en-US" sz="1200" dirty="0" smtClean="0">
                <a:solidFill>
                  <a:schemeClr val="tx1"/>
                </a:solidFill>
                <a:latin typeface="Leelawadee" panose="020B0502040204020203" pitchFamily="34" charset="-34"/>
                <a:ea typeface="Calibri" panose="020F0502020204030204" pitchFamily="34" charset="0"/>
                <a:cs typeface="Leelawadee" panose="020B0502040204020203" pitchFamily="34" charset="-34"/>
              </a:rPr>
              <a:t>(Working </a:t>
            </a:r>
            <a:r>
              <a:rPr lang="en-US" sz="1200" dirty="0">
                <a:solidFill>
                  <a:schemeClr val="tx1"/>
                </a:solidFill>
                <a:latin typeface="Leelawadee" panose="020B0502040204020203" pitchFamily="34" charset="-34"/>
                <a:ea typeface="Calibri" panose="020F0502020204030204" pitchFamily="34" charset="0"/>
                <a:cs typeface="Leelawadee" panose="020B0502040204020203" pitchFamily="34" charset="-34"/>
              </a:rPr>
              <a:t>Women, Young professional, Millennials, </a:t>
            </a:r>
            <a:r>
              <a:rPr lang="en-US" sz="1200" dirty="0" smtClean="0">
                <a:solidFill>
                  <a:schemeClr val="tx1"/>
                </a:solidFill>
                <a:latin typeface="Leelawadee" panose="020B0502040204020203" pitchFamily="34" charset="-34"/>
                <a:ea typeface="Calibri" panose="020F0502020204030204" pitchFamily="34" charset="0"/>
                <a:cs typeface="Leelawadee" panose="020B0502040204020203" pitchFamily="34" charset="-34"/>
              </a:rPr>
              <a:t>Executives)</a:t>
            </a:r>
          </a:p>
        </p:txBody>
      </p:sp>
      <p:sp>
        <p:nvSpPr>
          <p:cNvPr id="44" name="Rectangle 43"/>
          <p:cNvSpPr/>
          <p:nvPr/>
        </p:nvSpPr>
        <p:spPr>
          <a:xfrm>
            <a:off x="6345067" y="2445535"/>
            <a:ext cx="2061917" cy="720038"/>
          </a:xfrm>
          <a:prstGeom prst="rect">
            <a:avLst/>
          </a:prstGeom>
          <a:noFill/>
          <a:ln w="28575">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latin typeface="Leelawadee" panose="020B0502040204020203" pitchFamily="34" charset="-34"/>
                <a:ea typeface="Calibri" panose="020F0502020204030204" pitchFamily="34" charset="0"/>
                <a:cs typeface="Leelawadee" panose="020B0502040204020203" pitchFamily="34" charset="-34"/>
              </a:rPr>
              <a:t>Phase I Segment + Working Women, HNI, Executives</a:t>
            </a:r>
            <a:endParaRPr lang="en-US" sz="1200" dirty="0">
              <a:solidFill>
                <a:schemeClr val="tx1"/>
              </a:solidFill>
              <a:latin typeface="Leelawadee" panose="020B0502040204020203" pitchFamily="34" charset="-34"/>
              <a:ea typeface="Calibri" panose="020F0502020204030204" pitchFamily="34" charset="0"/>
              <a:cs typeface="Leelawadee" panose="020B0502040204020203" pitchFamily="34" charset="-34"/>
            </a:endParaRPr>
          </a:p>
        </p:txBody>
      </p:sp>
      <p:sp>
        <p:nvSpPr>
          <p:cNvPr id="56" name="Rectangle 55"/>
          <p:cNvSpPr/>
          <p:nvPr/>
        </p:nvSpPr>
        <p:spPr>
          <a:xfrm>
            <a:off x="1435795" y="4156907"/>
            <a:ext cx="3376047" cy="1184583"/>
          </a:xfrm>
          <a:prstGeom prst="rect">
            <a:avLst/>
          </a:prstGeom>
          <a:noFill/>
          <a:ln w="28575">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buFont typeface="Arial" panose="020B0604020202020204" pitchFamily="34" charset="0"/>
              <a:buChar char="•"/>
            </a:pPr>
            <a:r>
              <a:rPr lang="en-US" sz="1200" dirty="0" smtClean="0">
                <a:solidFill>
                  <a:schemeClr val="tx1"/>
                </a:solidFill>
                <a:latin typeface="Leelawadee" panose="020B0502040204020203" pitchFamily="34" charset="-34"/>
                <a:cs typeface="Leelawadee" panose="020B0502040204020203" pitchFamily="34" charset="-34"/>
              </a:rPr>
              <a:t>Presence across </a:t>
            </a:r>
            <a:r>
              <a:rPr lang="en-US" sz="1200" dirty="0">
                <a:solidFill>
                  <a:schemeClr val="tx1"/>
                </a:solidFill>
                <a:latin typeface="Leelawadee" panose="020B0502040204020203" pitchFamily="34" charset="-34"/>
                <a:cs typeface="Leelawadee" panose="020B0502040204020203" pitchFamily="34" charset="-34"/>
              </a:rPr>
              <a:t>group </a:t>
            </a:r>
            <a:r>
              <a:rPr lang="en-US" sz="1200" dirty="0" smtClean="0">
                <a:solidFill>
                  <a:schemeClr val="tx1"/>
                </a:solidFill>
                <a:latin typeface="Leelawadee" panose="020B0502040204020203" pitchFamily="34" charset="-34"/>
                <a:cs typeface="Leelawadee" panose="020B0502040204020203" pitchFamily="34" charset="-34"/>
              </a:rPr>
              <a:t>offices</a:t>
            </a:r>
          </a:p>
          <a:p>
            <a:pPr marL="285750" indent="-285750">
              <a:buFont typeface="Arial" panose="020B0604020202020204" pitchFamily="34" charset="0"/>
              <a:buChar char="•"/>
            </a:pPr>
            <a:r>
              <a:rPr lang="en-US" sz="1200" dirty="0">
                <a:solidFill>
                  <a:schemeClr val="tx1"/>
                </a:solidFill>
                <a:latin typeface="Leelawadee" panose="020B0502040204020203" pitchFamily="34" charset="-34"/>
                <a:cs typeface="Leelawadee" panose="020B0502040204020203" pitchFamily="34" charset="-34"/>
              </a:rPr>
              <a:t>Reach out to our employee base via </a:t>
            </a:r>
            <a:r>
              <a:rPr lang="en-US" sz="1200" dirty="0" smtClean="0">
                <a:solidFill>
                  <a:schemeClr val="tx1"/>
                </a:solidFill>
                <a:latin typeface="Leelawadee" panose="020B0502040204020203" pitchFamily="34" charset="-34"/>
                <a:cs typeface="Leelawadee" panose="020B0502040204020203" pitchFamily="34" charset="-34"/>
              </a:rPr>
              <a:t>e-mails &amp; Digital Assets (Intranet)</a:t>
            </a:r>
          </a:p>
          <a:p>
            <a:pPr marL="285750" indent="-285750">
              <a:buFont typeface="Arial" panose="020B0604020202020204" pitchFamily="34" charset="0"/>
              <a:buChar char="•"/>
            </a:pPr>
            <a:r>
              <a:rPr lang="en-US" sz="1200" dirty="0" smtClean="0">
                <a:solidFill>
                  <a:schemeClr val="tx1"/>
                </a:solidFill>
                <a:latin typeface="Leelawadee" panose="020B0502040204020203" pitchFamily="34" charset="-34"/>
                <a:cs typeface="Leelawadee" panose="020B0502040204020203" pitchFamily="34" charset="-34"/>
              </a:rPr>
              <a:t>Privileges as a key hook</a:t>
            </a:r>
          </a:p>
          <a:p>
            <a:pPr marL="285750" indent="-285750">
              <a:buFont typeface="Arial" panose="020B0604020202020204" pitchFamily="34" charset="0"/>
              <a:buChar char="•"/>
            </a:pPr>
            <a:r>
              <a:rPr lang="en-US" sz="1200" dirty="0" smtClean="0">
                <a:solidFill>
                  <a:schemeClr val="tx1"/>
                </a:solidFill>
                <a:latin typeface="Leelawadee" panose="020B0502040204020203" pitchFamily="34" charset="-34"/>
                <a:cs typeface="Leelawadee" panose="020B0502040204020203" pitchFamily="34" charset="-34"/>
              </a:rPr>
              <a:t>Referral &amp; Rewards Program</a:t>
            </a:r>
            <a:endParaRPr lang="en-US" sz="1200" dirty="0">
              <a:solidFill>
                <a:schemeClr val="tx1"/>
              </a:solidFill>
              <a:latin typeface="Leelawadee" panose="020B0502040204020203" pitchFamily="34" charset="-34"/>
              <a:ea typeface="Calibri" panose="020F0502020204030204" pitchFamily="34" charset="0"/>
              <a:cs typeface="Leelawadee" panose="020B0502040204020203" pitchFamily="34" charset="-34"/>
            </a:endParaRPr>
          </a:p>
        </p:txBody>
      </p:sp>
      <p:sp>
        <p:nvSpPr>
          <p:cNvPr id="57" name="Rectangle 56"/>
          <p:cNvSpPr/>
          <p:nvPr/>
        </p:nvSpPr>
        <p:spPr>
          <a:xfrm>
            <a:off x="5017575" y="4156908"/>
            <a:ext cx="3394409" cy="1184583"/>
          </a:xfrm>
          <a:prstGeom prst="rect">
            <a:avLst/>
          </a:prstGeom>
          <a:noFill/>
          <a:ln w="28575">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200" dirty="0">
                <a:solidFill>
                  <a:schemeClr val="tx1"/>
                </a:solidFill>
                <a:latin typeface="Leelawadee" panose="020B0502040204020203" pitchFamily="34" charset="-34"/>
                <a:cs typeface="Leelawadee" panose="020B0502040204020203" pitchFamily="34" charset="-34"/>
              </a:rPr>
              <a:t>Launching Better Together across </a:t>
            </a:r>
            <a:endParaRPr lang="en-US" sz="1200" dirty="0" smtClean="0">
              <a:solidFill>
                <a:schemeClr val="tx1"/>
              </a:solidFill>
              <a:latin typeface="Leelawadee" panose="020B0502040204020203" pitchFamily="34" charset="-34"/>
              <a:cs typeface="Leelawadee" panose="020B0502040204020203" pitchFamily="34" charset="-34"/>
            </a:endParaRPr>
          </a:p>
          <a:p>
            <a:pPr marL="285750" indent="-285750">
              <a:buFont typeface="Arial" panose="020B0604020202020204" pitchFamily="34" charset="0"/>
              <a:buChar char="•"/>
            </a:pPr>
            <a:r>
              <a:rPr lang="en-US" sz="1200" dirty="0" smtClean="0">
                <a:solidFill>
                  <a:schemeClr val="tx1"/>
                </a:solidFill>
                <a:latin typeface="Leelawadee" panose="020B0502040204020203" pitchFamily="34" charset="-34"/>
                <a:cs typeface="Leelawadee" panose="020B0502040204020203" pitchFamily="34" charset="-34"/>
              </a:rPr>
              <a:t>Fun activations across </a:t>
            </a:r>
            <a:r>
              <a:rPr lang="en-US" sz="1200" dirty="0">
                <a:solidFill>
                  <a:schemeClr val="tx1"/>
                </a:solidFill>
                <a:latin typeface="Leelawadee" panose="020B0502040204020203" pitchFamily="34" charset="-34"/>
                <a:cs typeface="Leelawadee" panose="020B0502040204020203" pitchFamily="34" charset="-34"/>
              </a:rPr>
              <a:t>partner stores </a:t>
            </a:r>
            <a:endParaRPr lang="en-US" sz="1200" dirty="0" smtClean="0">
              <a:solidFill>
                <a:schemeClr val="tx1"/>
              </a:solidFill>
              <a:latin typeface="Leelawadee" panose="020B0502040204020203" pitchFamily="34" charset="-34"/>
              <a:cs typeface="Leelawadee" panose="020B0502040204020203" pitchFamily="34" charset="-34"/>
            </a:endParaRPr>
          </a:p>
          <a:p>
            <a:pPr marL="285750" indent="-285750">
              <a:buFont typeface="Arial" panose="020B0604020202020204" pitchFamily="34" charset="0"/>
              <a:buChar char="•"/>
            </a:pPr>
            <a:r>
              <a:rPr lang="en-US" sz="1200" dirty="0" smtClean="0">
                <a:solidFill>
                  <a:schemeClr val="tx1"/>
                </a:solidFill>
                <a:latin typeface="Leelawadee" panose="020B0502040204020203" pitchFamily="34" charset="-34"/>
                <a:cs typeface="Leelawadee" panose="020B0502040204020203" pitchFamily="34" charset="-34"/>
              </a:rPr>
              <a:t>Re-marketing online people who </a:t>
            </a:r>
            <a:r>
              <a:rPr lang="en-US" sz="1200" dirty="0">
                <a:solidFill>
                  <a:schemeClr val="tx1"/>
                </a:solidFill>
                <a:latin typeface="Leelawadee" panose="020B0502040204020203" pitchFamily="34" charset="-34"/>
                <a:cs typeface="Leelawadee" panose="020B0502040204020203" pitchFamily="34" charset="-34"/>
              </a:rPr>
              <a:t>have shown an interest in any Tata </a:t>
            </a:r>
            <a:r>
              <a:rPr lang="en-US" sz="1200" dirty="0" smtClean="0">
                <a:solidFill>
                  <a:schemeClr val="tx1"/>
                </a:solidFill>
                <a:latin typeface="Leelawadee" panose="020B0502040204020203" pitchFamily="34" charset="-34"/>
                <a:cs typeface="Leelawadee" panose="020B0502040204020203" pitchFamily="34" charset="-34"/>
              </a:rPr>
              <a:t>Group</a:t>
            </a:r>
          </a:p>
          <a:p>
            <a:pPr marL="285750" indent="-285750">
              <a:buFont typeface="Arial" panose="020B0604020202020204" pitchFamily="34" charset="0"/>
              <a:buChar char="•"/>
            </a:pPr>
            <a:r>
              <a:rPr lang="en-US" sz="1200" dirty="0" smtClean="0">
                <a:solidFill>
                  <a:schemeClr val="tx1"/>
                </a:solidFill>
                <a:latin typeface="Leelawadee" panose="020B0502040204020203" pitchFamily="34" charset="-34"/>
                <a:ea typeface="Calibri" panose="020F0502020204030204" pitchFamily="34" charset="0"/>
                <a:cs typeface="Leelawadee" panose="020B0502040204020203" pitchFamily="34" charset="-34"/>
              </a:rPr>
              <a:t>Social Presence &amp; PR</a:t>
            </a:r>
            <a:endParaRPr lang="en-US" sz="1200" dirty="0">
              <a:solidFill>
                <a:schemeClr val="tx1"/>
              </a:solidFill>
              <a:latin typeface="Leelawadee" panose="020B0502040204020203" pitchFamily="34" charset="-34"/>
              <a:ea typeface="Calibri" panose="020F0502020204030204" pitchFamily="34" charset="0"/>
              <a:cs typeface="Leelawadee" panose="020B0502040204020203" pitchFamily="34" charset="-34"/>
            </a:endParaRPr>
          </a:p>
        </p:txBody>
      </p:sp>
      <p:sp>
        <p:nvSpPr>
          <p:cNvPr id="58" name="Rectangle 57"/>
          <p:cNvSpPr/>
          <p:nvPr/>
        </p:nvSpPr>
        <p:spPr>
          <a:xfrm>
            <a:off x="8617717" y="4156907"/>
            <a:ext cx="3394404" cy="1184583"/>
          </a:xfrm>
          <a:prstGeom prst="rect">
            <a:avLst/>
          </a:prstGeom>
          <a:noFill/>
          <a:ln w="28575">
            <a:solidFill>
              <a:schemeClr val="accent3"/>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200" dirty="0" smtClean="0">
                <a:solidFill>
                  <a:schemeClr val="tx1"/>
                </a:solidFill>
                <a:latin typeface="Leelawadee" panose="020B0502040204020203" pitchFamily="34" charset="-34"/>
                <a:cs typeface="Leelawadee" panose="020B0502040204020203" pitchFamily="34" charset="-34"/>
              </a:rPr>
              <a:t>Contests</a:t>
            </a:r>
          </a:p>
          <a:p>
            <a:pPr marL="285750" indent="-285750">
              <a:buFont typeface="Arial" panose="020B0604020202020204" pitchFamily="34" charset="0"/>
              <a:buChar char="•"/>
            </a:pPr>
            <a:r>
              <a:rPr lang="en-US" sz="1200" dirty="0" smtClean="0">
                <a:solidFill>
                  <a:schemeClr val="tx1"/>
                </a:solidFill>
                <a:latin typeface="Leelawadee" panose="020B0502040204020203" pitchFamily="34" charset="-34"/>
                <a:cs typeface="Leelawadee" panose="020B0502040204020203" pitchFamily="34" charset="-34"/>
              </a:rPr>
              <a:t>Referrals</a:t>
            </a:r>
          </a:p>
          <a:p>
            <a:pPr marL="285750" indent="-285750">
              <a:buFont typeface="Arial" panose="020B0604020202020204" pitchFamily="34" charset="0"/>
              <a:buChar char="•"/>
            </a:pPr>
            <a:r>
              <a:rPr lang="en-US" sz="1200" dirty="0">
                <a:solidFill>
                  <a:schemeClr val="tx1"/>
                </a:solidFill>
                <a:latin typeface="Leelawadee" panose="020B0502040204020203" pitchFamily="34" charset="-34"/>
                <a:cs typeface="Leelawadee" panose="020B0502040204020203" pitchFamily="34" charset="-34"/>
              </a:rPr>
              <a:t>S</a:t>
            </a:r>
            <a:r>
              <a:rPr lang="en-US" sz="1200" dirty="0" smtClean="0">
                <a:solidFill>
                  <a:schemeClr val="tx1"/>
                </a:solidFill>
                <a:latin typeface="Leelawadee" panose="020B0502040204020203" pitchFamily="34" charset="-34"/>
                <a:cs typeface="Leelawadee" panose="020B0502040204020203" pitchFamily="34" charset="-34"/>
              </a:rPr>
              <a:t>hopping </a:t>
            </a:r>
            <a:r>
              <a:rPr lang="en-US" sz="1200" dirty="0">
                <a:solidFill>
                  <a:schemeClr val="tx1"/>
                </a:solidFill>
                <a:latin typeface="Leelawadee" panose="020B0502040204020203" pitchFamily="34" charset="-34"/>
                <a:cs typeface="Leelawadee" panose="020B0502040204020203" pitchFamily="34" charset="-34"/>
              </a:rPr>
              <a:t>gamification - Tata Shopping League</a:t>
            </a:r>
            <a:endParaRPr lang="en-US" sz="1200" dirty="0">
              <a:solidFill>
                <a:schemeClr val="tx1"/>
              </a:solidFill>
              <a:latin typeface="Leelawadee" panose="020B0502040204020203" pitchFamily="34" charset="-34"/>
              <a:ea typeface="Calibri" panose="020F0502020204030204" pitchFamily="34" charset="0"/>
              <a:cs typeface="Leelawadee" panose="020B0502040204020203" pitchFamily="34" charset="-34"/>
            </a:endParaRPr>
          </a:p>
        </p:txBody>
      </p:sp>
      <p:sp>
        <p:nvSpPr>
          <p:cNvPr id="59" name="Rectangle 58"/>
          <p:cNvSpPr/>
          <p:nvPr/>
        </p:nvSpPr>
        <p:spPr>
          <a:xfrm>
            <a:off x="72555" y="1528633"/>
            <a:ext cx="1216599" cy="737526"/>
          </a:xfrm>
          <a:prstGeom prst="rect">
            <a:avLst/>
          </a:prstGeom>
          <a:ln/>
        </p:spPr>
        <p:style>
          <a:lnRef idx="1">
            <a:schemeClr val="accent1"/>
          </a:lnRef>
          <a:fillRef idx="2">
            <a:schemeClr val="accent1"/>
          </a:fillRef>
          <a:effectRef idx="1">
            <a:schemeClr val="accent1"/>
          </a:effectRef>
          <a:fontRef idx="minor">
            <a:schemeClr val="dk1"/>
          </a:fontRef>
        </p:style>
        <p:txBody>
          <a:bodyPr rtlCol="0" anchor="ctr"/>
          <a:lstStyle/>
          <a:p>
            <a:r>
              <a:rPr lang="en-US" sz="1400" b="1" dirty="0" smtClean="0">
                <a:solidFill>
                  <a:schemeClr val="tx1"/>
                </a:solidFill>
                <a:latin typeface="Leelawadee" panose="020B0502040204020203" pitchFamily="34" charset="-34"/>
                <a:ea typeface="Calibri" panose="020F0502020204030204" pitchFamily="34" charset="0"/>
                <a:cs typeface="Leelawadee" panose="020B0502040204020203" pitchFamily="34" charset="-34"/>
              </a:rPr>
              <a:t>OBJECTIVE</a:t>
            </a:r>
            <a:endParaRPr lang="en-US" sz="1400" b="1" dirty="0">
              <a:solidFill>
                <a:schemeClr val="tx1"/>
              </a:solidFill>
              <a:latin typeface="Leelawadee" panose="020B0502040204020203" pitchFamily="34" charset="-34"/>
              <a:ea typeface="Calibri" panose="020F0502020204030204" pitchFamily="34" charset="0"/>
              <a:cs typeface="Leelawadee" panose="020B0502040204020203" pitchFamily="34" charset="-34"/>
            </a:endParaRPr>
          </a:p>
        </p:txBody>
      </p:sp>
      <p:sp>
        <p:nvSpPr>
          <p:cNvPr id="60" name="Rectangle 59"/>
          <p:cNvSpPr/>
          <p:nvPr/>
        </p:nvSpPr>
        <p:spPr>
          <a:xfrm>
            <a:off x="75055" y="2415552"/>
            <a:ext cx="1216599" cy="765947"/>
          </a:xfrm>
          <a:prstGeom prst="rect">
            <a:avLst/>
          </a:prstGeom>
          <a:ln/>
        </p:spPr>
        <p:style>
          <a:lnRef idx="1">
            <a:schemeClr val="accent1"/>
          </a:lnRef>
          <a:fillRef idx="2">
            <a:schemeClr val="accent1"/>
          </a:fillRef>
          <a:effectRef idx="1">
            <a:schemeClr val="accent1"/>
          </a:effectRef>
          <a:fontRef idx="minor">
            <a:schemeClr val="dk1"/>
          </a:fontRef>
        </p:style>
        <p:txBody>
          <a:bodyPr rtlCol="0" anchor="ctr"/>
          <a:lstStyle/>
          <a:p>
            <a:r>
              <a:rPr lang="en-US" sz="1400" b="1" dirty="0" smtClean="0">
                <a:solidFill>
                  <a:schemeClr val="tx1"/>
                </a:solidFill>
                <a:latin typeface="Leelawadee" panose="020B0502040204020203" pitchFamily="34" charset="-34"/>
                <a:ea typeface="Calibri" panose="020F0502020204030204" pitchFamily="34" charset="0"/>
                <a:cs typeface="Leelawadee" panose="020B0502040204020203" pitchFamily="34" charset="-34"/>
              </a:rPr>
              <a:t>SEGMENT</a:t>
            </a:r>
            <a:endParaRPr lang="en-US" sz="1400" b="1" dirty="0">
              <a:solidFill>
                <a:schemeClr val="tx1"/>
              </a:solidFill>
              <a:latin typeface="Leelawadee" panose="020B0502040204020203" pitchFamily="34" charset="-34"/>
              <a:ea typeface="Calibri" panose="020F0502020204030204" pitchFamily="34" charset="0"/>
              <a:cs typeface="Leelawadee" panose="020B0502040204020203" pitchFamily="34" charset="-34"/>
            </a:endParaRPr>
          </a:p>
        </p:txBody>
      </p:sp>
      <p:sp>
        <p:nvSpPr>
          <p:cNvPr id="61" name="Rectangle 60"/>
          <p:cNvSpPr/>
          <p:nvPr/>
        </p:nvSpPr>
        <p:spPr>
          <a:xfrm>
            <a:off x="72555" y="4156907"/>
            <a:ext cx="1216599" cy="1184583"/>
          </a:xfrm>
          <a:prstGeom prst="rect">
            <a:avLst/>
          </a:prstGeom>
          <a:ln/>
        </p:spPr>
        <p:style>
          <a:lnRef idx="1">
            <a:schemeClr val="accent1"/>
          </a:lnRef>
          <a:fillRef idx="2">
            <a:schemeClr val="accent1"/>
          </a:fillRef>
          <a:effectRef idx="1">
            <a:schemeClr val="accent1"/>
          </a:effectRef>
          <a:fontRef idx="minor">
            <a:schemeClr val="dk1"/>
          </a:fontRef>
        </p:style>
        <p:txBody>
          <a:bodyPr rtlCol="0" anchor="ctr"/>
          <a:lstStyle/>
          <a:p>
            <a:r>
              <a:rPr lang="en-US" sz="1400" b="1" dirty="0" smtClean="0">
                <a:solidFill>
                  <a:schemeClr val="tx1"/>
                </a:solidFill>
                <a:latin typeface="Leelawadee" panose="020B0502040204020203" pitchFamily="34" charset="-34"/>
                <a:ea typeface="Calibri" panose="020F0502020204030204" pitchFamily="34" charset="0"/>
                <a:cs typeface="Leelawadee" panose="020B0502040204020203" pitchFamily="34" charset="-34"/>
              </a:rPr>
              <a:t>KEY ACTIONS</a:t>
            </a:r>
            <a:endParaRPr lang="en-US" sz="1400" b="1" dirty="0">
              <a:solidFill>
                <a:schemeClr val="tx1"/>
              </a:solidFill>
              <a:latin typeface="Leelawadee" panose="020B0502040204020203" pitchFamily="34" charset="-34"/>
              <a:ea typeface="Calibri" panose="020F0502020204030204" pitchFamily="34" charset="0"/>
              <a:cs typeface="Leelawadee" panose="020B0502040204020203" pitchFamily="34" charset="-34"/>
            </a:endParaRPr>
          </a:p>
        </p:txBody>
      </p:sp>
      <p:sp>
        <p:nvSpPr>
          <p:cNvPr id="62" name="Rectangle 61"/>
          <p:cNvSpPr/>
          <p:nvPr/>
        </p:nvSpPr>
        <p:spPr>
          <a:xfrm>
            <a:off x="3316406" y="2445535"/>
            <a:ext cx="1490436" cy="735028"/>
          </a:xfrm>
          <a:prstGeom prst="rect">
            <a:avLst/>
          </a:prstGeom>
          <a:noFill/>
          <a:ln w="28575">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latin typeface="Leelawadee" panose="020B0502040204020203" pitchFamily="34" charset="-34"/>
                <a:ea typeface="Calibri" panose="020F0502020204030204" pitchFamily="34" charset="0"/>
                <a:cs typeface="Leelawadee" panose="020B0502040204020203" pitchFamily="34" charset="-34"/>
              </a:rPr>
              <a:t>Employee F&amp;F,</a:t>
            </a:r>
            <a:br>
              <a:rPr lang="en-US" sz="1200" dirty="0" smtClean="0">
                <a:solidFill>
                  <a:schemeClr val="tx1"/>
                </a:solidFill>
                <a:latin typeface="Leelawadee" panose="020B0502040204020203" pitchFamily="34" charset="-34"/>
                <a:ea typeface="Calibri" panose="020F0502020204030204" pitchFamily="34" charset="0"/>
                <a:cs typeface="Leelawadee" panose="020B0502040204020203" pitchFamily="34" charset="-34"/>
              </a:rPr>
            </a:br>
            <a:r>
              <a:rPr lang="en-US" sz="1200" dirty="0" smtClean="0">
                <a:solidFill>
                  <a:schemeClr val="tx1"/>
                </a:solidFill>
                <a:latin typeface="Leelawadee" panose="020B0502040204020203" pitchFamily="34" charset="-34"/>
                <a:ea typeface="Calibri" panose="020F0502020204030204" pitchFamily="34" charset="0"/>
                <a:cs typeface="Leelawadee" panose="020B0502040204020203" pitchFamily="34" charset="-34"/>
              </a:rPr>
              <a:t> </a:t>
            </a:r>
          </a:p>
          <a:p>
            <a:pPr algn="ctr"/>
            <a:r>
              <a:rPr lang="en-US" sz="1200" dirty="0" smtClean="0">
                <a:solidFill>
                  <a:schemeClr val="tx1"/>
                </a:solidFill>
                <a:latin typeface="Leelawadee" panose="020B0502040204020203" pitchFamily="34" charset="-34"/>
                <a:ea typeface="Calibri" panose="020F0502020204030204" pitchFamily="34" charset="0"/>
                <a:cs typeface="Leelawadee" panose="020B0502040204020203" pitchFamily="34" charset="-34"/>
              </a:rPr>
              <a:t>Channel Partners</a:t>
            </a:r>
          </a:p>
        </p:txBody>
      </p:sp>
      <p:sp>
        <p:nvSpPr>
          <p:cNvPr id="63" name="Rectangle 62"/>
          <p:cNvSpPr/>
          <p:nvPr/>
        </p:nvSpPr>
        <p:spPr>
          <a:xfrm>
            <a:off x="1433296" y="3271549"/>
            <a:ext cx="3373546" cy="735028"/>
          </a:xfrm>
          <a:prstGeom prst="rect">
            <a:avLst/>
          </a:prstGeom>
          <a:noFill/>
          <a:ln w="28575">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latin typeface="Leelawadee" panose="020B0502040204020203" pitchFamily="34" charset="-34"/>
                <a:ea typeface="Calibri" panose="020F0502020204030204" pitchFamily="34" charset="0"/>
                <a:cs typeface="Leelawadee" panose="020B0502040204020203" pitchFamily="34" charset="-34"/>
              </a:rPr>
              <a:t>Office premises, digital assets, e-mails, Tata World</a:t>
            </a:r>
          </a:p>
        </p:txBody>
      </p:sp>
      <p:sp>
        <p:nvSpPr>
          <p:cNvPr id="65" name="Rectangle 64"/>
          <p:cNvSpPr/>
          <p:nvPr/>
        </p:nvSpPr>
        <p:spPr>
          <a:xfrm>
            <a:off x="72555" y="3271666"/>
            <a:ext cx="1216599" cy="765827"/>
          </a:xfrm>
          <a:prstGeom prst="rect">
            <a:avLst/>
          </a:prstGeom>
          <a:ln/>
        </p:spPr>
        <p:style>
          <a:lnRef idx="1">
            <a:schemeClr val="accent1"/>
          </a:lnRef>
          <a:fillRef idx="2">
            <a:schemeClr val="accent1"/>
          </a:fillRef>
          <a:effectRef idx="1">
            <a:schemeClr val="accent1"/>
          </a:effectRef>
          <a:fontRef idx="minor">
            <a:schemeClr val="dk1"/>
          </a:fontRef>
        </p:style>
        <p:txBody>
          <a:bodyPr rtlCol="0" anchor="ctr"/>
          <a:lstStyle/>
          <a:p>
            <a:r>
              <a:rPr lang="en-US" sz="1400" b="1" dirty="0" smtClean="0">
                <a:solidFill>
                  <a:schemeClr val="tx1"/>
                </a:solidFill>
                <a:latin typeface="Leelawadee" panose="020B0502040204020203" pitchFamily="34" charset="-34"/>
                <a:ea typeface="Calibri" panose="020F0502020204030204" pitchFamily="34" charset="0"/>
                <a:cs typeface="Leelawadee" panose="020B0502040204020203" pitchFamily="34" charset="-34"/>
              </a:rPr>
              <a:t>CHANNEL</a:t>
            </a:r>
            <a:endParaRPr lang="en-US" sz="1400" b="1" dirty="0">
              <a:solidFill>
                <a:schemeClr val="tx1"/>
              </a:solidFill>
              <a:latin typeface="Leelawadee" panose="020B0502040204020203" pitchFamily="34" charset="-34"/>
              <a:ea typeface="Calibri" panose="020F0502020204030204" pitchFamily="34" charset="0"/>
              <a:cs typeface="Leelawadee" panose="020B0502040204020203" pitchFamily="34" charset="-34"/>
            </a:endParaRPr>
          </a:p>
        </p:txBody>
      </p:sp>
      <p:sp>
        <p:nvSpPr>
          <p:cNvPr id="66" name="Rectangle 65"/>
          <p:cNvSpPr/>
          <p:nvPr/>
        </p:nvSpPr>
        <p:spPr>
          <a:xfrm>
            <a:off x="72554" y="5430922"/>
            <a:ext cx="1216599" cy="493766"/>
          </a:xfrm>
          <a:prstGeom prst="rect">
            <a:avLst/>
          </a:prstGeom>
          <a:ln/>
        </p:spPr>
        <p:style>
          <a:lnRef idx="1">
            <a:schemeClr val="accent1"/>
          </a:lnRef>
          <a:fillRef idx="2">
            <a:schemeClr val="accent1"/>
          </a:fillRef>
          <a:effectRef idx="1">
            <a:schemeClr val="accent1"/>
          </a:effectRef>
          <a:fontRef idx="minor">
            <a:schemeClr val="dk1"/>
          </a:fontRef>
        </p:style>
        <p:txBody>
          <a:bodyPr rtlCol="0" anchor="ctr"/>
          <a:lstStyle/>
          <a:p>
            <a:r>
              <a:rPr lang="en-US" sz="1400" b="1" dirty="0" smtClean="0">
                <a:solidFill>
                  <a:schemeClr val="tx1"/>
                </a:solidFill>
                <a:latin typeface="Leelawadee" panose="020B0502040204020203" pitchFamily="34" charset="-34"/>
                <a:ea typeface="Calibri" panose="020F0502020204030204" pitchFamily="34" charset="0"/>
                <a:cs typeface="Leelawadee" panose="020B0502040204020203" pitchFamily="34" charset="-34"/>
              </a:rPr>
              <a:t>Est. Enrollment</a:t>
            </a:r>
            <a:endParaRPr lang="en-US" sz="1400" b="1" dirty="0">
              <a:solidFill>
                <a:schemeClr val="tx1"/>
              </a:solidFill>
              <a:latin typeface="Leelawadee" panose="020B0502040204020203" pitchFamily="34" charset="-34"/>
              <a:ea typeface="Calibri" panose="020F0502020204030204" pitchFamily="34" charset="0"/>
              <a:cs typeface="Leelawadee" panose="020B0502040204020203" pitchFamily="34" charset="-34"/>
            </a:endParaRPr>
          </a:p>
        </p:txBody>
      </p:sp>
      <p:sp>
        <p:nvSpPr>
          <p:cNvPr id="67" name="Rectangle 66"/>
          <p:cNvSpPr/>
          <p:nvPr/>
        </p:nvSpPr>
        <p:spPr>
          <a:xfrm>
            <a:off x="1430795" y="5430922"/>
            <a:ext cx="3376047" cy="493766"/>
          </a:xfrm>
          <a:prstGeom prst="rect">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400" b="1" dirty="0" smtClean="0">
                <a:solidFill>
                  <a:schemeClr val="bg1"/>
                </a:solidFill>
                <a:effectLst/>
                <a:latin typeface="Leelawadee" panose="020B0502040204020203" pitchFamily="34" charset="-34"/>
                <a:cs typeface="Leelawadee" panose="020B0502040204020203" pitchFamily="34" charset="-34"/>
              </a:rPr>
              <a:t>200,000</a:t>
            </a:r>
          </a:p>
        </p:txBody>
      </p:sp>
      <p:sp>
        <p:nvSpPr>
          <p:cNvPr id="68" name="Rectangle 67"/>
          <p:cNvSpPr/>
          <p:nvPr/>
        </p:nvSpPr>
        <p:spPr>
          <a:xfrm>
            <a:off x="4998563" y="2445535"/>
            <a:ext cx="1252728" cy="720038"/>
          </a:xfrm>
          <a:prstGeom prst="rect">
            <a:avLst/>
          </a:prstGeom>
          <a:noFill/>
          <a:ln w="28575">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latin typeface="Leelawadee" panose="020B0502040204020203" pitchFamily="34" charset="-34"/>
                <a:ea typeface="Calibri" panose="020F0502020204030204" pitchFamily="34" charset="0"/>
                <a:cs typeface="Leelawadee" panose="020B0502040204020203" pitchFamily="34" charset="-34"/>
              </a:rPr>
              <a:t>Store Walk-ins / Online Visitors</a:t>
            </a:r>
            <a:endParaRPr lang="en-US" sz="1200" dirty="0">
              <a:solidFill>
                <a:schemeClr val="tx1"/>
              </a:solidFill>
              <a:latin typeface="Leelawadee" panose="020B0502040204020203" pitchFamily="34" charset="-34"/>
              <a:ea typeface="Calibri" panose="020F0502020204030204" pitchFamily="34" charset="0"/>
              <a:cs typeface="Leelawadee" panose="020B0502040204020203" pitchFamily="34" charset="-34"/>
            </a:endParaRPr>
          </a:p>
        </p:txBody>
      </p:sp>
      <p:sp>
        <p:nvSpPr>
          <p:cNvPr id="69" name="Rectangle 68"/>
          <p:cNvSpPr/>
          <p:nvPr/>
        </p:nvSpPr>
        <p:spPr>
          <a:xfrm>
            <a:off x="4998563" y="3299044"/>
            <a:ext cx="1252728" cy="720038"/>
          </a:xfrm>
          <a:prstGeom prst="rect">
            <a:avLst/>
          </a:prstGeom>
          <a:noFill/>
          <a:ln w="28575">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latin typeface="Leelawadee" panose="020B0502040204020203" pitchFamily="34" charset="-34"/>
                <a:ea typeface="Calibri" panose="020F0502020204030204" pitchFamily="34" charset="0"/>
                <a:cs typeface="Leelawadee" panose="020B0502040204020203" pitchFamily="34" charset="-34"/>
              </a:rPr>
              <a:t>In-store activity</a:t>
            </a:r>
          </a:p>
        </p:txBody>
      </p:sp>
      <p:sp>
        <p:nvSpPr>
          <p:cNvPr id="70" name="Rectangle 69"/>
          <p:cNvSpPr/>
          <p:nvPr/>
        </p:nvSpPr>
        <p:spPr>
          <a:xfrm>
            <a:off x="6345066" y="3299044"/>
            <a:ext cx="2061917" cy="720038"/>
          </a:xfrm>
          <a:prstGeom prst="rect">
            <a:avLst/>
          </a:prstGeom>
          <a:noFill/>
          <a:ln w="28575">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latin typeface="Leelawadee" panose="020B0502040204020203" pitchFamily="34" charset="-34"/>
                <a:ea typeface="Calibri" panose="020F0502020204030204" pitchFamily="34" charset="0"/>
                <a:cs typeface="Leelawadee" panose="020B0502040204020203" pitchFamily="34" charset="-34"/>
              </a:rPr>
              <a:t>Digital &amp; Partner websites</a:t>
            </a:r>
            <a:endParaRPr lang="en-US" sz="1200" b="1" dirty="0">
              <a:solidFill>
                <a:schemeClr val="tx1"/>
              </a:solidFill>
              <a:latin typeface="Leelawadee" panose="020B0502040204020203" pitchFamily="34" charset="-34"/>
              <a:ea typeface="Calibri" panose="020F0502020204030204" pitchFamily="34" charset="0"/>
              <a:cs typeface="Leelawadee" panose="020B0502040204020203" pitchFamily="34" charset="-34"/>
            </a:endParaRPr>
          </a:p>
          <a:p>
            <a:pPr algn="ctr"/>
            <a:r>
              <a:rPr lang="en-US" sz="1200" dirty="0" smtClean="0">
                <a:solidFill>
                  <a:schemeClr val="tx1"/>
                </a:solidFill>
                <a:latin typeface="Leelawadee" panose="020B0502040204020203" pitchFamily="34" charset="-34"/>
                <a:ea typeface="Calibri" panose="020F0502020204030204" pitchFamily="34" charset="0"/>
                <a:cs typeface="Leelawadee" panose="020B0502040204020203" pitchFamily="34" charset="-34"/>
              </a:rPr>
              <a:t>Multi touchpoints</a:t>
            </a:r>
            <a:endParaRPr lang="en-US" sz="1200" b="1" dirty="0" smtClean="0">
              <a:solidFill>
                <a:schemeClr val="tx1"/>
              </a:solidFill>
              <a:latin typeface="Leelawadee" panose="020B0502040204020203" pitchFamily="34" charset="-34"/>
              <a:ea typeface="Calibri" panose="020F0502020204030204" pitchFamily="34" charset="0"/>
              <a:cs typeface="Leelawadee" panose="020B0502040204020203" pitchFamily="34" charset="-34"/>
            </a:endParaRPr>
          </a:p>
        </p:txBody>
      </p:sp>
      <p:sp>
        <p:nvSpPr>
          <p:cNvPr id="71" name="Rectangle 70"/>
          <p:cNvSpPr/>
          <p:nvPr/>
        </p:nvSpPr>
        <p:spPr>
          <a:xfrm>
            <a:off x="4998563" y="5430922"/>
            <a:ext cx="3376047" cy="493766"/>
          </a:xfrm>
          <a:prstGeom prst="rect">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600" b="1" dirty="0" smtClean="0">
                <a:solidFill>
                  <a:schemeClr val="bg1"/>
                </a:solidFill>
              </a:rPr>
              <a:t>600,000*</a:t>
            </a:r>
            <a:endParaRPr lang="en-US" sz="1600" b="1" dirty="0">
              <a:solidFill>
                <a:schemeClr val="bg1"/>
              </a:solidFill>
            </a:endParaRPr>
          </a:p>
        </p:txBody>
      </p:sp>
      <p:sp>
        <p:nvSpPr>
          <p:cNvPr id="72" name="Rectangle 71"/>
          <p:cNvSpPr/>
          <p:nvPr/>
        </p:nvSpPr>
        <p:spPr>
          <a:xfrm>
            <a:off x="8612717" y="3302466"/>
            <a:ext cx="3391798" cy="735029"/>
          </a:xfrm>
          <a:prstGeom prst="rect">
            <a:avLst/>
          </a:prstGeom>
          <a:noFill/>
          <a:ln w="28575">
            <a:solidFill>
              <a:schemeClr val="accent3"/>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smtClean="0">
                <a:solidFill>
                  <a:schemeClr val="tx1"/>
                </a:solidFill>
                <a:latin typeface="Leelawadee" panose="020B0502040204020203" pitchFamily="34" charset="-34"/>
                <a:cs typeface="Leelawadee" panose="020B0502040204020203" pitchFamily="34" charset="-34"/>
              </a:rPr>
              <a:t>Digital / Radio / Instore activity</a:t>
            </a:r>
            <a:endParaRPr lang="en-US" sz="1200" dirty="0">
              <a:solidFill>
                <a:schemeClr val="tx1"/>
              </a:solidFill>
              <a:latin typeface="Leelawadee" panose="020B0502040204020203" pitchFamily="34" charset="-34"/>
              <a:ea typeface="Calibri" panose="020F0502020204030204" pitchFamily="34" charset="0"/>
              <a:cs typeface="Leelawadee" panose="020B0502040204020203" pitchFamily="34" charset="-34"/>
            </a:endParaRPr>
          </a:p>
        </p:txBody>
      </p:sp>
      <p:sp>
        <p:nvSpPr>
          <p:cNvPr id="73" name="Rectangle 72"/>
          <p:cNvSpPr/>
          <p:nvPr/>
        </p:nvSpPr>
        <p:spPr>
          <a:xfrm>
            <a:off x="8604355" y="5430922"/>
            <a:ext cx="3376047" cy="493766"/>
          </a:xfrm>
          <a:prstGeom prst="rect">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600" b="1" dirty="0" smtClean="0">
                <a:solidFill>
                  <a:schemeClr val="bg1"/>
                </a:solidFill>
              </a:rPr>
              <a:t>1000,000*</a:t>
            </a:r>
            <a:endParaRPr lang="en-US" sz="1600" b="1" dirty="0">
              <a:solidFill>
                <a:schemeClr val="bg1"/>
              </a:solidFill>
            </a:endParaRPr>
          </a:p>
        </p:txBody>
      </p:sp>
      <p:sp>
        <p:nvSpPr>
          <p:cNvPr id="2" name="TextBox 1"/>
          <p:cNvSpPr txBox="1"/>
          <p:nvPr/>
        </p:nvSpPr>
        <p:spPr>
          <a:xfrm>
            <a:off x="8025339" y="6025047"/>
            <a:ext cx="4106702" cy="307777"/>
          </a:xfrm>
          <a:prstGeom prst="rect">
            <a:avLst/>
          </a:prstGeom>
          <a:noFill/>
        </p:spPr>
        <p:txBody>
          <a:bodyPr wrap="none" rtlCol="0">
            <a:spAutoFit/>
          </a:bodyPr>
          <a:lstStyle/>
          <a:p>
            <a:r>
              <a:rPr lang="en-IN" sz="1400" i="1" dirty="0" smtClean="0">
                <a:latin typeface="Leelawadee" panose="020B0502040204020203" pitchFamily="34" charset="-34"/>
                <a:cs typeface="Leelawadee" panose="020B0502040204020203" pitchFamily="34" charset="-34"/>
              </a:rPr>
              <a:t>*Estimated Enrolments- Actuals to be determined</a:t>
            </a:r>
            <a:endParaRPr lang="en-IN" sz="1400" i="1" dirty="0">
              <a:latin typeface="Leelawadee" panose="020B0502040204020203" pitchFamily="34" charset="-34"/>
              <a:cs typeface="Leelawadee" panose="020B0502040204020203" pitchFamily="34" charset="-34"/>
            </a:endParaRPr>
          </a:p>
        </p:txBody>
      </p:sp>
      <p:sp>
        <p:nvSpPr>
          <p:cNvPr id="32" name="Rectangle 31"/>
          <p:cNvSpPr/>
          <p:nvPr/>
        </p:nvSpPr>
        <p:spPr>
          <a:xfrm>
            <a:off x="8612717" y="2476176"/>
            <a:ext cx="3367685" cy="720038"/>
          </a:xfrm>
          <a:prstGeom prst="rect">
            <a:avLst/>
          </a:prstGeom>
          <a:noFill/>
          <a:ln w="28575">
            <a:solidFill>
              <a:schemeClr val="accent3"/>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Leelawadee" panose="020B0502040204020203" pitchFamily="34" charset="-34"/>
                <a:cs typeface="Leelawadee" panose="020B0502040204020203" pitchFamily="34" charset="-34"/>
              </a:rPr>
              <a:t>Phase I &amp; II Segment + House wives + Greying, Professionals.</a:t>
            </a:r>
          </a:p>
        </p:txBody>
      </p:sp>
    </p:spTree>
    <p:extLst>
      <p:ext uri="{BB962C8B-B14F-4D97-AF65-F5344CB8AC3E}">
        <p14:creationId xmlns:p14="http://schemas.microsoft.com/office/powerpoint/2010/main" val="417175639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040F425-731D-4835-A38A-9545B9CAE996}" type="slidenum">
              <a:rPr lang="en-IN" smtClean="0">
                <a:solidFill>
                  <a:srgbClr val="000000">
                    <a:tint val="75000"/>
                  </a:srgbClr>
                </a:solidFill>
              </a:rPr>
              <a:pPr/>
              <a:t>26</a:t>
            </a:fld>
            <a:endParaRPr lang="en-IN" dirty="0">
              <a:solidFill>
                <a:srgbClr val="000000">
                  <a:tint val="75000"/>
                </a:srgbClr>
              </a:solidFill>
            </a:endParaRPr>
          </a:p>
        </p:txBody>
      </p:sp>
      <p:sp>
        <p:nvSpPr>
          <p:cNvPr id="5" name="Rectangle 4"/>
          <p:cNvSpPr/>
          <p:nvPr/>
        </p:nvSpPr>
        <p:spPr>
          <a:xfrm>
            <a:off x="4029120" y="218935"/>
            <a:ext cx="3998794" cy="523220"/>
          </a:xfrm>
          <a:prstGeom prst="rect">
            <a:avLst/>
          </a:prstGeom>
          <a:solidFill>
            <a:schemeClr val="bg1"/>
          </a:solidFill>
        </p:spPr>
        <p:txBody>
          <a:bodyPr wrap="square" anchor="ctr">
            <a:spAutoFit/>
          </a:bodyPr>
          <a:lstStyle/>
          <a:p>
            <a:pPr algn="ctr"/>
            <a:r>
              <a:rPr lang="en-IN" sz="2800" b="1" dirty="0" smtClean="0">
                <a:solidFill>
                  <a:srgbClr val="0070C0"/>
                </a:solidFill>
                <a:latin typeface="Leelawadee UI" panose="020B0502040204020203" pitchFamily="34" charset="-34"/>
                <a:cs typeface="Leelawadee UI" panose="020B0502040204020203" pitchFamily="34" charset="-34"/>
              </a:rPr>
              <a:t>Launch Considerations</a:t>
            </a:r>
            <a:endParaRPr lang="en-IN" sz="2800" b="1" dirty="0">
              <a:solidFill>
                <a:srgbClr val="0070C0"/>
              </a:solidFill>
              <a:latin typeface="Leelawadee UI" panose="020B0502040204020203" pitchFamily="34" charset="-34"/>
              <a:cs typeface="Leelawadee UI" panose="020B0502040204020203" pitchFamily="34" charset="-34"/>
            </a:endParaRPr>
          </a:p>
        </p:txBody>
      </p:sp>
      <p:graphicFrame>
        <p:nvGraphicFramePr>
          <p:cNvPr id="6" name="Diagram 5"/>
          <p:cNvGraphicFramePr/>
          <p:nvPr>
            <p:extLst/>
          </p:nvPr>
        </p:nvGraphicFramePr>
        <p:xfrm>
          <a:off x="1022066" y="1478562"/>
          <a:ext cx="10250983" cy="181054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Isosceles Triangle 7"/>
          <p:cNvSpPr/>
          <p:nvPr/>
        </p:nvSpPr>
        <p:spPr>
          <a:xfrm rot="10800000">
            <a:off x="4267197" y="3468199"/>
            <a:ext cx="3760717" cy="504259"/>
          </a:xfrm>
          <a:prstGeom prst="triangl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0" name="Group 9"/>
          <p:cNvGrpSpPr/>
          <p:nvPr/>
        </p:nvGrpSpPr>
        <p:grpSpPr>
          <a:xfrm>
            <a:off x="1022065" y="4471635"/>
            <a:ext cx="5105780" cy="1396379"/>
            <a:chOff x="5262621" y="4369881"/>
            <a:chExt cx="1539710" cy="1643586"/>
          </a:xfrm>
        </p:grpSpPr>
        <p:sp>
          <p:nvSpPr>
            <p:cNvPr id="11" name="Round Same Side Corner Rectangle 10"/>
            <p:cNvSpPr/>
            <p:nvPr/>
          </p:nvSpPr>
          <p:spPr>
            <a:xfrm>
              <a:off x="5262621" y="4369881"/>
              <a:ext cx="1539710" cy="1149361"/>
            </a:xfrm>
            <a:prstGeom prst="round2SameRect">
              <a:avLst>
                <a:gd name="adj1" fmla="val 8000"/>
                <a:gd name="adj2" fmla="val 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pPr algn="ctr"/>
              <a:r>
                <a:rPr lang="en-IN" sz="1200" b="1" dirty="0" smtClean="0">
                  <a:latin typeface="Leelawadee" panose="020B0502040204020203" pitchFamily="34" charset="-34"/>
                  <a:cs typeface="Leelawadee" panose="020B0502040204020203" pitchFamily="34" charset="-34"/>
                </a:rPr>
                <a:t>USP</a:t>
              </a:r>
              <a:r>
                <a:rPr lang="en-IN" sz="1200" dirty="0" smtClean="0">
                  <a:latin typeface="Leelawadee" panose="020B0502040204020203" pitchFamily="34" charset="-34"/>
                  <a:cs typeface="Leelawadee" panose="020B0502040204020203" pitchFamily="34" charset="-34"/>
                </a:rPr>
                <a:t> of Tata Treats is the </a:t>
              </a:r>
              <a:r>
                <a:rPr lang="en-IN" sz="1200" b="1" dirty="0" smtClean="0">
                  <a:latin typeface="Leelawadee" panose="020B0502040204020203" pitchFamily="34" charset="-34"/>
                  <a:cs typeface="Leelawadee" panose="020B0502040204020203" pitchFamily="34" charset="-34"/>
                </a:rPr>
                <a:t>reward and benefit </a:t>
              </a:r>
              <a:r>
                <a:rPr lang="en-IN" sz="1200" dirty="0" smtClean="0">
                  <a:latin typeface="Leelawadee" panose="020B0502040204020203" pitchFamily="34" charset="-34"/>
                  <a:cs typeface="Leelawadee" panose="020B0502040204020203" pitchFamily="34" charset="-34"/>
                </a:rPr>
                <a:t>offered beyond point accumulation and redemption</a:t>
              </a:r>
            </a:p>
            <a:p>
              <a:pPr algn="ctr"/>
              <a:r>
                <a:rPr lang="en-IN" sz="1200" dirty="0" smtClean="0">
                  <a:latin typeface="Leelawadee" panose="020B0502040204020203" pitchFamily="34" charset="-34"/>
                  <a:cs typeface="Leelawadee" panose="020B0502040204020203" pitchFamily="34" charset="-34"/>
                </a:rPr>
                <a:t>Under the listed constraints, </a:t>
              </a:r>
              <a:r>
                <a:rPr lang="en-IN" sz="1200" b="1" dirty="0" smtClean="0">
                  <a:latin typeface="Leelawadee" panose="020B0502040204020203" pitchFamily="34" charset="-34"/>
                  <a:cs typeface="Leelawadee" panose="020B0502040204020203" pitchFamily="34" charset="-34"/>
                </a:rPr>
                <a:t>Privileges will be key to drive aspiration</a:t>
              </a:r>
            </a:p>
            <a:p>
              <a:pPr algn="ctr"/>
              <a:r>
                <a:rPr lang="en-IN" sz="1200" b="1" dirty="0" smtClean="0">
                  <a:latin typeface="Leelawadee" panose="020B0502040204020203" pitchFamily="34" charset="-34"/>
                  <a:cs typeface="Leelawadee" panose="020B0502040204020203" pitchFamily="34" charset="-34"/>
                </a:rPr>
                <a:t>Member get member </a:t>
              </a:r>
              <a:r>
                <a:rPr lang="en-IN" sz="1200" dirty="0" smtClean="0">
                  <a:latin typeface="Leelawadee" panose="020B0502040204020203" pitchFamily="34" charset="-34"/>
                  <a:cs typeface="Leelawadee" panose="020B0502040204020203" pitchFamily="34" charset="-34"/>
                </a:rPr>
                <a:t>will serve as the </a:t>
              </a:r>
              <a:r>
                <a:rPr lang="en-IN" sz="1200" b="1" dirty="0" smtClean="0">
                  <a:latin typeface="Leelawadee" panose="020B0502040204020203" pitchFamily="34" charset="-34"/>
                  <a:cs typeface="Leelawadee" panose="020B0502040204020203" pitchFamily="34" charset="-34"/>
                </a:rPr>
                <a:t>primary marketing drive</a:t>
              </a:r>
              <a:endParaRPr lang="en-IN" sz="1200" b="1" dirty="0">
                <a:latin typeface="Leelawadee" panose="020B0502040204020203" pitchFamily="34" charset="-34"/>
                <a:cs typeface="Leelawadee" panose="020B0502040204020203" pitchFamily="34" charset="-34"/>
              </a:endParaRPr>
            </a:p>
          </p:txBody>
        </p:sp>
        <p:sp>
          <p:nvSpPr>
            <p:cNvPr id="12" name="Freeform 11"/>
            <p:cNvSpPr/>
            <p:nvPr/>
          </p:nvSpPr>
          <p:spPr>
            <a:xfrm>
              <a:off x="5262621" y="5519242"/>
              <a:ext cx="1539710" cy="494225"/>
            </a:xfrm>
            <a:custGeom>
              <a:avLst/>
              <a:gdLst>
                <a:gd name="connsiteX0" fmla="*/ 0 w 1539710"/>
                <a:gd name="connsiteY0" fmla="*/ 0 h 494225"/>
                <a:gd name="connsiteX1" fmla="*/ 1539710 w 1539710"/>
                <a:gd name="connsiteY1" fmla="*/ 0 h 494225"/>
                <a:gd name="connsiteX2" fmla="*/ 1539710 w 1539710"/>
                <a:gd name="connsiteY2" fmla="*/ 494225 h 494225"/>
                <a:gd name="connsiteX3" fmla="*/ 0 w 1539710"/>
                <a:gd name="connsiteY3" fmla="*/ 494225 h 494225"/>
                <a:gd name="connsiteX4" fmla="*/ 0 w 1539710"/>
                <a:gd name="connsiteY4" fmla="*/ 0 h 494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9710" h="494225">
                  <a:moveTo>
                    <a:pt x="0" y="0"/>
                  </a:moveTo>
                  <a:lnTo>
                    <a:pt x="1539710" y="0"/>
                  </a:lnTo>
                  <a:lnTo>
                    <a:pt x="1539710" y="494225"/>
                  </a:lnTo>
                  <a:lnTo>
                    <a:pt x="0" y="494225"/>
                  </a:lnTo>
                  <a:lnTo>
                    <a:pt x="0" y="0"/>
                  </a:lnTo>
                  <a:close/>
                </a:path>
              </a:pathLst>
            </a:custGeom>
            <a:solidFill>
              <a:srgbClr val="2F75B5"/>
            </a:solidFill>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1920" tIns="0" rIns="496048" bIns="0" numCol="1" spcCol="1270" anchor="ctr" anchorCtr="0">
              <a:noAutofit/>
            </a:bodyPr>
            <a:lstStyle/>
            <a:p>
              <a:pPr lvl="0" algn="ctr" defTabSz="1422400">
                <a:lnSpc>
                  <a:spcPct val="90000"/>
                </a:lnSpc>
                <a:spcBef>
                  <a:spcPct val="0"/>
                </a:spcBef>
                <a:spcAft>
                  <a:spcPct val="35000"/>
                </a:spcAft>
              </a:pPr>
              <a:r>
                <a:rPr lang="en-IN" sz="1200" b="1" dirty="0" smtClean="0">
                  <a:latin typeface="Leelawadee" panose="020B0502040204020203" pitchFamily="34" charset="-34"/>
                  <a:cs typeface="Leelawadee" panose="020B0502040204020203" pitchFamily="34" charset="-34"/>
                </a:rPr>
                <a:t>THANK YOU &amp; PRIVILEGES AS THE KEY VALUE PROPOSITION,</a:t>
              </a:r>
              <a:endParaRPr lang="en-IN" sz="1200" b="1" kern="1200" dirty="0">
                <a:latin typeface="Leelawadee" panose="020B0502040204020203" pitchFamily="34" charset="-34"/>
                <a:cs typeface="Leelawadee" panose="020B0502040204020203" pitchFamily="34" charset="-34"/>
              </a:endParaRPr>
            </a:p>
          </p:txBody>
        </p:sp>
      </p:grpSp>
      <p:sp>
        <p:nvSpPr>
          <p:cNvPr id="14" name="Rectangle 13"/>
          <p:cNvSpPr/>
          <p:nvPr/>
        </p:nvSpPr>
        <p:spPr>
          <a:xfrm>
            <a:off x="1022065" y="958379"/>
            <a:ext cx="10250983" cy="341094"/>
          </a:xfrm>
          <a:prstGeom prst="rect">
            <a:avLst/>
          </a:prstGeom>
          <a:solidFill>
            <a:srgbClr val="2F75B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smtClean="0">
                <a:solidFill>
                  <a:schemeClr val="bg1"/>
                </a:solidFill>
              </a:rPr>
              <a:t>PROGRAM CONSTRAINTS</a:t>
            </a:r>
            <a:endParaRPr lang="en-IN" b="1" dirty="0">
              <a:solidFill>
                <a:schemeClr val="bg1"/>
              </a:solidFill>
            </a:endParaRPr>
          </a:p>
        </p:txBody>
      </p:sp>
      <p:grpSp>
        <p:nvGrpSpPr>
          <p:cNvPr id="13" name="Group 12"/>
          <p:cNvGrpSpPr/>
          <p:nvPr/>
        </p:nvGrpSpPr>
        <p:grpSpPr>
          <a:xfrm>
            <a:off x="6229441" y="4471635"/>
            <a:ext cx="5043607" cy="1396379"/>
            <a:chOff x="5262621" y="4369881"/>
            <a:chExt cx="1539710" cy="1643586"/>
          </a:xfrm>
        </p:grpSpPr>
        <p:sp>
          <p:nvSpPr>
            <p:cNvPr id="15" name="Round Same Side Corner Rectangle 14"/>
            <p:cNvSpPr/>
            <p:nvPr/>
          </p:nvSpPr>
          <p:spPr>
            <a:xfrm>
              <a:off x="5262621" y="4369881"/>
              <a:ext cx="1539710" cy="1149361"/>
            </a:xfrm>
            <a:prstGeom prst="round2SameRect">
              <a:avLst>
                <a:gd name="adj1" fmla="val 8000"/>
                <a:gd name="adj2" fmla="val 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pPr algn="ctr"/>
              <a:r>
                <a:rPr lang="en-IN" sz="1200" b="1" dirty="0" smtClean="0">
                  <a:latin typeface="Leelawadee" panose="020B0502040204020203" pitchFamily="34" charset="-34"/>
                  <a:cs typeface="Leelawadee" panose="020B0502040204020203" pitchFamily="34" charset="-34"/>
                </a:rPr>
                <a:t>On-board 5 partners </a:t>
              </a:r>
              <a:r>
                <a:rPr lang="en-IN" sz="1200" dirty="0" smtClean="0">
                  <a:latin typeface="Leelawadee" panose="020B0502040204020203" pitchFamily="34" charset="-34"/>
                  <a:cs typeface="Leelawadee" panose="020B0502040204020203" pitchFamily="34" charset="-34"/>
                </a:rPr>
                <a:t>with earning, redemption and exchange</a:t>
              </a:r>
            </a:p>
            <a:p>
              <a:pPr algn="ctr"/>
              <a:r>
                <a:rPr lang="en-IN" sz="1200" dirty="0" smtClean="0">
                  <a:latin typeface="Leelawadee" panose="020B0502040204020203" pitchFamily="34" charset="-34"/>
                  <a:cs typeface="Leelawadee" panose="020B0502040204020203" pitchFamily="34" charset="-34"/>
                </a:rPr>
                <a:t>Reach out to the entire base as opposed to only employees</a:t>
              </a:r>
              <a:endParaRPr lang="en-IN" sz="1200" b="1" dirty="0" smtClean="0">
                <a:latin typeface="Leelawadee" panose="020B0502040204020203" pitchFamily="34" charset="-34"/>
                <a:cs typeface="Leelawadee" panose="020B0502040204020203" pitchFamily="34" charset="-34"/>
              </a:endParaRPr>
            </a:p>
            <a:p>
              <a:pPr algn="ctr"/>
              <a:r>
                <a:rPr lang="en-IN" sz="1200" b="1" dirty="0" smtClean="0">
                  <a:latin typeface="Leelawadee" panose="020B0502040204020203" pitchFamily="34" charset="-34"/>
                  <a:cs typeface="Leelawadee" panose="020B0502040204020203" pitchFamily="34" charset="-34"/>
                </a:rPr>
                <a:t>Drive enrolments with multiple levers- </a:t>
              </a:r>
              <a:r>
                <a:rPr lang="en-IN" sz="1200" dirty="0" smtClean="0">
                  <a:latin typeface="Leelawadee" panose="020B0502040204020203" pitchFamily="34" charset="-34"/>
                  <a:cs typeface="Leelawadee" panose="020B0502040204020203" pitchFamily="34" charset="-34"/>
                </a:rPr>
                <a:t>Program Proposition, Privileges and Rewards, Referrals</a:t>
              </a:r>
              <a:endParaRPr lang="en-IN" sz="1200" dirty="0">
                <a:latin typeface="Leelawadee" panose="020B0502040204020203" pitchFamily="34" charset="-34"/>
                <a:cs typeface="Leelawadee" panose="020B0502040204020203" pitchFamily="34" charset="-34"/>
              </a:endParaRPr>
            </a:p>
          </p:txBody>
        </p:sp>
        <p:sp>
          <p:nvSpPr>
            <p:cNvPr id="16" name="Freeform 15"/>
            <p:cNvSpPr/>
            <p:nvPr/>
          </p:nvSpPr>
          <p:spPr>
            <a:xfrm>
              <a:off x="5262621" y="5519242"/>
              <a:ext cx="1539710" cy="494225"/>
            </a:xfrm>
            <a:custGeom>
              <a:avLst/>
              <a:gdLst>
                <a:gd name="connsiteX0" fmla="*/ 0 w 1539710"/>
                <a:gd name="connsiteY0" fmla="*/ 0 h 494225"/>
                <a:gd name="connsiteX1" fmla="*/ 1539710 w 1539710"/>
                <a:gd name="connsiteY1" fmla="*/ 0 h 494225"/>
                <a:gd name="connsiteX2" fmla="*/ 1539710 w 1539710"/>
                <a:gd name="connsiteY2" fmla="*/ 494225 h 494225"/>
                <a:gd name="connsiteX3" fmla="*/ 0 w 1539710"/>
                <a:gd name="connsiteY3" fmla="*/ 494225 h 494225"/>
                <a:gd name="connsiteX4" fmla="*/ 0 w 1539710"/>
                <a:gd name="connsiteY4" fmla="*/ 0 h 494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9710" h="494225">
                  <a:moveTo>
                    <a:pt x="0" y="0"/>
                  </a:moveTo>
                  <a:lnTo>
                    <a:pt x="1539710" y="0"/>
                  </a:lnTo>
                  <a:lnTo>
                    <a:pt x="1539710" y="494225"/>
                  </a:lnTo>
                  <a:lnTo>
                    <a:pt x="0" y="494225"/>
                  </a:lnTo>
                  <a:lnTo>
                    <a:pt x="0" y="0"/>
                  </a:lnTo>
                  <a:close/>
                </a:path>
              </a:pathLst>
            </a:custGeom>
            <a:solidFill>
              <a:srgbClr val="2F75B5"/>
            </a:solidFill>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1920" tIns="0" rIns="496048" bIns="0" numCol="1" spcCol="1270" anchor="ctr" anchorCtr="0">
              <a:noAutofit/>
            </a:bodyPr>
            <a:lstStyle/>
            <a:p>
              <a:pPr lvl="0" algn="ctr" defTabSz="1422400">
                <a:lnSpc>
                  <a:spcPct val="90000"/>
                </a:lnSpc>
                <a:spcBef>
                  <a:spcPct val="0"/>
                </a:spcBef>
                <a:spcAft>
                  <a:spcPct val="35000"/>
                </a:spcAft>
              </a:pPr>
              <a:r>
                <a:rPr lang="en-IN" sz="1200" b="1" dirty="0" smtClean="0">
                  <a:latin typeface="Leelawadee" panose="020B0502040204020203" pitchFamily="34" charset="-34"/>
                  <a:cs typeface="Leelawadee" panose="020B0502040204020203" pitchFamily="34" charset="-34"/>
                </a:rPr>
                <a:t>EARN – BURN ACROSS MULTIPLE PARTNERS AS THE KEY VALUE PROPOSITION.</a:t>
              </a:r>
              <a:endParaRPr lang="en-IN" sz="1200" b="1" kern="1200" dirty="0">
                <a:latin typeface="Leelawadee" panose="020B0502040204020203" pitchFamily="34" charset="-34"/>
                <a:cs typeface="Leelawadee" panose="020B0502040204020203" pitchFamily="34" charset="-34"/>
              </a:endParaRPr>
            </a:p>
          </p:txBody>
        </p:sp>
      </p:grpSp>
      <p:sp>
        <p:nvSpPr>
          <p:cNvPr id="2" name="Rectangle 1"/>
          <p:cNvSpPr/>
          <p:nvPr/>
        </p:nvSpPr>
        <p:spPr>
          <a:xfrm>
            <a:off x="1022065" y="4111065"/>
            <a:ext cx="5105780" cy="3090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Current Approach: Soft Launch</a:t>
            </a:r>
            <a:endParaRPr lang="en-IN" dirty="0"/>
          </a:p>
        </p:txBody>
      </p:sp>
      <p:sp>
        <p:nvSpPr>
          <p:cNvPr id="17" name="Rectangle 16"/>
          <p:cNvSpPr/>
          <p:nvPr/>
        </p:nvSpPr>
        <p:spPr>
          <a:xfrm>
            <a:off x="6229441" y="4111065"/>
            <a:ext cx="5105780" cy="3090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Alternate Approach: Full Launch</a:t>
            </a:r>
            <a:endParaRPr lang="en-IN" dirty="0"/>
          </a:p>
        </p:txBody>
      </p:sp>
    </p:spTree>
    <p:extLst>
      <p:ext uri="{BB962C8B-B14F-4D97-AF65-F5344CB8AC3E}">
        <p14:creationId xmlns:p14="http://schemas.microsoft.com/office/powerpoint/2010/main" val="308931980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p:cNvCxnSpPr>
            <a:stCxn id="27" idx="6"/>
            <a:endCxn id="29" idx="2"/>
          </p:cNvCxnSpPr>
          <p:nvPr/>
        </p:nvCxnSpPr>
        <p:spPr>
          <a:xfrm>
            <a:off x="2021983" y="3010022"/>
            <a:ext cx="2233294" cy="0"/>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4" name="Slide Number Placeholder 3"/>
          <p:cNvSpPr>
            <a:spLocks noGrp="1"/>
          </p:cNvSpPr>
          <p:nvPr>
            <p:ph type="sldNum" sz="quarter" idx="12"/>
          </p:nvPr>
        </p:nvSpPr>
        <p:spPr/>
        <p:txBody>
          <a:bodyPr/>
          <a:lstStyle/>
          <a:p>
            <a:fld id="{3040F425-731D-4835-A38A-9545B9CAE996}" type="slidenum">
              <a:rPr lang="en-IN" smtClean="0">
                <a:solidFill>
                  <a:srgbClr val="000000">
                    <a:tint val="75000"/>
                  </a:srgbClr>
                </a:solidFill>
              </a:rPr>
              <a:pPr/>
              <a:t>27</a:t>
            </a:fld>
            <a:endParaRPr lang="en-IN" dirty="0">
              <a:solidFill>
                <a:srgbClr val="000000">
                  <a:tint val="75000"/>
                </a:srgbClr>
              </a:solidFill>
            </a:endParaRPr>
          </a:p>
        </p:txBody>
      </p:sp>
      <p:sp>
        <p:nvSpPr>
          <p:cNvPr id="5" name="Rectangle 4"/>
          <p:cNvSpPr/>
          <p:nvPr/>
        </p:nvSpPr>
        <p:spPr>
          <a:xfrm>
            <a:off x="3773754" y="237066"/>
            <a:ext cx="4644798" cy="523220"/>
          </a:xfrm>
          <a:prstGeom prst="rect">
            <a:avLst/>
          </a:prstGeom>
          <a:solidFill>
            <a:schemeClr val="bg1"/>
          </a:solidFill>
        </p:spPr>
        <p:txBody>
          <a:bodyPr wrap="none" anchor="ctr">
            <a:spAutoFit/>
          </a:bodyPr>
          <a:lstStyle/>
          <a:p>
            <a:pPr algn="ctr"/>
            <a:r>
              <a:rPr lang="en-IN" sz="2800" b="1" dirty="0" smtClean="0">
                <a:solidFill>
                  <a:srgbClr val="0070C0"/>
                </a:solidFill>
                <a:latin typeface="Leelawadee UI" panose="020B0502040204020203" pitchFamily="34" charset="-34"/>
                <a:cs typeface="Leelawadee UI" panose="020B0502040204020203" pitchFamily="34" charset="-34"/>
              </a:rPr>
              <a:t>Employee Launch Strategy</a:t>
            </a:r>
            <a:endParaRPr lang="en-IN" sz="2800" b="1" dirty="0">
              <a:solidFill>
                <a:srgbClr val="0070C0"/>
              </a:solidFill>
              <a:latin typeface="Leelawadee UI" panose="020B0502040204020203" pitchFamily="34" charset="-34"/>
              <a:cs typeface="Leelawadee UI" panose="020B0502040204020203" pitchFamily="34" charset="-34"/>
            </a:endParaRPr>
          </a:p>
        </p:txBody>
      </p:sp>
      <p:sp>
        <p:nvSpPr>
          <p:cNvPr id="6" name="Rectangle 5"/>
          <p:cNvSpPr/>
          <p:nvPr/>
        </p:nvSpPr>
        <p:spPr>
          <a:xfrm>
            <a:off x="270457" y="1669279"/>
            <a:ext cx="5821250" cy="274092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IN" sz="2400" b="1" dirty="0" smtClean="0">
                <a:solidFill>
                  <a:schemeClr val="bg1">
                    <a:lumMod val="50000"/>
                  </a:schemeClr>
                </a:solidFill>
              </a:rPr>
              <a:t>Better Together Platform</a:t>
            </a:r>
            <a:endParaRPr lang="en-IN" sz="2400" b="1" dirty="0">
              <a:solidFill>
                <a:schemeClr val="bg1">
                  <a:lumMod val="50000"/>
                </a:schemeClr>
              </a:solidFill>
            </a:endParaRPr>
          </a:p>
        </p:txBody>
      </p:sp>
      <p:sp>
        <p:nvSpPr>
          <p:cNvPr id="7" name="Rectangle 6"/>
          <p:cNvSpPr/>
          <p:nvPr/>
        </p:nvSpPr>
        <p:spPr>
          <a:xfrm>
            <a:off x="1097173" y="774441"/>
            <a:ext cx="10032641" cy="357840"/>
          </a:xfrm>
          <a:prstGeom prst="rect">
            <a:avLst/>
          </a:prstGeom>
        </p:spPr>
        <p:txBody>
          <a:bodyPr>
            <a:normAutofit fontScale="85000" lnSpcReduction="10000"/>
          </a:bodyPr>
          <a:lstStyle/>
          <a:p>
            <a:pPr>
              <a:lnSpc>
                <a:spcPct val="90000"/>
              </a:lnSpc>
              <a:spcBef>
                <a:spcPts val="1000"/>
              </a:spcBef>
              <a:buFont typeface="Arial" panose="020B0604020202020204" pitchFamily="34" charset="0"/>
              <a:buNone/>
            </a:pPr>
            <a:r>
              <a:rPr lang="en-IN" dirty="0" smtClean="0">
                <a:solidFill>
                  <a:prstClr val="white">
                    <a:lumMod val="50000"/>
                  </a:prstClr>
                </a:solidFill>
              </a:rPr>
              <a:t>Target Group: Employees- Working Women, Millennials, Young Professionals and Executives; Employee F&amp;F; Vendors </a:t>
            </a:r>
            <a:endParaRPr lang="en-IN" dirty="0">
              <a:solidFill>
                <a:prstClr val="white">
                  <a:lumMod val="50000"/>
                </a:prstClr>
              </a:solidFill>
            </a:endParaRPr>
          </a:p>
        </p:txBody>
      </p:sp>
      <p:cxnSp>
        <p:nvCxnSpPr>
          <p:cNvPr id="8" name="Straight Connector 7"/>
          <p:cNvCxnSpPr/>
          <p:nvPr/>
        </p:nvCxnSpPr>
        <p:spPr>
          <a:xfrm>
            <a:off x="766506" y="1043622"/>
            <a:ext cx="10457321" cy="0"/>
          </a:xfrm>
          <a:prstGeom prst="line">
            <a:avLst/>
          </a:prstGeom>
          <a:ln w="28575">
            <a:solidFill>
              <a:srgbClr val="1C5785"/>
            </a:solidFill>
          </a:ln>
        </p:spPr>
        <p:style>
          <a:lnRef idx="1">
            <a:schemeClr val="accent1"/>
          </a:lnRef>
          <a:fillRef idx="0">
            <a:schemeClr val="accent1"/>
          </a:fillRef>
          <a:effectRef idx="0">
            <a:schemeClr val="accent1"/>
          </a:effectRef>
          <a:fontRef idx="minor">
            <a:schemeClr val="tx1"/>
          </a:fontRef>
        </p:style>
      </p:cxnSp>
      <p:graphicFrame>
        <p:nvGraphicFramePr>
          <p:cNvPr id="9" name="Table 8"/>
          <p:cNvGraphicFramePr>
            <a:graphicFrameLocks noGrp="1"/>
          </p:cNvGraphicFramePr>
          <p:nvPr>
            <p:extLst/>
          </p:nvPr>
        </p:nvGraphicFramePr>
        <p:xfrm>
          <a:off x="6278362" y="1669276"/>
          <a:ext cx="5480050" cy="2356866"/>
        </p:xfrm>
        <a:graphic>
          <a:graphicData uri="http://schemas.openxmlformats.org/drawingml/2006/table">
            <a:tbl>
              <a:tblPr firstRow="1" firstCol="1" bandRow="1">
                <a:tableStyleId>{5C22544A-7EE6-4342-B048-85BDC9FD1C3A}</a:tableStyleId>
              </a:tblPr>
              <a:tblGrid>
                <a:gridCol w="701987"/>
                <a:gridCol w="3285046"/>
                <a:gridCol w="1493017"/>
              </a:tblGrid>
              <a:tr h="261874">
                <a:tc>
                  <a:txBody>
                    <a:bodyPr/>
                    <a:lstStyle/>
                    <a:p>
                      <a:pPr algn="ctr">
                        <a:lnSpc>
                          <a:spcPct val="115000"/>
                        </a:lnSpc>
                        <a:spcAft>
                          <a:spcPts val="0"/>
                        </a:spcAft>
                      </a:pPr>
                      <a:r>
                        <a:rPr lang="en-US" sz="1200" dirty="0">
                          <a:effectLst/>
                          <a:latin typeface="Leelawadee" panose="020B0502040204020203" pitchFamily="34" charset="-34"/>
                          <a:cs typeface="Leelawadee" panose="020B0502040204020203" pitchFamily="34" charset="-34"/>
                        </a:rPr>
                        <a:t>Sr. No</a:t>
                      </a:r>
                      <a:endParaRPr lang="en-IN" sz="1200" dirty="0">
                        <a:effectLst/>
                        <a:latin typeface="Leelawadee" panose="020B0502040204020203" pitchFamily="34" charset="-34"/>
                        <a:ea typeface="Calibri" panose="020F0502020204030204" pitchFamily="34" charset="0"/>
                        <a:cs typeface="Leelawadee" panose="020B0502040204020203" pitchFamily="34" charset="-34"/>
                      </a:endParaRPr>
                    </a:p>
                  </a:txBody>
                  <a:tcPr marL="68580" marR="68580" marT="0" marB="0" anchor="b"/>
                </a:tc>
                <a:tc>
                  <a:txBody>
                    <a:bodyPr/>
                    <a:lstStyle/>
                    <a:p>
                      <a:pPr algn="ctr">
                        <a:lnSpc>
                          <a:spcPct val="115000"/>
                        </a:lnSpc>
                        <a:spcAft>
                          <a:spcPts val="0"/>
                        </a:spcAft>
                      </a:pPr>
                      <a:r>
                        <a:rPr lang="en-US" sz="1200" dirty="0">
                          <a:effectLst/>
                          <a:latin typeface="Leelawadee" panose="020B0502040204020203" pitchFamily="34" charset="-34"/>
                          <a:cs typeface="Leelawadee" panose="020B0502040204020203" pitchFamily="34" charset="-34"/>
                        </a:rPr>
                        <a:t>Company</a:t>
                      </a:r>
                      <a:endParaRPr lang="en-IN" sz="1200" dirty="0">
                        <a:effectLst/>
                        <a:latin typeface="Leelawadee" panose="020B0502040204020203" pitchFamily="34" charset="-34"/>
                        <a:ea typeface="Calibri" panose="020F0502020204030204" pitchFamily="34" charset="0"/>
                        <a:cs typeface="Leelawadee" panose="020B0502040204020203" pitchFamily="34" charset="-34"/>
                      </a:endParaRPr>
                    </a:p>
                  </a:txBody>
                  <a:tcPr marL="68580" marR="68580" marT="0" marB="0" anchor="b"/>
                </a:tc>
                <a:tc>
                  <a:txBody>
                    <a:bodyPr/>
                    <a:lstStyle/>
                    <a:p>
                      <a:pPr algn="ctr">
                        <a:lnSpc>
                          <a:spcPct val="115000"/>
                        </a:lnSpc>
                        <a:spcAft>
                          <a:spcPts val="0"/>
                        </a:spcAft>
                      </a:pPr>
                      <a:r>
                        <a:rPr lang="en-US" sz="1200" dirty="0" smtClean="0">
                          <a:effectLst/>
                          <a:latin typeface="Leelawadee" panose="020B0502040204020203" pitchFamily="34" charset="-34"/>
                          <a:cs typeface="Leelawadee" panose="020B0502040204020203" pitchFamily="34" charset="-34"/>
                        </a:rPr>
                        <a:t>No. of Employees</a:t>
                      </a:r>
                      <a:endParaRPr lang="en-IN" sz="1200" dirty="0">
                        <a:effectLst/>
                        <a:latin typeface="Leelawadee" panose="020B0502040204020203" pitchFamily="34" charset="-34"/>
                        <a:ea typeface="Calibri" panose="020F0502020204030204" pitchFamily="34" charset="0"/>
                        <a:cs typeface="Leelawadee" panose="020B0502040204020203" pitchFamily="34" charset="-34"/>
                      </a:endParaRPr>
                    </a:p>
                  </a:txBody>
                  <a:tcPr marL="68580" marR="68580" marT="0" marB="0" anchor="b"/>
                </a:tc>
              </a:tr>
              <a:tr h="261874">
                <a:tc>
                  <a:txBody>
                    <a:bodyPr/>
                    <a:lstStyle/>
                    <a:p>
                      <a:pPr algn="ctr">
                        <a:lnSpc>
                          <a:spcPct val="115000"/>
                        </a:lnSpc>
                        <a:spcAft>
                          <a:spcPts val="0"/>
                        </a:spcAft>
                      </a:pPr>
                      <a:r>
                        <a:rPr lang="en-US" sz="1200">
                          <a:effectLst/>
                          <a:latin typeface="Leelawadee" panose="020B0502040204020203" pitchFamily="34" charset="-34"/>
                          <a:cs typeface="Leelawadee" panose="020B0502040204020203" pitchFamily="34" charset="-34"/>
                        </a:rPr>
                        <a:t>1</a:t>
                      </a:r>
                      <a:endParaRPr lang="en-IN" sz="1200">
                        <a:effectLst/>
                        <a:latin typeface="Leelawadee" panose="020B0502040204020203" pitchFamily="34" charset="-34"/>
                        <a:ea typeface="Calibri" panose="020F0502020204030204" pitchFamily="34" charset="0"/>
                        <a:cs typeface="Leelawadee" panose="020B0502040204020203" pitchFamily="34" charset="-34"/>
                      </a:endParaRPr>
                    </a:p>
                  </a:txBody>
                  <a:tcPr marL="68580" marR="68580" marT="0" marB="0" anchor="b"/>
                </a:tc>
                <a:tc>
                  <a:txBody>
                    <a:bodyPr/>
                    <a:lstStyle/>
                    <a:p>
                      <a:pPr>
                        <a:lnSpc>
                          <a:spcPct val="115000"/>
                        </a:lnSpc>
                        <a:spcAft>
                          <a:spcPts val="0"/>
                        </a:spcAft>
                      </a:pPr>
                      <a:r>
                        <a:rPr lang="en-US" sz="1200" b="1" dirty="0">
                          <a:effectLst/>
                          <a:latin typeface="Leelawadee" panose="020B0502040204020203" pitchFamily="34" charset="-34"/>
                          <a:cs typeface="Leelawadee" panose="020B0502040204020203" pitchFamily="34" charset="-34"/>
                        </a:rPr>
                        <a:t>Tata Consultancy Services</a:t>
                      </a:r>
                      <a:endParaRPr lang="en-IN" sz="1200" b="1" dirty="0">
                        <a:effectLst/>
                        <a:latin typeface="Leelawadee" panose="020B0502040204020203" pitchFamily="34" charset="-34"/>
                        <a:ea typeface="Calibri" panose="020F0502020204030204" pitchFamily="34" charset="0"/>
                        <a:cs typeface="Leelawadee" panose="020B0502040204020203" pitchFamily="34" charset="-34"/>
                      </a:endParaRPr>
                    </a:p>
                  </a:txBody>
                  <a:tcPr marL="68580" marR="68580" marT="0" marB="0" anchor="ctr"/>
                </a:tc>
                <a:tc>
                  <a:txBody>
                    <a:bodyPr/>
                    <a:lstStyle/>
                    <a:p>
                      <a:pPr algn="ctr">
                        <a:lnSpc>
                          <a:spcPct val="115000"/>
                        </a:lnSpc>
                        <a:spcAft>
                          <a:spcPts val="0"/>
                        </a:spcAft>
                      </a:pPr>
                      <a:r>
                        <a:rPr lang="en-US" sz="1200" b="1">
                          <a:effectLst/>
                          <a:latin typeface="Leelawadee" panose="020B0502040204020203" pitchFamily="34" charset="-34"/>
                          <a:cs typeface="Leelawadee" panose="020B0502040204020203" pitchFamily="34" charset="-34"/>
                        </a:rPr>
                        <a:t>274265</a:t>
                      </a:r>
                      <a:endParaRPr lang="en-IN" sz="1200" b="1">
                        <a:effectLst/>
                        <a:latin typeface="Leelawadee" panose="020B0502040204020203" pitchFamily="34" charset="-34"/>
                        <a:ea typeface="Calibri" panose="020F0502020204030204" pitchFamily="34" charset="0"/>
                        <a:cs typeface="Leelawadee" panose="020B0502040204020203" pitchFamily="34" charset="-34"/>
                      </a:endParaRPr>
                    </a:p>
                  </a:txBody>
                  <a:tcPr marL="68580" marR="68580" marT="0" marB="0" anchor="b"/>
                </a:tc>
              </a:tr>
              <a:tr h="261874">
                <a:tc>
                  <a:txBody>
                    <a:bodyPr/>
                    <a:lstStyle/>
                    <a:p>
                      <a:pPr algn="ctr">
                        <a:lnSpc>
                          <a:spcPct val="115000"/>
                        </a:lnSpc>
                        <a:spcAft>
                          <a:spcPts val="0"/>
                        </a:spcAft>
                      </a:pPr>
                      <a:r>
                        <a:rPr lang="en-US" sz="1200">
                          <a:effectLst/>
                          <a:latin typeface="Leelawadee" panose="020B0502040204020203" pitchFamily="34" charset="-34"/>
                          <a:cs typeface="Leelawadee" panose="020B0502040204020203" pitchFamily="34" charset="-34"/>
                        </a:rPr>
                        <a:t>2</a:t>
                      </a:r>
                      <a:endParaRPr lang="en-IN" sz="1200">
                        <a:effectLst/>
                        <a:latin typeface="Leelawadee" panose="020B0502040204020203" pitchFamily="34" charset="-34"/>
                        <a:ea typeface="Calibri" panose="020F0502020204030204" pitchFamily="34" charset="0"/>
                        <a:cs typeface="Leelawadee" panose="020B0502040204020203" pitchFamily="34" charset="-34"/>
                      </a:endParaRPr>
                    </a:p>
                  </a:txBody>
                  <a:tcPr marL="68580" marR="68580" marT="0" marB="0" anchor="b"/>
                </a:tc>
                <a:tc>
                  <a:txBody>
                    <a:bodyPr/>
                    <a:lstStyle/>
                    <a:p>
                      <a:pPr>
                        <a:lnSpc>
                          <a:spcPct val="115000"/>
                        </a:lnSpc>
                        <a:spcAft>
                          <a:spcPts val="0"/>
                        </a:spcAft>
                      </a:pPr>
                      <a:r>
                        <a:rPr lang="en-US" sz="1200" b="1" dirty="0">
                          <a:effectLst/>
                          <a:latin typeface="Leelawadee" panose="020B0502040204020203" pitchFamily="34" charset="-34"/>
                          <a:cs typeface="Leelawadee" panose="020B0502040204020203" pitchFamily="34" charset="-34"/>
                        </a:rPr>
                        <a:t>Tata Steel</a:t>
                      </a:r>
                      <a:endParaRPr lang="en-IN" sz="1200" b="1" dirty="0">
                        <a:effectLst/>
                        <a:latin typeface="Leelawadee" panose="020B0502040204020203" pitchFamily="34" charset="-34"/>
                        <a:ea typeface="Calibri" panose="020F0502020204030204" pitchFamily="34" charset="0"/>
                        <a:cs typeface="Leelawadee" panose="020B0502040204020203" pitchFamily="34" charset="-34"/>
                      </a:endParaRPr>
                    </a:p>
                  </a:txBody>
                  <a:tcPr marL="68580" marR="68580" marT="0" marB="0" anchor="b"/>
                </a:tc>
                <a:tc>
                  <a:txBody>
                    <a:bodyPr/>
                    <a:lstStyle/>
                    <a:p>
                      <a:pPr algn="ctr">
                        <a:lnSpc>
                          <a:spcPct val="115000"/>
                        </a:lnSpc>
                        <a:spcAft>
                          <a:spcPts val="0"/>
                        </a:spcAft>
                      </a:pPr>
                      <a:r>
                        <a:rPr lang="en-US" sz="1200" b="1" dirty="0">
                          <a:effectLst/>
                          <a:latin typeface="Leelawadee" panose="020B0502040204020203" pitchFamily="34" charset="-34"/>
                          <a:cs typeface="Leelawadee" panose="020B0502040204020203" pitchFamily="34" charset="-34"/>
                        </a:rPr>
                        <a:t>35439</a:t>
                      </a:r>
                      <a:endParaRPr lang="en-IN" sz="1200" b="1" dirty="0">
                        <a:effectLst/>
                        <a:latin typeface="Leelawadee" panose="020B0502040204020203" pitchFamily="34" charset="-34"/>
                        <a:ea typeface="Calibri" panose="020F0502020204030204" pitchFamily="34" charset="0"/>
                        <a:cs typeface="Leelawadee" panose="020B0502040204020203" pitchFamily="34" charset="-34"/>
                      </a:endParaRPr>
                    </a:p>
                  </a:txBody>
                  <a:tcPr marL="68580" marR="68580" marT="0" marB="0" anchor="b"/>
                </a:tc>
              </a:tr>
              <a:tr h="261874">
                <a:tc>
                  <a:txBody>
                    <a:bodyPr/>
                    <a:lstStyle/>
                    <a:p>
                      <a:pPr algn="ctr">
                        <a:lnSpc>
                          <a:spcPct val="115000"/>
                        </a:lnSpc>
                        <a:spcAft>
                          <a:spcPts val="0"/>
                        </a:spcAft>
                      </a:pPr>
                      <a:r>
                        <a:rPr lang="en-US" sz="1200">
                          <a:effectLst/>
                          <a:latin typeface="Leelawadee" panose="020B0502040204020203" pitchFamily="34" charset="-34"/>
                          <a:cs typeface="Leelawadee" panose="020B0502040204020203" pitchFamily="34" charset="-34"/>
                        </a:rPr>
                        <a:t>3</a:t>
                      </a:r>
                      <a:endParaRPr lang="en-IN" sz="1200">
                        <a:effectLst/>
                        <a:latin typeface="Leelawadee" panose="020B0502040204020203" pitchFamily="34" charset="-34"/>
                        <a:ea typeface="Calibri" panose="020F0502020204030204" pitchFamily="34" charset="0"/>
                        <a:cs typeface="Leelawadee" panose="020B0502040204020203" pitchFamily="34" charset="-34"/>
                      </a:endParaRPr>
                    </a:p>
                  </a:txBody>
                  <a:tcPr marL="68580" marR="68580" marT="0" marB="0" anchor="b"/>
                </a:tc>
                <a:tc>
                  <a:txBody>
                    <a:bodyPr/>
                    <a:lstStyle/>
                    <a:p>
                      <a:pPr>
                        <a:lnSpc>
                          <a:spcPct val="115000"/>
                        </a:lnSpc>
                        <a:spcAft>
                          <a:spcPts val="0"/>
                        </a:spcAft>
                      </a:pPr>
                      <a:r>
                        <a:rPr lang="en-US" sz="1200" b="1" dirty="0">
                          <a:effectLst/>
                          <a:latin typeface="Leelawadee" panose="020B0502040204020203" pitchFamily="34" charset="-34"/>
                          <a:cs typeface="Leelawadee" panose="020B0502040204020203" pitchFamily="34" charset="-34"/>
                        </a:rPr>
                        <a:t>Tata Motors</a:t>
                      </a:r>
                      <a:endParaRPr lang="en-IN" sz="1200" b="1" dirty="0">
                        <a:effectLst/>
                        <a:latin typeface="Leelawadee" panose="020B0502040204020203" pitchFamily="34" charset="-34"/>
                        <a:ea typeface="Calibri" panose="020F0502020204030204" pitchFamily="34" charset="0"/>
                        <a:cs typeface="Leelawadee" panose="020B0502040204020203" pitchFamily="34" charset="-34"/>
                      </a:endParaRPr>
                    </a:p>
                  </a:txBody>
                  <a:tcPr marL="68580" marR="68580" marT="0" marB="0" anchor="b"/>
                </a:tc>
                <a:tc>
                  <a:txBody>
                    <a:bodyPr/>
                    <a:lstStyle/>
                    <a:p>
                      <a:pPr algn="ctr">
                        <a:lnSpc>
                          <a:spcPct val="115000"/>
                        </a:lnSpc>
                        <a:spcAft>
                          <a:spcPts val="0"/>
                        </a:spcAft>
                      </a:pPr>
                      <a:r>
                        <a:rPr lang="en-US" sz="1200" b="1" dirty="0">
                          <a:effectLst/>
                          <a:latin typeface="Leelawadee" panose="020B0502040204020203" pitchFamily="34" charset="-34"/>
                          <a:cs typeface="Leelawadee" panose="020B0502040204020203" pitchFamily="34" charset="-34"/>
                        </a:rPr>
                        <a:t>26375</a:t>
                      </a:r>
                      <a:endParaRPr lang="en-IN" sz="1200" b="1" dirty="0">
                        <a:effectLst/>
                        <a:latin typeface="Leelawadee" panose="020B0502040204020203" pitchFamily="34" charset="-34"/>
                        <a:ea typeface="Calibri" panose="020F0502020204030204" pitchFamily="34" charset="0"/>
                        <a:cs typeface="Leelawadee" panose="020B0502040204020203" pitchFamily="34" charset="-34"/>
                      </a:endParaRPr>
                    </a:p>
                  </a:txBody>
                  <a:tcPr marL="68580" marR="68580" marT="0" marB="0" anchor="b"/>
                </a:tc>
              </a:tr>
              <a:tr h="261874">
                <a:tc>
                  <a:txBody>
                    <a:bodyPr/>
                    <a:lstStyle/>
                    <a:p>
                      <a:pPr algn="ctr">
                        <a:lnSpc>
                          <a:spcPct val="115000"/>
                        </a:lnSpc>
                        <a:spcAft>
                          <a:spcPts val="0"/>
                        </a:spcAft>
                      </a:pPr>
                      <a:r>
                        <a:rPr lang="en-US" sz="1200">
                          <a:effectLst/>
                          <a:latin typeface="Leelawadee" panose="020B0502040204020203" pitchFamily="34" charset="-34"/>
                          <a:cs typeface="Leelawadee" panose="020B0502040204020203" pitchFamily="34" charset="-34"/>
                        </a:rPr>
                        <a:t>4</a:t>
                      </a:r>
                      <a:endParaRPr lang="en-IN" sz="1200">
                        <a:effectLst/>
                        <a:latin typeface="Leelawadee" panose="020B0502040204020203" pitchFamily="34" charset="-34"/>
                        <a:ea typeface="Calibri" panose="020F0502020204030204" pitchFamily="34" charset="0"/>
                        <a:cs typeface="Leelawadee" panose="020B0502040204020203" pitchFamily="34" charset="-34"/>
                      </a:endParaRPr>
                    </a:p>
                  </a:txBody>
                  <a:tcPr marL="68580" marR="68580" marT="0" marB="0" anchor="b"/>
                </a:tc>
                <a:tc>
                  <a:txBody>
                    <a:bodyPr/>
                    <a:lstStyle/>
                    <a:p>
                      <a:pPr>
                        <a:lnSpc>
                          <a:spcPct val="115000"/>
                        </a:lnSpc>
                        <a:spcAft>
                          <a:spcPts val="0"/>
                        </a:spcAft>
                      </a:pPr>
                      <a:r>
                        <a:rPr lang="en-US" sz="1200" dirty="0">
                          <a:effectLst/>
                          <a:latin typeface="Leelawadee" panose="020B0502040204020203" pitchFamily="34" charset="-34"/>
                          <a:cs typeface="Leelawadee" panose="020B0502040204020203" pitchFamily="34" charset="-34"/>
                        </a:rPr>
                        <a:t>Tata Business Support Services</a:t>
                      </a:r>
                      <a:endParaRPr lang="en-IN" sz="1200" dirty="0">
                        <a:effectLst/>
                        <a:latin typeface="Leelawadee" panose="020B0502040204020203" pitchFamily="34" charset="-34"/>
                        <a:ea typeface="Calibri" panose="020F0502020204030204" pitchFamily="34" charset="0"/>
                        <a:cs typeface="Leelawadee" panose="020B0502040204020203" pitchFamily="34" charset="-34"/>
                      </a:endParaRPr>
                    </a:p>
                  </a:txBody>
                  <a:tcPr marL="68580" marR="68580" marT="0" marB="0" anchor="b"/>
                </a:tc>
                <a:tc>
                  <a:txBody>
                    <a:bodyPr/>
                    <a:lstStyle/>
                    <a:p>
                      <a:pPr algn="ctr">
                        <a:lnSpc>
                          <a:spcPct val="115000"/>
                        </a:lnSpc>
                        <a:spcAft>
                          <a:spcPts val="0"/>
                        </a:spcAft>
                      </a:pPr>
                      <a:r>
                        <a:rPr lang="en-US" sz="1200">
                          <a:effectLst/>
                          <a:latin typeface="Leelawadee" panose="020B0502040204020203" pitchFamily="34" charset="-34"/>
                          <a:cs typeface="Leelawadee" panose="020B0502040204020203" pitchFamily="34" charset="-34"/>
                        </a:rPr>
                        <a:t>21216</a:t>
                      </a:r>
                      <a:endParaRPr lang="en-IN" sz="1200">
                        <a:effectLst/>
                        <a:latin typeface="Leelawadee" panose="020B0502040204020203" pitchFamily="34" charset="-34"/>
                        <a:ea typeface="Calibri" panose="020F0502020204030204" pitchFamily="34" charset="0"/>
                        <a:cs typeface="Leelawadee" panose="020B0502040204020203" pitchFamily="34" charset="-34"/>
                      </a:endParaRPr>
                    </a:p>
                  </a:txBody>
                  <a:tcPr marL="68580" marR="68580" marT="0" marB="0" anchor="b"/>
                </a:tc>
              </a:tr>
              <a:tr h="261874">
                <a:tc>
                  <a:txBody>
                    <a:bodyPr/>
                    <a:lstStyle/>
                    <a:p>
                      <a:pPr algn="ctr">
                        <a:lnSpc>
                          <a:spcPct val="115000"/>
                        </a:lnSpc>
                        <a:spcAft>
                          <a:spcPts val="0"/>
                        </a:spcAft>
                      </a:pPr>
                      <a:r>
                        <a:rPr lang="en-US" sz="1200">
                          <a:effectLst/>
                          <a:latin typeface="Leelawadee" panose="020B0502040204020203" pitchFamily="34" charset="-34"/>
                          <a:cs typeface="Leelawadee" panose="020B0502040204020203" pitchFamily="34" charset="-34"/>
                        </a:rPr>
                        <a:t>5</a:t>
                      </a:r>
                      <a:endParaRPr lang="en-IN" sz="1200">
                        <a:effectLst/>
                        <a:latin typeface="Leelawadee" panose="020B0502040204020203" pitchFamily="34" charset="-34"/>
                        <a:ea typeface="Calibri" panose="020F0502020204030204" pitchFamily="34" charset="0"/>
                        <a:cs typeface="Leelawadee" panose="020B0502040204020203" pitchFamily="34" charset="-34"/>
                      </a:endParaRPr>
                    </a:p>
                  </a:txBody>
                  <a:tcPr marL="68580" marR="68580" marT="0" marB="0" anchor="b"/>
                </a:tc>
                <a:tc>
                  <a:txBody>
                    <a:bodyPr/>
                    <a:lstStyle/>
                    <a:p>
                      <a:pPr>
                        <a:lnSpc>
                          <a:spcPct val="115000"/>
                        </a:lnSpc>
                        <a:spcAft>
                          <a:spcPts val="0"/>
                        </a:spcAft>
                      </a:pPr>
                      <a:r>
                        <a:rPr lang="en-US" sz="1200">
                          <a:effectLst/>
                          <a:latin typeface="Leelawadee" panose="020B0502040204020203" pitchFamily="34" charset="-34"/>
                          <a:cs typeface="Leelawadee" panose="020B0502040204020203" pitchFamily="34" charset="-34"/>
                        </a:rPr>
                        <a:t>IHCL</a:t>
                      </a:r>
                      <a:endParaRPr lang="en-IN" sz="1200">
                        <a:effectLst/>
                        <a:latin typeface="Leelawadee" panose="020B0502040204020203" pitchFamily="34" charset="-34"/>
                        <a:ea typeface="Calibri" panose="020F0502020204030204" pitchFamily="34" charset="0"/>
                        <a:cs typeface="Leelawadee" panose="020B0502040204020203" pitchFamily="34" charset="-34"/>
                      </a:endParaRPr>
                    </a:p>
                  </a:txBody>
                  <a:tcPr marL="68580" marR="68580" marT="0" marB="0" anchor="b"/>
                </a:tc>
                <a:tc>
                  <a:txBody>
                    <a:bodyPr/>
                    <a:lstStyle/>
                    <a:p>
                      <a:pPr algn="ctr">
                        <a:lnSpc>
                          <a:spcPct val="115000"/>
                        </a:lnSpc>
                        <a:spcAft>
                          <a:spcPts val="0"/>
                        </a:spcAft>
                      </a:pPr>
                      <a:r>
                        <a:rPr lang="en-US" sz="1200">
                          <a:effectLst/>
                          <a:latin typeface="Leelawadee" panose="020B0502040204020203" pitchFamily="34" charset="-34"/>
                          <a:cs typeface="Leelawadee" panose="020B0502040204020203" pitchFamily="34" charset="-34"/>
                        </a:rPr>
                        <a:t>16187</a:t>
                      </a:r>
                      <a:endParaRPr lang="en-IN" sz="1200">
                        <a:effectLst/>
                        <a:latin typeface="Leelawadee" panose="020B0502040204020203" pitchFamily="34" charset="-34"/>
                        <a:ea typeface="Calibri" panose="020F0502020204030204" pitchFamily="34" charset="0"/>
                        <a:cs typeface="Leelawadee" panose="020B0502040204020203" pitchFamily="34" charset="-34"/>
                      </a:endParaRPr>
                    </a:p>
                  </a:txBody>
                  <a:tcPr marL="68580" marR="68580" marT="0" marB="0" anchor="b"/>
                </a:tc>
              </a:tr>
              <a:tr h="261874">
                <a:tc>
                  <a:txBody>
                    <a:bodyPr/>
                    <a:lstStyle/>
                    <a:p>
                      <a:pPr algn="ctr">
                        <a:lnSpc>
                          <a:spcPct val="115000"/>
                        </a:lnSpc>
                        <a:spcAft>
                          <a:spcPts val="0"/>
                        </a:spcAft>
                      </a:pPr>
                      <a:r>
                        <a:rPr lang="en-US" sz="1200">
                          <a:effectLst/>
                          <a:latin typeface="Leelawadee" panose="020B0502040204020203" pitchFamily="34" charset="-34"/>
                          <a:cs typeface="Leelawadee" panose="020B0502040204020203" pitchFamily="34" charset="-34"/>
                        </a:rPr>
                        <a:t>6</a:t>
                      </a:r>
                      <a:endParaRPr lang="en-IN" sz="1200">
                        <a:effectLst/>
                        <a:latin typeface="Leelawadee" panose="020B0502040204020203" pitchFamily="34" charset="-34"/>
                        <a:ea typeface="Calibri" panose="020F0502020204030204" pitchFamily="34" charset="0"/>
                        <a:cs typeface="Leelawadee" panose="020B0502040204020203" pitchFamily="34" charset="-34"/>
                      </a:endParaRPr>
                    </a:p>
                  </a:txBody>
                  <a:tcPr marL="68580" marR="68580" marT="0" marB="0" anchor="b"/>
                </a:tc>
                <a:tc>
                  <a:txBody>
                    <a:bodyPr/>
                    <a:lstStyle/>
                    <a:p>
                      <a:pPr>
                        <a:lnSpc>
                          <a:spcPct val="115000"/>
                        </a:lnSpc>
                        <a:spcAft>
                          <a:spcPts val="0"/>
                        </a:spcAft>
                      </a:pPr>
                      <a:r>
                        <a:rPr lang="en-US" sz="1200">
                          <a:effectLst/>
                          <a:latin typeface="Leelawadee" panose="020B0502040204020203" pitchFamily="34" charset="-34"/>
                          <a:cs typeface="Leelawadee" panose="020B0502040204020203" pitchFamily="34" charset="-34"/>
                        </a:rPr>
                        <a:t>Tata Communications</a:t>
                      </a:r>
                      <a:endParaRPr lang="en-IN" sz="1200">
                        <a:effectLst/>
                        <a:latin typeface="Leelawadee" panose="020B0502040204020203" pitchFamily="34" charset="-34"/>
                        <a:ea typeface="Calibri" panose="020F0502020204030204" pitchFamily="34" charset="0"/>
                        <a:cs typeface="Leelawadee" panose="020B0502040204020203" pitchFamily="34" charset="-34"/>
                      </a:endParaRPr>
                    </a:p>
                  </a:txBody>
                  <a:tcPr marL="68580" marR="68580" marT="0" marB="0" anchor="b"/>
                </a:tc>
                <a:tc>
                  <a:txBody>
                    <a:bodyPr/>
                    <a:lstStyle/>
                    <a:p>
                      <a:pPr algn="ctr">
                        <a:lnSpc>
                          <a:spcPct val="115000"/>
                        </a:lnSpc>
                        <a:spcAft>
                          <a:spcPts val="0"/>
                        </a:spcAft>
                      </a:pPr>
                      <a:r>
                        <a:rPr lang="en-US" sz="1200">
                          <a:effectLst/>
                          <a:latin typeface="Leelawadee" panose="020B0502040204020203" pitchFamily="34" charset="-34"/>
                          <a:cs typeface="Leelawadee" panose="020B0502040204020203" pitchFamily="34" charset="-34"/>
                        </a:rPr>
                        <a:t>16099</a:t>
                      </a:r>
                      <a:endParaRPr lang="en-IN" sz="1200">
                        <a:effectLst/>
                        <a:latin typeface="Leelawadee" panose="020B0502040204020203" pitchFamily="34" charset="-34"/>
                        <a:ea typeface="Calibri" panose="020F0502020204030204" pitchFamily="34" charset="0"/>
                        <a:cs typeface="Leelawadee" panose="020B0502040204020203" pitchFamily="34" charset="-34"/>
                      </a:endParaRPr>
                    </a:p>
                  </a:txBody>
                  <a:tcPr marL="68580" marR="68580" marT="0" marB="0" anchor="b"/>
                </a:tc>
              </a:tr>
              <a:tr h="261874">
                <a:tc>
                  <a:txBody>
                    <a:bodyPr/>
                    <a:lstStyle/>
                    <a:p>
                      <a:pPr algn="ctr">
                        <a:lnSpc>
                          <a:spcPct val="115000"/>
                        </a:lnSpc>
                        <a:spcAft>
                          <a:spcPts val="0"/>
                        </a:spcAft>
                      </a:pPr>
                      <a:r>
                        <a:rPr lang="en-US" sz="1200">
                          <a:effectLst/>
                          <a:latin typeface="Leelawadee" panose="020B0502040204020203" pitchFamily="34" charset="-34"/>
                          <a:cs typeface="Leelawadee" panose="020B0502040204020203" pitchFamily="34" charset="-34"/>
                        </a:rPr>
                        <a:t>7</a:t>
                      </a:r>
                      <a:endParaRPr lang="en-IN" sz="1200">
                        <a:effectLst/>
                        <a:latin typeface="Leelawadee" panose="020B0502040204020203" pitchFamily="34" charset="-34"/>
                        <a:ea typeface="Calibri" panose="020F0502020204030204" pitchFamily="34" charset="0"/>
                        <a:cs typeface="Leelawadee" panose="020B0502040204020203" pitchFamily="34" charset="-34"/>
                      </a:endParaRPr>
                    </a:p>
                  </a:txBody>
                  <a:tcPr marL="68580" marR="68580" marT="0" marB="0" anchor="b"/>
                </a:tc>
                <a:tc>
                  <a:txBody>
                    <a:bodyPr/>
                    <a:lstStyle/>
                    <a:p>
                      <a:pPr>
                        <a:lnSpc>
                          <a:spcPct val="115000"/>
                        </a:lnSpc>
                        <a:spcAft>
                          <a:spcPts val="0"/>
                        </a:spcAft>
                      </a:pPr>
                      <a:r>
                        <a:rPr lang="en-US" sz="1200">
                          <a:effectLst/>
                          <a:latin typeface="Leelawadee" panose="020B0502040204020203" pitchFamily="34" charset="-34"/>
                          <a:cs typeface="Leelawadee" panose="020B0502040204020203" pitchFamily="34" charset="-34"/>
                        </a:rPr>
                        <a:t>Tata Coffee</a:t>
                      </a:r>
                      <a:endParaRPr lang="en-IN" sz="1200">
                        <a:effectLst/>
                        <a:latin typeface="Leelawadee" panose="020B0502040204020203" pitchFamily="34" charset="-34"/>
                        <a:ea typeface="Calibri" panose="020F0502020204030204" pitchFamily="34" charset="0"/>
                        <a:cs typeface="Leelawadee" panose="020B0502040204020203" pitchFamily="34" charset="-34"/>
                      </a:endParaRPr>
                    </a:p>
                  </a:txBody>
                  <a:tcPr marL="68580" marR="68580" marT="0" marB="0" anchor="b"/>
                </a:tc>
                <a:tc>
                  <a:txBody>
                    <a:bodyPr/>
                    <a:lstStyle/>
                    <a:p>
                      <a:pPr algn="ctr">
                        <a:lnSpc>
                          <a:spcPct val="115000"/>
                        </a:lnSpc>
                        <a:spcAft>
                          <a:spcPts val="0"/>
                        </a:spcAft>
                      </a:pPr>
                      <a:r>
                        <a:rPr lang="en-US" sz="1200">
                          <a:effectLst/>
                          <a:latin typeface="Leelawadee" panose="020B0502040204020203" pitchFamily="34" charset="-34"/>
                          <a:cs typeface="Leelawadee" panose="020B0502040204020203" pitchFamily="34" charset="-34"/>
                        </a:rPr>
                        <a:t>8593</a:t>
                      </a:r>
                      <a:endParaRPr lang="en-IN" sz="1200">
                        <a:effectLst/>
                        <a:latin typeface="Leelawadee" panose="020B0502040204020203" pitchFamily="34" charset="-34"/>
                        <a:ea typeface="Calibri" panose="020F0502020204030204" pitchFamily="34" charset="0"/>
                        <a:cs typeface="Leelawadee" panose="020B0502040204020203" pitchFamily="34" charset="-34"/>
                      </a:endParaRPr>
                    </a:p>
                  </a:txBody>
                  <a:tcPr marL="68580" marR="68580" marT="0" marB="0" anchor="b"/>
                </a:tc>
              </a:tr>
              <a:tr h="261874">
                <a:tc>
                  <a:txBody>
                    <a:bodyPr/>
                    <a:lstStyle/>
                    <a:p>
                      <a:pPr algn="ctr">
                        <a:lnSpc>
                          <a:spcPct val="115000"/>
                        </a:lnSpc>
                        <a:spcAft>
                          <a:spcPts val="0"/>
                        </a:spcAft>
                      </a:pPr>
                      <a:r>
                        <a:rPr lang="en-US" sz="1200">
                          <a:effectLst/>
                          <a:latin typeface="Leelawadee" panose="020B0502040204020203" pitchFamily="34" charset="-34"/>
                          <a:cs typeface="Leelawadee" panose="020B0502040204020203" pitchFamily="34" charset="-34"/>
                        </a:rPr>
                        <a:t>8</a:t>
                      </a:r>
                      <a:endParaRPr lang="en-IN" sz="1200">
                        <a:effectLst/>
                        <a:latin typeface="Leelawadee" panose="020B0502040204020203" pitchFamily="34" charset="-34"/>
                        <a:ea typeface="Calibri" panose="020F0502020204030204" pitchFamily="34" charset="0"/>
                        <a:cs typeface="Leelawadee" panose="020B0502040204020203" pitchFamily="34" charset="-34"/>
                      </a:endParaRPr>
                    </a:p>
                  </a:txBody>
                  <a:tcPr marL="68580" marR="68580" marT="0" marB="0" anchor="b"/>
                </a:tc>
                <a:tc>
                  <a:txBody>
                    <a:bodyPr/>
                    <a:lstStyle/>
                    <a:p>
                      <a:pPr>
                        <a:lnSpc>
                          <a:spcPct val="115000"/>
                        </a:lnSpc>
                        <a:spcAft>
                          <a:spcPts val="0"/>
                        </a:spcAft>
                      </a:pPr>
                      <a:r>
                        <a:rPr lang="en-US" sz="1200" dirty="0">
                          <a:effectLst/>
                          <a:latin typeface="Leelawadee" panose="020B0502040204020203" pitchFamily="34" charset="-34"/>
                          <a:cs typeface="Leelawadee" panose="020B0502040204020203" pitchFamily="34" charset="-34"/>
                        </a:rPr>
                        <a:t>Titan</a:t>
                      </a:r>
                      <a:endParaRPr lang="en-IN" sz="1200" dirty="0">
                        <a:effectLst/>
                        <a:latin typeface="Leelawadee" panose="020B0502040204020203" pitchFamily="34" charset="-34"/>
                        <a:ea typeface="Calibri" panose="020F0502020204030204" pitchFamily="34" charset="0"/>
                        <a:cs typeface="Leelawadee" panose="020B0502040204020203" pitchFamily="34" charset="-34"/>
                      </a:endParaRPr>
                    </a:p>
                  </a:txBody>
                  <a:tcPr marL="68580" marR="68580" marT="0" marB="0" anchor="b"/>
                </a:tc>
                <a:tc>
                  <a:txBody>
                    <a:bodyPr/>
                    <a:lstStyle/>
                    <a:p>
                      <a:pPr algn="ctr">
                        <a:lnSpc>
                          <a:spcPct val="115000"/>
                        </a:lnSpc>
                        <a:spcAft>
                          <a:spcPts val="0"/>
                        </a:spcAft>
                      </a:pPr>
                      <a:r>
                        <a:rPr lang="en-US" sz="1200" dirty="0">
                          <a:effectLst/>
                          <a:latin typeface="Leelawadee" panose="020B0502040204020203" pitchFamily="34" charset="-34"/>
                          <a:cs typeface="Leelawadee" panose="020B0502040204020203" pitchFamily="34" charset="-34"/>
                        </a:rPr>
                        <a:t>7843</a:t>
                      </a:r>
                      <a:endParaRPr lang="en-IN" sz="1200" dirty="0">
                        <a:effectLst/>
                        <a:latin typeface="Leelawadee" panose="020B0502040204020203" pitchFamily="34" charset="-34"/>
                        <a:ea typeface="Calibri" panose="020F0502020204030204" pitchFamily="34" charset="0"/>
                        <a:cs typeface="Leelawadee" panose="020B0502040204020203" pitchFamily="34" charset="-34"/>
                      </a:endParaRPr>
                    </a:p>
                  </a:txBody>
                  <a:tcPr marL="68580" marR="68580" marT="0" marB="0" anchor="b"/>
                </a:tc>
              </a:tr>
            </a:tbl>
          </a:graphicData>
        </a:graphic>
      </p:graphicFrame>
      <p:sp>
        <p:nvSpPr>
          <p:cNvPr id="11" name="Rectangle 10"/>
          <p:cNvSpPr/>
          <p:nvPr/>
        </p:nvSpPr>
        <p:spPr>
          <a:xfrm>
            <a:off x="270457" y="1247639"/>
            <a:ext cx="5821250" cy="341094"/>
          </a:xfrm>
          <a:prstGeom prst="rect">
            <a:avLst/>
          </a:prstGeom>
          <a:solidFill>
            <a:srgbClr val="2F75B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smtClean="0">
                <a:solidFill>
                  <a:schemeClr val="bg1"/>
                </a:solidFill>
              </a:rPr>
              <a:t>Communication Strategy</a:t>
            </a:r>
            <a:endParaRPr lang="en-IN" b="1" dirty="0">
              <a:solidFill>
                <a:schemeClr val="bg1"/>
              </a:solidFill>
            </a:endParaRPr>
          </a:p>
        </p:txBody>
      </p:sp>
      <p:sp>
        <p:nvSpPr>
          <p:cNvPr id="12" name="Rectangle 11"/>
          <p:cNvSpPr/>
          <p:nvPr/>
        </p:nvSpPr>
        <p:spPr>
          <a:xfrm>
            <a:off x="270456" y="4519035"/>
            <a:ext cx="11487956" cy="341094"/>
          </a:xfrm>
          <a:prstGeom prst="rect">
            <a:avLst/>
          </a:prstGeom>
          <a:solidFill>
            <a:srgbClr val="2F75B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bg1"/>
                </a:solidFill>
              </a:rPr>
              <a:t>Channels</a:t>
            </a:r>
          </a:p>
        </p:txBody>
      </p:sp>
      <p:sp>
        <p:nvSpPr>
          <p:cNvPr id="16" name="Rectangle 15"/>
          <p:cNvSpPr/>
          <p:nvPr/>
        </p:nvSpPr>
        <p:spPr>
          <a:xfrm>
            <a:off x="6278362" y="1253176"/>
            <a:ext cx="5480050" cy="341094"/>
          </a:xfrm>
          <a:prstGeom prst="rect">
            <a:avLst/>
          </a:prstGeom>
          <a:solidFill>
            <a:srgbClr val="2F75B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smtClean="0">
                <a:solidFill>
                  <a:schemeClr val="bg1"/>
                </a:solidFill>
              </a:rPr>
              <a:t>Companies of Focus</a:t>
            </a:r>
            <a:endParaRPr lang="en-IN" b="1" dirty="0">
              <a:solidFill>
                <a:schemeClr val="bg1"/>
              </a:solidFill>
            </a:endParaRPr>
          </a:p>
        </p:txBody>
      </p:sp>
      <p:sp>
        <p:nvSpPr>
          <p:cNvPr id="27" name="Oval 26"/>
          <p:cNvSpPr/>
          <p:nvPr/>
        </p:nvSpPr>
        <p:spPr>
          <a:xfrm>
            <a:off x="584289" y="2291175"/>
            <a:ext cx="1437694" cy="1437694"/>
          </a:xfrm>
          <a:prstGeom prst="ellipse">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bg1">
                  <a:lumMod val="50000"/>
                </a:schemeClr>
              </a:solidFill>
            </a:endParaRPr>
          </a:p>
        </p:txBody>
      </p:sp>
      <p:sp>
        <p:nvSpPr>
          <p:cNvPr id="28" name="Oval 27"/>
          <p:cNvSpPr/>
          <p:nvPr/>
        </p:nvSpPr>
        <p:spPr>
          <a:xfrm>
            <a:off x="2406805" y="2291175"/>
            <a:ext cx="1437694" cy="1437694"/>
          </a:xfrm>
          <a:prstGeom prst="ellipse">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Oval 28"/>
          <p:cNvSpPr/>
          <p:nvPr/>
        </p:nvSpPr>
        <p:spPr>
          <a:xfrm>
            <a:off x="4255277" y="2293871"/>
            <a:ext cx="1437694" cy="1437694"/>
          </a:xfrm>
          <a:prstGeom prst="ellipse">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Rectangle 30"/>
          <p:cNvSpPr/>
          <p:nvPr/>
        </p:nvSpPr>
        <p:spPr>
          <a:xfrm>
            <a:off x="588196" y="3726174"/>
            <a:ext cx="1433787" cy="646331"/>
          </a:xfrm>
          <a:prstGeom prst="rect">
            <a:avLst/>
          </a:prstGeom>
        </p:spPr>
        <p:txBody>
          <a:bodyPr wrap="square">
            <a:spAutoFit/>
          </a:bodyPr>
          <a:lstStyle/>
          <a:p>
            <a:pPr algn="ctr"/>
            <a:r>
              <a:rPr lang="en-IN" b="1" dirty="0" smtClean="0">
                <a:solidFill>
                  <a:schemeClr val="bg1">
                    <a:lumMod val="50000"/>
                  </a:schemeClr>
                </a:solidFill>
              </a:rPr>
              <a:t>Why Tata Treats ?</a:t>
            </a:r>
            <a:endParaRPr lang="en-IN" b="1" dirty="0">
              <a:solidFill>
                <a:schemeClr val="bg1">
                  <a:lumMod val="50000"/>
                </a:schemeClr>
              </a:solidFill>
            </a:endParaRPr>
          </a:p>
        </p:txBody>
      </p:sp>
      <p:sp>
        <p:nvSpPr>
          <p:cNvPr id="32" name="Rectangle 31"/>
          <p:cNvSpPr/>
          <p:nvPr/>
        </p:nvSpPr>
        <p:spPr>
          <a:xfrm>
            <a:off x="2418254" y="3726173"/>
            <a:ext cx="1433787" cy="646331"/>
          </a:xfrm>
          <a:prstGeom prst="rect">
            <a:avLst/>
          </a:prstGeom>
        </p:spPr>
        <p:txBody>
          <a:bodyPr wrap="square">
            <a:spAutoFit/>
          </a:bodyPr>
          <a:lstStyle/>
          <a:p>
            <a:pPr algn="ctr"/>
            <a:r>
              <a:rPr lang="en-IN" b="1" dirty="0" smtClean="0">
                <a:solidFill>
                  <a:schemeClr val="bg1">
                    <a:lumMod val="50000"/>
                  </a:schemeClr>
                </a:solidFill>
              </a:rPr>
              <a:t>Emotional Connect</a:t>
            </a:r>
            <a:endParaRPr lang="en-IN" b="1" dirty="0">
              <a:solidFill>
                <a:schemeClr val="bg1">
                  <a:lumMod val="50000"/>
                </a:schemeClr>
              </a:solidFill>
            </a:endParaRPr>
          </a:p>
        </p:txBody>
      </p:sp>
      <p:sp>
        <p:nvSpPr>
          <p:cNvPr id="33" name="Rectangle 32"/>
          <p:cNvSpPr/>
          <p:nvPr/>
        </p:nvSpPr>
        <p:spPr>
          <a:xfrm>
            <a:off x="4268156" y="3717314"/>
            <a:ext cx="1433787" cy="646331"/>
          </a:xfrm>
          <a:prstGeom prst="rect">
            <a:avLst/>
          </a:prstGeom>
        </p:spPr>
        <p:txBody>
          <a:bodyPr wrap="square">
            <a:spAutoFit/>
          </a:bodyPr>
          <a:lstStyle/>
          <a:p>
            <a:pPr algn="ctr"/>
            <a:r>
              <a:rPr lang="en-IN" b="1" dirty="0" smtClean="0">
                <a:solidFill>
                  <a:schemeClr val="bg1">
                    <a:lumMod val="50000"/>
                  </a:schemeClr>
                </a:solidFill>
              </a:rPr>
              <a:t>Driving Enrolments</a:t>
            </a:r>
            <a:endParaRPr lang="en-IN" b="1" dirty="0">
              <a:solidFill>
                <a:schemeClr val="bg1">
                  <a:lumMod val="50000"/>
                </a:schemeClr>
              </a:solidFill>
            </a:endParaRPr>
          </a:p>
        </p:txBody>
      </p:sp>
      <p:pic>
        <p:nvPicPr>
          <p:cNvPr id="34" name="Picture 33"/>
          <p:cNvPicPr>
            <a:picLocks noChangeAspect="1"/>
          </p:cNvPicPr>
          <p:nvPr/>
        </p:nvPicPr>
        <p:blipFill>
          <a:blip r:embed="rId3">
            <a:clrChange>
              <a:clrFrom>
                <a:srgbClr val="FFFFFF"/>
              </a:clrFrom>
              <a:clrTo>
                <a:srgbClr val="FFFFFF">
                  <a:alpha val="0"/>
                </a:srgbClr>
              </a:clrTo>
            </a:clrChange>
          </a:blip>
          <a:stretch>
            <a:fillRect/>
          </a:stretch>
        </p:blipFill>
        <p:spPr>
          <a:xfrm>
            <a:off x="2528818" y="2438195"/>
            <a:ext cx="1185362" cy="1154634"/>
          </a:xfrm>
          <a:prstGeom prst="rect">
            <a:avLst/>
          </a:prstGeom>
        </p:spPr>
      </p:pic>
      <p:pic>
        <p:nvPicPr>
          <p:cNvPr id="1026" name="Picture 2" descr="http://www.advicentsolutions.com/wp-content/themes/advicent_2015_v2/img/referral-program.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77290" y="2538664"/>
            <a:ext cx="1245001" cy="1005961"/>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oup 1"/>
          <p:cNvGrpSpPr/>
          <p:nvPr/>
        </p:nvGrpSpPr>
        <p:grpSpPr>
          <a:xfrm>
            <a:off x="270456" y="4979624"/>
            <a:ext cx="11487956" cy="603068"/>
            <a:chOff x="270456" y="4979624"/>
            <a:chExt cx="11974068" cy="603068"/>
          </a:xfrm>
        </p:grpSpPr>
        <p:sp>
          <p:nvSpPr>
            <p:cNvPr id="10" name="Rectangle 9"/>
            <p:cNvSpPr/>
            <p:nvPr/>
          </p:nvSpPr>
          <p:spPr>
            <a:xfrm>
              <a:off x="270456" y="4979625"/>
              <a:ext cx="2881924" cy="568687"/>
            </a:xfrm>
            <a:prstGeom prst="rect">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i="1" dirty="0" smtClean="0">
                  <a:solidFill>
                    <a:schemeClr val="bg1">
                      <a:lumMod val="50000"/>
                    </a:schemeClr>
                  </a:solidFill>
                  <a:latin typeface="Leelawadee" panose="020B0502040204020203" pitchFamily="34" charset="-34"/>
                  <a:cs typeface="Leelawadee" panose="020B0502040204020203" pitchFamily="34" charset="-34"/>
                </a:rPr>
                <a:t>               Tata World Website    and Mailing List</a:t>
              </a:r>
              <a:endParaRPr lang="en-IN" sz="1400" i="1" dirty="0">
                <a:solidFill>
                  <a:schemeClr val="bg1">
                    <a:lumMod val="50000"/>
                  </a:schemeClr>
                </a:solidFill>
                <a:latin typeface="Leelawadee" panose="020B0502040204020203" pitchFamily="34" charset="-34"/>
                <a:cs typeface="Leelawadee" panose="020B0502040204020203" pitchFamily="34" charset="-34"/>
              </a:endParaRPr>
            </a:p>
          </p:txBody>
        </p:sp>
        <p:sp>
          <p:nvSpPr>
            <p:cNvPr id="13" name="Rectangle 12"/>
            <p:cNvSpPr/>
            <p:nvPr/>
          </p:nvSpPr>
          <p:spPr>
            <a:xfrm>
              <a:off x="3337155" y="4979624"/>
              <a:ext cx="2881924" cy="568687"/>
            </a:xfrm>
            <a:prstGeom prst="rect">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i="1" dirty="0">
                  <a:solidFill>
                    <a:schemeClr val="bg1">
                      <a:lumMod val="50000"/>
                    </a:schemeClr>
                  </a:solidFill>
                  <a:latin typeface="Leelawadee" panose="020B0502040204020203" pitchFamily="34" charset="-34"/>
                  <a:cs typeface="Leelawadee" panose="020B0502040204020203" pitchFamily="34" charset="-34"/>
                </a:rPr>
                <a:t> </a:t>
              </a:r>
              <a:r>
                <a:rPr lang="en-IN" sz="1400" i="1" dirty="0" smtClean="0">
                  <a:solidFill>
                    <a:schemeClr val="bg1">
                      <a:lumMod val="50000"/>
                    </a:schemeClr>
                  </a:solidFill>
                  <a:latin typeface="Leelawadee" panose="020B0502040204020203" pitchFamily="34" charset="-34"/>
                  <a:cs typeface="Leelawadee" panose="020B0502040204020203" pitchFamily="34" charset="-34"/>
                </a:rPr>
                <a:t>              Tata Treats Website</a:t>
              </a:r>
              <a:endParaRPr lang="en-IN" sz="1400" i="1" dirty="0">
                <a:solidFill>
                  <a:schemeClr val="bg1">
                    <a:lumMod val="50000"/>
                  </a:schemeClr>
                </a:solidFill>
                <a:latin typeface="Leelawadee" panose="020B0502040204020203" pitchFamily="34" charset="-34"/>
                <a:cs typeface="Leelawadee" panose="020B0502040204020203" pitchFamily="34" charset="-34"/>
              </a:endParaRPr>
            </a:p>
          </p:txBody>
        </p:sp>
        <p:sp>
          <p:nvSpPr>
            <p:cNvPr id="14" name="Rectangle 13"/>
            <p:cNvSpPr/>
            <p:nvPr/>
          </p:nvSpPr>
          <p:spPr>
            <a:xfrm>
              <a:off x="9362600" y="4999751"/>
              <a:ext cx="2881924" cy="568687"/>
            </a:xfrm>
            <a:prstGeom prst="rect">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i="1" dirty="0" smtClean="0">
                  <a:solidFill>
                    <a:schemeClr val="bg1">
                      <a:lumMod val="50000"/>
                    </a:schemeClr>
                  </a:solidFill>
                  <a:latin typeface="Leelawadee" panose="020B0502040204020203" pitchFamily="34" charset="-34"/>
                  <a:cs typeface="Leelawadee" panose="020B0502040204020203" pitchFamily="34" charset="-34"/>
                </a:rPr>
                <a:t>Standees/ Brochures</a:t>
              </a:r>
              <a:endParaRPr lang="en-IN" sz="1400" i="1" dirty="0">
                <a:solidFill>
                  <a:schemeClr val="bg1">
                    <a:lumMod val="50000"/>
                  </a:schemeClr>
                </a:solidFill>
                <a:latin typeface="Leelawadee" panose="020B0502040204020203" pitchFamily="34" charset="-34"/>
                <a:cs typeface="Leelawadee" panose="020B0502040204020203" pitchFamily="34" charset="-34"/>
              </a:endParaRPr>
            </a:p>
          </p:txBody>
        </p:sp>
        <p:sp>
          <p:nvSpPr>
            <p:cNvPr id="15" name="Rectangle 14"/>
            <p:cNvSpPr/>
            <p:nvPr/>
          </p:nvSpPr>
          <p:spPr>
            <a:xfrm>
              <a:off x="6375804" y="4979624"/>
              <a:ext cx="2881924" cy="568687"/>
            </a:xfrm>
            <a:prstGeom prst="rect">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i="1" dirty="0" smtClean="0">
                  <a:solidFill>
                    <a:schemeClr val="bg1">
                      <a:lumMod val="50000"/>
                    </a:schemeClr>
                  </a:solidFill>
                  <a:latin typeface="Leelawadee" panose="020B0502040204020203" pitchFamily="34" charset="-34"/>
                  <a:cs typeface="Leelawadee" panose="020B0502040204020203" pitchFamily="34" charset="-34"/>
                </a:rPr>
                <a:t>              Company Digital Assets (Intranet)</a:t>
              </a:r>
              <a:endParaRPr lang="en-IN" sz="1400" i="1" dirty="0">
                <a:solidFill>
                  <a:schemeClr val="bg1">
                    <a:lumMod val="50000"/>
                  </a:schemeClr>
                </a:solidFill>
                <a:latin typeface="Leelawadee" panose="020B0502040204020203" pitchFamily="34" charset="-34"/>
                <a:cs typeface="Leelawadee" panose="020B0502040204020203" pitchFamily="34" charset="-34"/>
              </a:endParaRPr>
            </a:p>
          </p:txBody>
        </p:sp>
        <p:pic>
          <p:nvPicPr>
            <p:cNvPr id="1030" name="Picture 6" descr="https://www.tataworld.com/Assets/images/tataworld_logo_mob.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5838" y="4999751"/>
              <a:ext cx="661336" cy="485539"/>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36"/>
            <p:cNvPicPr>
              <a:picLocks noChangeAspect="1"/>
            </p:cNvPicPr>
            <p:nvPr/>
          </p:nvPicPr>
          <p:blipFill>
            <a:blip r:embed="rId6"/>
            <a:stretch>
              <a:fillRect/>
            </a:stretch>
          </p:blipFill>
          <p:spPr>
            <a:xfrm>
              <a:off x="3355123" y="5031715"/>
              <a:ext cx="939864" cy="517203"/>
            </a:xfrm>
            <a:prstGeom prst="rect">
              <a:avLst/>
            </a:prstGeom>
          </p:spPr>
        </p:pic>
        <p:pic>
          <p:nvPicPr>
            <p:cNvPr id="38" name="Picture 37"/>
            <p:cNvPicPr>
              <a:picLocks noChangeAspect="1"/>
            </p:cNvPicPr>
            <p:nvPr/>
          </p:nvPicPr>
          <p:blipFill>
            <a:blip r:embed="rId7"/>
            <a:stretch>
              <a:fillRect/>
            </a:stretch>
          </p:blipFill>
          <p:spPr>
            <a:xfrm>
              <a:off x="6452225" y="5002359"/>
              <a:ext cx="721845" cy="514300"/>
            </a:xfrm>
            <a:prstGeom prst="rect">
              <a:avLst/>
            </a:prstGeom>
          </p:spPr>
        </p:pic>
        <p:pic>
          <p:nvPicPr>
            <p:cNvPr id="1036" name="Picture 12" descr="http://www.iconshock.com/img_vista/WINDOWS8/business/jpg/brochure_icon.jpg"/>
            <p:cNvPicPr>
              <a:picLocks noChangeAspect="1" noChangeArrowheads="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346707" y="4985495"/>
              <a:ext cx="597197" cy="597197"/>
            </a:xfrm>
            <a:prstGeom prst="rect">
              <a:avLst/>
            </a:prstGeom>
            <a:noFill/>
            <a:extLst>
              <a:ext uri="{909E8E84-426E-40DD-AFC4-6F175D3DCCD1}">
                <a14:hiddenFill xmlns:a14="http://schemas.microsoft.com/office/drawing/2010/main">
                  <a:solidFill>
                    <a:srgbClr val="FFFFFF"/>
                  </a:solidFill>
                </a14:hiddenFill>
              </a:ext>
            </a:extLst>
          </p:spPr>
        </p:pic>
      </p:grpSp>
      <p:sp>
        <p:nvSpPr>
          <p:cNvPr id="45" name="Rectangle 44"/>
          <p:cNvSpPr/>
          <p:nvPr/>
        </p:nvSpPr>
        <p:spPr>
          <a:xfrm>
            <a:off x="6278362" y="4126866"/>
            <a:ext cx="5480050" cy="283337"/>
          </a:xfrm>
          <a:prstGeom prst="rect">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b="1" dirty="0" smtClean="0">
                <a:solidFill>
                  <a:schemeClr val="bg1">
                    <a:lumMod val="50000"/>
                  </a:schemeClr>
                </a:solidFill>
                <a:latin typeface="Leelawadee" panose="020B0502040204020203" pitchFamily="34" charset="-34"/>
                <a:cs typeface="Leelawadee" panose="020B0502040204020203" pitchFamily="34" charset="-34"/>
              </a:rPr>
              <a:t>CHRO’s</a:t>
            </a:r>
            <a:r>
              <a:rPr lang="en-IN" sz="1400" dirty="0" smtClean="0">
                <a:solidFill>
                  <a:schemeClr val="bg1">
                    <a:lumMod val="50000"/>
                  </a:schemeClr>
                </a:solidFill>
                <a:latin typeface="Leelawadee" panose="020B0502040204020203" pitchFamily="34" charset="-34"/>
                <a:cs typeface="Leelawadee" panose="020B0502040204020203" pitchFamily="34" charset="-34"/>
              </a:rPr>
              <a:t> serve as the primary means of reaching out to companies</a:t>
            </a:r>
            <a:endParaRPr lang="en-IN" sz="1400" dirty="0">
              <a:solidFill>
                <a:schemeClr val="bg1">
                  <a:lumMod val="50000"/>
                </a:schemeClr>
              </a:solidFill>
              <a:latin typeface="Leelawadee" panose="020B0502040204020203" pitchFamily="34" charset="-34"/>
              <a:cs typeface="Leelawadee" panose="020B0502040204020203" pitchFamily="34" charset="-34"/>
            </a:endParaRPr>
          </a:p>
        </p:txBody>
      </p:sp>
      <p:pic>
        <p:nvPicPr>
          <p:cNvPr id="17" name="Picture 16"/>
          <p:cNvPicPr>
            <a:picLocks noChangeAspect="1"/>
          </p:cNvPicPr>
          <p:nvPr/>
        </p:nvPicPr>
        <p:blipFill>
          <a:blip r:embed="rId9">
            <a:clrChange>
              <a:clrFrom>
                <a:srgbClr val="FFFFFF"/>
              </a:clrFrom>
              <a:clrTo>
                <a:srgbClr val="FFFFFF">
                  <a:alpha val="0"/>
                </a:srgbClr>
              </a:clrTo>
            </a:clrChange>
          </a:blip>
          <a:stretch>
            <a:fillRect/>
          </a:stretch>
        </p:blipFill>
        <p:spPr>
          <a:xfrm>
            <a:off x="701017" y="2372372"/>
            <a:ext cx="1222990" cy="1210468"/>
          </a:xfrm>
          <a:prstGeom prst="rect">
            <a:avLst/>
          </a:prstGeom>
        </p:spPr>
      </p:pic>
      <p:sp>
        <p:nvSpPr>
          <p:cNvPr id="35" name="Freeform 34"/>
          <p:cNvSpPr/>
          <p:nvPr/>
        </p:nvSpPr>
        <p:spPr>
          <a:xfrm>
            <a:off x="270456" y="5724843"/>
            <a:ext cx="11487956" cy="419890"/>
          </a:xfrm>
          <a:custGeom>
            <a:avLst/>
            <a:gdLst>
              <a:gd name="connsiteX0" fmla="*/ 0 w 1539710"/>
              <a:gd name="connsiteY0" fmla="*/ 0 h 494225"/>
              <a:gd name="connsiteX1" fmla="*/ 1539710 w 1539710"/>
              <a:gd name="connsiteY1" fmla="*/ 0 h 494225"/>
              <a:gd name="connsiteX2" fmla="*/ 1539710 w 1539710"/>
              <a:gd name="connsiteY2" fmla="*/ 494225 h 494225"/>
              <a:gd name="connsiteX3" fmla="*/ 0 w 1539710"/>
              <a:gd name="connsiteY3" fmla="*/ 494225 h 494225"/>
              <a:gd name="connsiteX4" fmla="*/ 0 w 1539710"/>
              <a:gd name="connsiteY4" fmla="*/ 0 h 494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9710" h="494225">
                <a:moveTo>
                  <a:pt x="0" y="0"/>
                </a:moveTo>
                <a:lnTo>
                  <a:pt x="1539710" y="0"/>
                </a:lnTo>
                <a:lnTo>
                  <a:pt x="1539710" y="494225"/>
                </a:lnTo>
                <a:lnTo>
                  <a:pt x="0" y="494225"/>
                </a:lnTo>
                <a:lnTo>
                  <a:pt x="0" y="0"/>
                </a:lnTo>
                <a:close/>
              </a:path>
            </a:pathLst>
          </a:custGeom>
          <a:solidFill>
            <a:srgbClr val="2F75B5"/>
          </a:solidFill>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1920" tIns="0" rIns="496048" bIns="0" numCol="1" spcCol="1270" anchor="ctr" anchorCtr="0">
            <a:noAutofit/>
          </a:bodyPr>
          <a:lstStyle/>
          <a:p>
            <a:pPr lvl="0" algn="ctr" defTabSz="1422400">
              <a:lnSpc>
                <a:spcPct val="90000"/>
              </a:lnSpc>
              <a:spcBef>
                <a:spcPct val="0"/>
              </a:spcBef>
              <a:spcAft>
                <a:spcPct val="35000"/>
              </a:spcAft>
            </a:pPr>
            <a:r>
              <a:rPr lang="en-IN" sz="1600" b="1" dirty="0" smtClean="0">
                <a:latin typeface="Leelawadee" panose="020B0502040204020203" pitchFamily="34" charset="-34"/>
                <a:cs typeface="Leelawadee" panose="020B0502040204020203" pitchFamily="34" charset="-34"/>
              </a:rPr>
              <a:t>INCENTIVE: </a:t>
            </a:r>
            <a:r>
              <a:rPr lang="en-IN" sz="1600" dirty="0" smtClean="0">
                <a:latin typeface="Leelawadee" panose="020B0502040204020203" pitchFamily="34" charset="-34"/>
                <a:cs typeface="Leelawadee" panose="020B0502040204020203" pitchFamily="34" charset="-34"/>
              </a:rPr>
              <a:t>PRIVILEGES AS THE KEY LEVER TO DRIVE ENROLMENTS</a:t>
            </a:r>
            <a:endParaRPr lang="en-IN" sz="1600" kern="1200" dirty="0">
              <a:latin typeface="Leelawadee" panose="020B0502040204020203" pitchFamily="34" charset="-34"/>
              <a:cs typeface="Leelawadee" panose="020B0502040204020203" pitchFamily="34" charset="-34"/>
            </a:endParaRPr>
          </a:p>
        </p:txBody>
      </p:sp>
    </p:spTree>
    <p:extLst>
      <p:ext uri="{BB962C8B-B14F-4D97-AF65-F5344CB8AC3E}">
        <p14:creationId xmlns:p14="http://schemas.microsoft.com/office/powerpoint/2010/main" val="62205454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040F425-731D-4835-A38A-9545B9CAE996}" type="slidenum">
              <a:rPr lang="en-IN" smtClean="0">
                <a:solidFill>
                  <a:srgbClr val="000000">
                    <a:tint val="75000"/>
                  </a:srgbClr>
                </a:solidFill>
              </a:rPr>
              <a:pPr/>
              <a:t>28</a:t>
            </a:fld>
            <a:endParaRPr lang="en-IN" dirty="0">
              <a:solidFill>
                <a:srgbClr val="000000">
                  <a:tint val="75000"/>
                </a:srgbClr>
              </a:solidFill>
            </a:endParaRPr>
          </a:p>
        </p:txBody>
      </p:sp>
      <p:sp>
        <p:nvSpPr>
          <p:cNvPr id="5" name="Rectangle 4"/>
          <p:cNvSpPr/>
          <p:nvPr/>
        </p:nvSpPr>
        <p:spPr>
          <a:xfrm>
            <a:off x="4424864" y="237066"/>
            <a:ext cx="3342583" cy="523220"/>
          </a:xfrm>
          <a:prstGeom prst="rect">
            <a:avLst/>
          </a:prstGeom>
          <a:solidFill>
            <a:schemeClr val="bg1"/>
          </a:solidFill>
        </p:spPr>
        <p:txBody>
          <a:bodyPr wrap="none" anchor="ctr">
            <a:spAutoFit/>
          </a:bodyPr>
          <a:lstStyle/>
          <a:p>
            <a:pPr algn="ctr"/>
            <a:r>
              <a:rPr lang="en-IN" sz="2800" b="1" dirty="0" smtClean="0">
                <a:solidFill>
                  <a:srgbClr val="0070C0"/>
                </a:solidFill>
                <a:latin typeface="Leelawadee UI" panose="020B0502040204020203" pitchFamily="34" charset="-34"/>
                <a:cs typeface="Leelawadee UI" panose="020B0502040204020203" pitchFamily="34" charset="-34"/>
              </a:rPr>
              <a:t>Launch Film/Video</a:t>
            </a:r>
            <a:endParaRPr lang="en-IN" sz="2800" b="1" dirty="0">
              <a:solidFill>
                <a:srgbClr val="0070C0"/>
              </a:solidFill>
              <a:latin typeface="Leelawadee UI" panose="020B0502040204020203" pitchFamily="34" charset="-34"/>
              <a:cs typeface="Leelawadee UI" panose="020B0502040204020203" pitchFamily="34" charset="-34"/>
            </a:endParaRPr>
          </a:p>
        </p:txBody>
      </p:sp>
      <p:pic>
        <p:nvPicPr>
          <p:cNvPr id="6" name="Picture 5"/>
          <p:cNvPicPr>
            <a:picLocks noChangeAspect="1"/>
          </p:cNvPicPr>
          <p:nvPr/>
        </p:nvPicPr>
        <p:blipFill>
          <a:blip r:embed="rId2"/>
          <a:stretch>
            <a:fillRect/>
          </a:stretch>
        </p:blipFill>
        <p:spPr>
          <a:xfrm>
            <a:off x="744280" y="656905"/>
            <a:ext cx="3680584" cy="4968788"/>
          </a:xfrm>
          <a:prstGeom prst="rect">
            <a:avLst/>
          </a:prstGeom>
        </p:spPr>
      </p:pic>
      <p:sp>
        <p:nvSpPr>
          <p:cNvPr id="7" name="Rectangle 6"/>
          <p:cNvSpPr/>
          <p:nvPr/>
        </p:nvSpPr>
        <p:spPr>
          <a:xfrm>
            <a:off x="1539965" y="5733516"/>
            <a:ext cx="2061917" cy="359446"/>
          </a:xfrm>
          <a:prstGeom prst="rect">
            <a:avLst/>
          </a:prstGeom>
          <a:noFill/>
          <a:ln w="28575">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u="sng" dirty="0" smtClean="0">
                <a:solidFill>
                  <a:schemeClr val="tx1"/>
                </a:solidFill>
                <a:latin typeface="Leelawadee" panose="020B0502040204020203" pitchFamily="34" charset="-34"/>
                <a:ea typeface="Calibri" panose="020F0502020204030204" pitchFamily="34" charset="0"/>
                <a:cs typeface="Leelawadee" panose="020B0502040204020203" pitchFamily="34" charset="-34"/>
              </a:rPr>
              <a:t>Thank You Campaign</a:t>
            </a:r>
            <a:endParaRPr lang="en-US" sz="1400" u="sng" dirty="0">
              <a:solidFill>
                <a:schemeClr val="tx1"/>
              </a:solidFill>
              <a:latin typeface="Leelawadee" panose="020B0502040204020203" pitchFamily="34" charset="-34"/>
              <a:ea typeface="Calibri" panose="020F0502020204030204" pitchFamily="34" charset="0"/>
              <a:cs typeface="Leelawadee" panose="020B0502040204020203" pitchFamily="34" charset="-34"/>
            </a:endParaRPr>
          </a:p>
        </p:txBody>
      </p:sp>
      <p:sp>
        <p:nvSpPr>
          <p:cNvPr id="8" name="Rectangle 7">
            <a:hlinkClick r:id="rId3" action="ppaction://hlinkfile"/>
          </p:cNvPr>
          <p:cNvSpPr/>
          <p:nvPr/>
        </p:nvSpPr>
        <p:spPr>
          <a:xfrm>
            <a:off x="5763542" y="5733516"/>
            <a:ext cx="5495927" cy="359446"/>
          </a:xfrm>
          <a:prstGeom prst="rect">
            <a:avLst/>
          </a:prstGeom>
          <a:noFill/>
          <a:ln w="28575">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u="sng" dirty="0" smtClean="0">
                <a:solidFill>
                  <a:schemeClr val="tx1"/>
                </a:solidFill>
                <a:latin typeface="Leelawadee" panose="020B0502040204020203" pitchFamily="34" charset="-34"/>
                <a:ea typeface="Calibri" panose="020F0502020204030204" pitchFamily="34" charset="0"/>
                <a:cs typeface="Leelawadee" panose="020B0502040204020203" pitchFamily="34" charset="-34"/>
              </a:rPr>
              <a:t>Better Together Film</a:t>
            </a:r>
            <a:endParaRPr lang="en-US" sz="1400" u="sng" dirty="0">
              <a:solidFill>
                <a:schemeClr val="tx1"/>
              </a:solidFill>
              <a:latin typeface="Leelawadee" panose="020B0502040204020203" pitchFamily="34" charset="-34"/>
              <a:ea typeface="Calibri" panose="020F0502020204030204" pitchFamily="34" charset="0"/>
              <a:cs typeface="Leelawadee" panose="020B0502040204020203" pitchFamily="34" charset="-34"/>
            </a:endParaRPr>
          </a:p>
        </p:txBody>
      </p:sp>
      <p:pic>
        <p:nvPicPr>
          <p:cNvPr id="2" name="Picture 1"/>
          <p:cNvPicPr>
            <a:picLocks noChangeAspect="1"/>
          </p:cNvPicPr>
          <p:nvPr/>
        </p:nvPicPr>
        <p:blipFill>
          <a:blip r:embed="rId4"/>
          <a:stretch>
            <a:fillRect/>
          </a:stretch>
        </p:blipFill>
        <p:spPr>
          <a:xfrm>
            <a:off x="5740302" y="760286"/>
            <a:ext cx="2134453" cy="2109634"/>
          </a:xfrm>
          <a:prstGeom prst="rect">
            <a:avLst/>
          </a:prstGeom>
        </p:spPr>
      </p:pic>
      <p:pic>
        <p:nvPicPr>
          <p:cNvPr id="3" name="Picture 2"/>
          <p:cNvPicPr>
            <a:picLocks noChangeAspect="1"/>
          </p:cNvPicPr>
          <p:nvPr/>
        </p:nvPicPr>
        <p:blipFill>
          <a:blip r:embed="rId5"/>
          <a:stretch>
            <a:fillRect/>
          </a:stretch>
        </p:blipFill>
        <p:spPr>
          <a:xfrm>
            <a:off x="8058601" y="771216"/>
            <a:ext cx="3200868" cy="2098704"/>
          </a:xfrm>
          <a:prstGeom prst="rect">
            <a:avLst/>
          </a:prstGeom>
        </p:spPr>
      </p:pic>
      <p:pic>
        <p:nvPicPr>
          <p:cNvPr id="9" name="Picture 8"/>
          <p:cNvPicPr>
            <a:picLocks noChangeAspect="1"/>
          </p:cNvPicPr>
          <p:nvPr/>
        </p:nvPicPr>
        <p:blipFill>
          <a:blip r:embed="rId6"/>
          <a:stretch>
            <a:fillRect/>
          </a:stretch>
        </p:blipFill>
        <p:spPr>
          <a:xfrm>
            <a:off x="5763542" y="3019496"/>
            <a:ext cx="5495927" cy="2564444"/>
          </a:xfrm>
          <a:prstGeom prst="rect">
            <a:avLst/>
          </a:prstGeom>
        </p:spPr>
      </p:pic>
    </p:spTree>
    <p:extLst>
      <p:ext uri="{BB962C8B-B14F-4D97-AF65-F5344CB8AC3E}">
        <p14:creationId xmlns:p14="http://schemas.microsoft.com/office/powerpoint/2010/main" val="400080050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Group 49"/>
          <p:cNvGrpSpPr/>
          <p:nvPr/>
        </p:nvGrpSpPr>
        <p:grpSpPr>
          <a:xfrm>
            <a:off x="134927" y="1108457"/>
            <a:ext cx="11890470" cy="5022844"/>
            <a:chOff x="244111" y="1122105"/>
            <a:chExt cx="11890470" cy="5022844"/>
          </a:xfrm>
        </p:grpSpPr>
        <p:cxnSp>
          <p:nvCxnSpPr>
            <p:cNvPr id="44" name="Straight Connector 43"/>
            <p:cNvCxnSpPr/>
            <p:nvPr/>
          </p:nvCxnSpPr>
          <p:spPr>
            <a:xfrm>
              <a:off x="3527186" y="1122105"/>
              <a:ext cx="0" cy="4990064"/>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244111" y="1154885"/>
              <a:ext cx="0" cy="4990064"/>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6469157" y="1122105"/>
              <a:ext cx="0" cy="4990064"/>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9306773" y="1122105"/>
              <a:ext cx="0" cy="4990064"/>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12134581" y="1122105"/>
              <a:ext cx="0" cy="4990064"/>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grpSp>
      <p:sp>
        <p:nvSpPr>
          <p:cNvPr id="4" name="Slide Number Placeholder 3"/>
          <p:cNvSpPr>
            <a:spLocks noGrp="1"/>
          </p:cNvSpPr>
          <p:nvPr>
            <p:ph type="sldNum" sz="quarter" idx="12"/>
          </p:nvPr>
        </p:nvSpPr>
        <p:spPr/>
        <p:txBody>
          <a:bodyPr/>
          <a:lstStyle/>
          <a:p>
            <a:fld id="{3040F425-731D-4835-A38A-9545B9CAE996}" type="slidenum">
              <a:rPr lang="en-IN" smtClean="0">
                <a:solidFill>
                  <a:srgbClr val="000000">
                    <a:tint val="75000"/>
                  </a:srgbClr>
                </a:solidFill>
              </a:rPr>
              <a:pPr/>
              <a:t>29</a:t>
            </a:fld>
            <a:endParaRPr lang="en-IN" dirty="0">
              <a:solidFill>
                <a:srgbClr val="000000">
                  <a:tint val="75000"/>
                </a:srgbClr>
              </a:solidFill>
            </a:endParaRPr>
          </a:p>
        </p:txBody>
      </p:sp>
      <p:sp>
        <p:nvSpPr>
          <p:cNvPr id="5" name="Rectangle 4"/>
          <p:cNvSpPr/>
          <p:nvPr/>
        </p:nvSpPr>
        <p:spPr>
          <a:xfrm>
            <a:off x="1441841" y="237066"/>
            <a:ext cx="9308639" cy="523220"/>
          </a:xfrm>
          <a:prstGeom prst="rect">
            <a:avLst/>
          </a:prstGeom>
          <a:solidFill>
            <a:schemeClr val="bg1"/>
          </a:solidFill>
        </p:spPr>
        <p:txBody>
          <a:bodyPr wrap="none" anchor="ctr">
            <a:spAutoFit/>
          </a:bodyPr>
          <a:lstStyle/>
          <a:p>
            <a:pPr algn="ctr"/>
            <a:r>
              <a:rPr lang="en-IN" sz="2800" b="1" dirty="0" smtClean="0">
                <a:solidFill>
                  <a:srgbClr val="0070C0"/>
                </a:solidFill>
                <a:latin typeface="Leelawadee UI" panose="020B0502040204020203" pitchFamily="34" charset="-34"/>
                <a:cs typeface="Leelawadee UI" panose="020B0502040204020203" pitchFamily="34" charset="-34"/>
              </a:rPr>
              <a:t>Emotional Connect: Employee Launch Communication</a:t>
            </a:r>
            <a:endParaRPr lang="en-IN" sz="2800" b="1" dirty="0">
              <a:solidFill>
                <a:srgbClr val="0070C0"/>
              </a:solidFill>
              <a:latin typeface="Leelawadee UI" panose="020B0502040204020203" pitchFamily="34" charset="-34"/>
              <a:cs typeface="Leelawadee UI" panose="020B0502040204020203" pitchFamily="34" charset="-34"/>
            </a:endParaRPr>
          </a:p>
        </p:txBody>
      </p:sp>
      <p:grpSp>
        <p:nvGrpSpPr>
          <p:cNvPr id="35" name="Group 34"/>
          <p:cNvGrpSpPr/>
          <p:nvPr/>
        </p:nvGrpSpPr>
        <p:grpSpPr>
          <a:xfrm>
            <a:off x="9515687" y="1475700"/>
            <a:ext cx="2289623" cy="3759534"/>
            <a:chOff x="4765451" y="881437"/>
            <a:chExt cx="2184030" cy="3586160"/>
          </a:xfrm>
        </p:grpSpPr>
        <p:pic>
          <p:nvPicPr>
            <p:cNvPr id="17" name="Picture 16"/>
            <p:cNvPicPr>
              <a:picLocks noChangeAspect="1"/>
            </p:cNvPicPr>
            <p:nvPr/>
          </p:nvPicPr>
          <p:blipFill>
            <a:blip r:embed="rId2"/>
            <a:stretch>
              <a:fillRect/>
            </a:stretch>
          </p:blipFill>
          <p:spPr>
            <a:xfrm>
              <a:off x="4765451" y="3523710"/>
              <a:ext cx="2167613" cy="943887"/>
            </a:xfrm>
            <a:prstGeom prst="rect">
              <a:avLst/>
            </a:prstGeom>
          </p:spPr>
        </p:pic>
        <p:pic>
          <p:nvPicPr>
            <p:cNvPr id="18" name="Picture 17"/>
            <p:cNvPicPr>
              <a:picLocks noChangeAspect="1"/>
            </p:cNvPicPr>
            <p:nvPr/>
          </p:nvPicPr>
          <p:blipFill>
            <a:blip r:embed="rId3">
              <a:clrChange>
                <a:clrFrom>
                  <a:srgbClr val="FFFFFF"/>
                </a:clrFrom>
                <a:clrTo>
                  <a:srgbClr val="FFFFFF">
                    <a:alpha val="0"/>
                  </a:srgbClr>
                </a:clrTo>
              </a:clrChange>
            </a:blip>
            <a:stretch>
              <a:fillRect/>
            </a:stretch>
          </p:blipFill>
          <p:spPr>
            <a:xfrm>
              <a:off x="4806457" y="2057731"/>
              <a:ext cx="1095290" cy="961880"/>
            </a:xfrm>
            <a:prstGeom prst="rect">
              <a:avLst/>
            </a:prstGeom>
          </p:spPr>
        </p:pic>
        <p:pic>
          <p:nvPicPr>
            <p:cNvPr id="19" name="Picture 18"/>
            <p:cNvPicPr>
              <a:picLocks noChangeAspect="1"/>
            </p:cNvPicPr>
            <p:nvPr/>
          </p:nvPicPr>
          <p:blipFill>
            <a:blip r:embed="rId4">
              <a:clrChange>
                <a:clrFrom>
                  <a:srgbClr val="FFFFFF"/>
                </a:clrFrom>
                <a:clrTo>
                  <a:srgbClr val="FFFFFF">
                    <a:alpha val="0"/>
                  </a:srgbClr>
                </a:clrTo>
              </a:clrChange>
            </a:blip>
            <a:stretch>
              <a:fillRect/>
            </a:stretch>
          </p:blipFill>
          <p:spPr>
            <a:xfrm>
              <a:off x="6004023" y="2115061"/>
              <a:ext cx="935007" cy="910770"/>
            </a:xfrm>
            <a:prstGeom prst="rect">
              <a:avLst/>
            </a:prstGeom>
          </p:spPr>
        </p:pic>
        <p:pic>
          <p:nvPicPr>
            <p:cNvPr id="20" name="Picture 19"/>
            <p:cNvPicPr>
              <a:picLocks noChangeAspect="1"/>
            </p:cNvPicPr>
            <p:nvPr/>
          </p:nvPicPr>
          <p:blipFill>
            <a:blip r:embed="rId5"/>
            <a:stretch>
              <a:fillRect/>
            </a:stretch>
          </p:blipFill>
          <p:spPr>
            <a:xfrm flipH="1">
              <a:off x="4890126" y="939155"/>
              <a:ext cx="807113" cy="791715"/>
            </a:xfrm>
            <a:prstGeom prst="rect">
              <a:avLst/>
            </a:prstGeom>
          </p:spPr>
        </p:pic>
        <p:pic>
          <p:nvPicPr>
            <p:cNvPr id="21" name="Picture 20"/>
            <p:cNvPicPr>
              <a:picLocks noChangeAspect="1"/>
            </p:cNvPicPr>
            <p:nvPr/>
          </p:nvPicPr>
          <p:blipFill>
            <a:blip r:embed="rId6"/>
            <a:stretch>
              <a:fillRect/>
            </a:stretch>
          </p:blipFill>
          <p:spPr>
            <a:xfrm>
              <a:off x="5866593" y="881437"/>
              <a:ext cx="1082888" cy="849433"/>
            </a:xfrm>
            <a:prstGeom prst="rect">
              <a:avLst/>
            </a:prstGeom>
          </p:spPr>
        </p:pic>
      </p:grpSp>
      <p:pic>
        <p:nvPicPr>
          <p:cNvPr id="36" name="Picture 3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738696" y="1395282"/>
            <a:ext cx="2146799" cy="4096808"/>
          </a:xfrm>
          <a:prstGeom prst="rect">
            <a:avLst/>
          </a:prstGeom>
        </p:spPr>
      </p:pic>
      <p:grpSp>
        <p:nvGrpSpPr>
          <p:cNvPr id="42" name="Group 41"/>
          <p:cNvGrpSpPr/>
          <p:nvPr/>
        </p:nvGrpSpPr>
        <p:grpSpPr>
          <a:xfrm>
            <a:off x="135010" y="5745852"/>
            <a:ext cx="11890387" cy="366318"/>
            <a:chOff x="504614" y="5738947"/>
            <a:chExt cx="11623847" cy="313900"/>
          </a:xfrm>
        </p:grpSpPr>
        <p:sp>
          <p:nvSpPr>
            <p:cNvPr id="37" name="Rectangle 36"/>
            <p:cNvSpPr/>
            <p:nvPr/>
          </p:nvSpPr>
          <p:spPr>
            <a:xfrm>
              <a:off x="504614" y="5738948"/>
              <a:ext cx="3199169" cy="3138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smtClean="0"/>
                <a:t>Illustration based  </a:t>
              </a:r>
              <a:endParaRPr lang="en-IN" b="1" i="1" dirty="0"/>
            </a:p>
          </p:txBody>
        </p:sp>
        <p:grpSp>
          <p:nvGrpSpPr>
            <p:cNvPr id="41" name="Group 40"/>
            <p:cNvGrpSpPr/>
            <p:nvPr/>
          </p:nvGrpSpPr>
          <p:grpSpPr>
            <a:xfrm>
              <a:off x="3703783" y="5738947"/>
              <a:ext cx="8424678" cy="313900"/>
              <a:chOff x="3731196" y="5738947"/>
              <a:chExt cx="10130524" cy="313900"/>
            </a:xfrm>
          </p:grpSpPr>
          <p:sp>
            <p:nvSpPr>
              <p:cNvPr id="38" name="Rectangle 37"/>
              <p:cNvSpPr/>
              <p:nvPr/>
            </p:nvSpPr>
            <p:spPr>
              <a:xfrm>
                <a:off x="3731196" y="5738947"/>
                <a:ext cx="3466159" cy="3138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dirty="0" smtClean="0"/>
                  <a:t>Real imagery based</a:t>
                </a:r>
                <a:endParaRPr lang="en-IN" b="1" i="1" dirty="0"/>
              </a:p>
            </p:txBody>
          </p:sp>
          <p:sp>
            <p:nvSpPr>
              <p:cNvPr id="39" name="Rectangle 38"/>
              <p:cNvSpPr/>
              <p:nvPr/>
            </p:nvSpPr>
            <p:spPr>
              <a:xfrm>
                <a:off x="7197356" y="5738948"/>
                <a:ext cx="3340205" cy="3138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smtClean="0"/>
                  <a:t>WELCOME EMAILER</a:t>
                </a:r>
                <a:endParaRPr lang="en-IN" b="1" dirty="0"/>
              </a:p>
            </p:txBody>
          </p:sp>
          <p:sp>
            <p:nvSpPr>
              <p:cNvPr id="40" name="Rectangle 39"/>
              <p:cNvSpPr/>
              <p:nvPr/>
            </p:nvSpPr>
            <p:spPr>
              <a:xfrm>
                <a:off x="10537556" y="5738947"/>
                <a:ext cx="3324164" cy="3138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smtClean="0"/>
                  <a:t>MERCHANDIZE</a:t>
                </a:r>
                <a:endParaRPr lang="en-IN" b="1" dirty="0"/>
              </a:p>
            </p:txBody>
          </p:sp>
        </p:grpSp>
      </p:grpSp>
      <p:pic>
        <p:nvPicPr>
          <p:cNvPr id="3" name="Picture 2"/>
          <p:cNvPicPr>
            <a:picLocks noChangeAspect="1"/>
          </p:cNvPicPr>
          <p:nvPr/>
        </p:nvPicPr>
        <p:blipFill>
          <a:blip r:embed="rId8"/>
          <a:stretch>
            <a:fillRect/>
          </a:stretch>
        </p:blipFill>
        <p:spPr>
          <a:xfrm>
            <a:off x="396767" y="1333929"/>
            <a:ext cx="1864557" cy="2610380"/>
          </a:xfrm>
          <a:prstGeom prst="rect">
            <a:avLst/>
          </a:prstGeom>
        </p:spPr>
      </p:pic>
      <p:pic>
        <p:nvPicPr>
          <p:cNvPr id="2" name="Picture 1"/>
          <p:cNvPicPr>
            <a:picLocks noChangeAspect="1"/>
          </p:cNvPicPr>
          <p:nvPr/>
        </p:nvPicPr>
        <p:blipFill>
          <a:blip r:embed="rId9"/>
          <a:stretch>
            <a:fillRect/>
          </a:stretch>
        </p:blipFill>
        <p:spPr>
          <a:xfrm>
            <a:off x="1346810" y="2929890"/>
            <a:ext cx="1857378" cy="2631648"/>
          </a:xfrm>
          <a:prstGeom prst="rect">
            <a:avLst/>
          </a:prstGeom>
        </p:spPr>
      </p:pic>
      <p:pic>
        <p:nvPicPr>
          <p:cNvPr id="6" name="Picture 5"/>
          <p:cNvPicPr>
            <a:picLocks noChangeAspect="1"/>
          </p:cNvPicPr>
          <p:nvPr/>
        </p:nvPicPr>
        <p:blipFill>
          <a:blip r:embed="rId10"/>
          <a:stretch>
            <a:fillRect/>
          </a:stretch>
        </p:blipFill>
        <p:spPr>
          <a:xfrm>
            <a:off x="3602578" y="1369024"/>
            <a:ext cx="1817642" cy="2542156"/>
          </a:xfrm>
          <a:prstGeom prst="rect">
            <a:avLst/>
          </a:prstGeom>
        </p:spPr>
      </p:pic>
      <p:pic>
        <p:nvPicPr>
          <p:cNvPr id="7" name="Picture 6"/>
          <p:cNvPicPr>
            <a:picLocks noChangeAspect="1"/>
          </p:cNvPicPr>
          <p:nvPr/>
        </p:nvPicPr>
        <p:blipFill>
          <a:blip r:embed="rId11"/>
          <a:stretch>
            <a:fillRect/>
          </a:stretch>
        </p:blipFill>
        <p:spPr>
          <a:xfrm>
            <a:off x="4345585" y="2929890"/>
            <a:ext cx="1858341" cy="2613835"/>
          </a:xfrm>
          <a:prstGeom prst="rect">
            <a:avLst/>
          </a:prstGeom>
        </p:spPr>
      </p:pic>
    </p:spTree>
    <p:extLst>
      <p:ext uri="{BB962C8B-B14F-4D97-AF65-F5344CB8AC3E}">
        <p14:creationId xmlns:p14="http://schemas.microsoft.com/office/powerpoint/2010/main" val="165069015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flipH="1">
            <a:off x="0" y="6311900"/>
            <a:ext cx="12192000" cy="232833"/>
          </a:xfrm>
          <a:prstGeom prst="rect">
            <a:avLst/>
          </a:prstGeom>
        </p:spPr>
      </p:pic>
      <p:sp>
        <p:nvSpPr>
          <p:cNvPr id="3" name="Rectangle 2"/>
          <p:cNvSpPr/>
          <p:nvPr/>
        </p:nvSpPr>
        <p:spPr>
          <a:xfrm>
            <a:off x="0" y="0"/>
            <a:ext cx="12192000" cy="54102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8" name="Group 7"/>
          <p:cNvGrpSpPr/>
          <p:nvPr/>
        </p:nvGrpSpPr>
        <p:grpSpPr>
          <a:xfrm>
            <a:off x="2834871" y="228600"/>
            <a:ext cx="6527749" cy="4283501"/>
            <a:chOff x="2834871" y="-358424"/>
            <a:chExt cx="6527749" cy="4283501"/>
          </a:xfrm>
        </p:grpSpPr>
        <p:sp>
          <p:nvSpPr>
            <p:cNvPr id="5" name="Rectangle 4"/>
            <p:cNvSpPr/>
            <p:nvPr/>
          </p:nvSpPr>
          <p:spPr>
            <a:xfrm>
              <a:off x="2834871" y="1960714"/>
              <a:ext cx="6527749" cy="1200329"/>
            </a:xfrm>
            <a:prstGeom prst="rect">
              <a:avLst/>
            </a:prstGeom>
          </p:spPr>
          <p:txBody>
            <a:bodyPr wrap="none">
              <a:spAutoFit/>
            </a:bodyPr>
            <a:lstStyle/>
            <a:p>
              <a:pPr algn="ctr"/>
              <a:r>
                <a:rPr lang="en-IN" sz="7200" dirty="0" smtClean="0">
                  <a:ln/>
                  <a:solidFill>
                    <a:schemeClr val="bg1"/>
                  </a:solidFill>
                  <a:latin typeface="Leelawadee UI" panose="020B0502040204020203" pitchFamily="34" charset="-34"/>
                  <a:cs typeface="Leelawadee UI" panose="020B0502040204020203" pitchFamily="34" charset="-34"/>
                </a:rPr>
                <a:t>ABOUT TATA IQ</a:t>
              </a:r>
              <a:endParaRPr lang="en-IN" sz="7200" dirty="0">
                <a:ln/>
                <a:solidFill>
                  <a:schemeClr val="bg1"/>
                </a:solidFill>
                <a:latin typeface="Leelawadee UI" panose="020B0502040204020203" pitchFamily="34" charset="-34"/>
                <a:cs typeface="Leelawadee UI" panose="020B0502040204020203" pitchFamily="34" charset="-34"/>
              </a:endParaRPr>
            </a:p>
          </p:txBody>
        </p:sp>
        <p:sp>
          <p:nvSpPr>
            <p:cNvPr id="31" name="Rectangle 30"/>
            <p:cNvSpPr/>
            <p:nvPr/>
          </p:nvSpPr>
          <p:spPr>
            <a:xfrm>
              <a:off x="6006372" y="2724748"/>
              <a:ext cx="184730" cy="1200329"/>
            </a:xfrm>
            <a:prstGeom prst="rect">
              <a:avLst/>
            </a:prstGeom>
          </p:spPr>
          <p:txBody>
            <a:bodyPr wrap="none">
              <a:spAutoFit/>
            </a:bodyPr>
            <a:lstStyle/>
            <a:p>
              <a:pPr algn="ctr"/>
              <a:endParaRPr lang="en-IN" sz="7200" dirty="0">
                <a:ln/>
                <a:solidFill>
                  <a:schemeClr val="bg1"/>
                </a:solidFill>
                <a:latin typeface="Leelawadee UI" panose="020B0502040204020203" pitchFamily="34" charset="-34"/>
                <a:cs typeface="Leelawadee UI" panose="020B0502040204020203" pitchFamily="34" charset="-34"/>
              </a:endParaRPr>
            </a:p>
          </p:txBody>
        </p:sp>
        <p:sp>
          <p:nvSpPr>
            <p:cNvPr id="7" name="Rectangle 6"/>
            <p:cNvSpPr/>
            <p:nvPr/>
          </p:nvSpPr>
          <p:spPr>
            <a:xfrm>
              <a:off x="4778975" y="-358424"/>
              <a:ext cx="2634054" cy="2646878"/>
            </a:xfrm>
            <a:prstGeom prst="rect">
              <a:avLst/>
            </a:prstGeom>
          </p:spPr>
          <p:txBody>
            <a:bodyPr wrap="none">
              <a:spAutoFit/>
            </a:bodyPr>
            <a:lstStyle/>
            <a:p>
              <a:pPr algn="ctr"/>
              <a:r>
                <a:rPr lang="en-IN" sz="16600" b="1" dirty="0" smtClean="0">
                  <a:solidFill>
                    <a:schemeClr val="bg1"/>
                  </a:solidFill>
                  <a:latin typeface="Leelawadee UI" panose="020B0502040204020203" pitchFamily="34" charset="-34"/>
                  <a:cs typeface="Leelawadee UI" panose="020B0502040204020203" pitchFamily="34" charset="-34"/>
                </a:rPr>
                <a:t>01</a:t>
              </a:r>
              <a:endParaRPr lang="en-IN" sz="16600" dirty="0">
                <a:solidFill>
                  <a:schemeClr val="bg1"/>
                </a:solidFill>
              </a:endParaRPr>
            </a:p>
          </p:txBody>
        </p:sp>
        <p:cxnSp>
          <p:nvCxnSpPr>
            <p:cNvPr id="34" name="Straight Connector 33"/>
            <p:cNvCxnSpPr/>
            <p:nvPr/>
          </p:nvCxnSpPr>
          <p:spPr>
            <a:xfrm>
              <a:off x="2895600" y="1960714"/>
              <a:ext cx="64008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0153288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040F425-731D-4835-A38A-9545B9CAE996}" type="slidenum">
              <a:rPr lang="en-IN" smtClean="0">
                <a:solidFill>
                  <a:srgbClr val="000000">
                    <a:tint val="75000"/>
                  </a:srgbClr>
                </a:solidFill>
              </a:rPr>
              <a:pPr/>
              <a:t>30</a:t>
            </a:fld>
            <a:endParaRPr lang="en-IN" dirty="0">
              <a:solidFill>
                <a:srgbClr val="000000">
                  <a:tint val="75000"/>
                </a:srgbClr>
              </a:solidFill>
            </a:endParaRPr>
          </a:p>
        </p:txBody>
      </p:sp>
      <p:sp>
        <p:nvSpPr>
          <p:cNvPr id="5" name="Rectangle 4"/>
          <p:cNvSpPr/>
          <p:nvPr/>
        </p:nvSpPr>
        <p:spPr>
          <a:xfrm>
            <a:off x="4771024" y="237066"/>
            <a:ext cx="2650277" cy="523220"/>
          </a:xfrm>
          <a:prstGeom prst="rect">
            <a:avLst/>
          </a:prstGeom>
          <a:solidFill>
            <a:schemeClr val="bg1"/>
          </a:solidFill>
        </p:spPr>
        <p:txBody>
          <a:bodyPr wrap="none" anchor="ctr">
            <a:spAutoFit/>
          </a:bodyPr>
          <a:lstStyle/>
          <a:p>
            <a:pPr algn="ctr"/>
            <a:r>
              <a:rPr lang="en-IN" sz="2800" b="1" dirty="0" smtClean="0">
                <a:solidFill>
                  <a:srgbClr val="0070C0"/>
                </a:solidFill>
                <a:latin typeface="Leelawadee UI" panose="020B0502040204020203" pitchFamily="34" charset="-34"/>
                <a:cs typeface="Leelawadee UI" panose="020B0502040204020203" pitchFamily="34" charset="-34"/>
              </a:rPr>
              <a:t>Website Demo</a:t>
            </a:r>
            <a:endParaRPr lang="en-IN" sz="2800" b="1" dirty="0">
              <a:solidFill>
                <a:srgbClr val="0070C0"/>
              </a:solidFill>
              <a:latin typeface="Leelawadee UI" panose="020B0502040204020203" pitchFamily="34" charset="-34"/>
              <a:cs typeface="Leelawadee UI" panose="020B0502040204020203" pitchFamily="34" charset="-34"/>
            </a:endParaRPr>
          </a:p>
        </p:txBody>
      </p:sp>
      <p:sp>
        <p:nvSpPr>
          <p:cNvPr id="10" name="Rectangle 9">
            <a:hlinkClick r:id="rId2"/>
          </p:cNvPr>
          <p:cNvSpPr/>
          <p:nvPr/>
        </p:nvSpPr>
        <p:spPr>
          <a:xfrm>
            <a:off x="3774544" y="760286"/>
            <a:ext cx="4353637" cy="518615"/>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u="sng" dirty="0" smtClean="0"/>
              <a:t>Tata Treats Website Demo Link</a:t>
            </a:r>
            <a:endParaRPr lang="en-IN" b="1" i="1" u="sng" dirty="0"/>
          </a:p>
        </p:txBody>
      </p:sp>
      <p:grpSp>
        <p:nvGrpSpPr>
          <p:cNvPr id="14" name="Group 13"/>
          <p:cNvGrpSpPr/>
          <p:nvPr/>
        </p:nvGrpSpPr>
        <p:grpSpPr>
          <a:xfrm>
            <a:off x="805516" y="1407500"/>
            <a:ext cx="10331057" cy="4793369"/>
            <a:chOff x="217085" y="837820"/>
            <a:chExt cx="11465399" cy="5319677"/>
          </a:xfrm>
        </p:grpSpPr>
        <p:pic>
          <p:nvPicPr>
            <p:cNvPr id="7" name="Picture 6"/>
            <p:cNvPicPr>
              <a:picLocks noChangeAspect="1"/>
            </p:cNvPicPr>
            <p:nvPr/>
          </p:nvPicPr>
          <p:blipFill>
            <a:blip r:embed="rId3"/>
            <a:stretch>
              <a:fillRect/>
            </a:stretch>
          </p:blipFill>
          <p:spPr>
            <a:xfrm>
              <a:off x="217085" y="3668964"/>
              <a:ext cx="5589478" cy="2488533"/>
            </a:xfrm>
            <a:prstGeom prst="rect">
              <a:avLst/>
            </a:prstGeom>
          </p:spPr>
        </p:pic>
        <p:pic>
          <p:nvPicPr>
            <p:cNvPr id="11" name="Picture 10"/>
            <p:cNvPicPr>
              <a:picLocks noChangeAspect="1"/>
            </p:cNvPicPr>
            <p:nvPr/>
          </p:nvPicPr>
          <p:blipFill>
            <a:blip r:embed="rId4"/>
            <a:stretch>
              <a:fillRect/>
            </a:stretch>
          </p:blipFill>
          <p:spPr>
            <a:xfrm>
              <a:off x="6096162" y="3668964"/>
              <a:ext cx="5586322" cy="2488533"/>
            </a:xfrm>
            <a:prstGeom prst="rect">
              <a:avLst/>
            </a:prstGeom>
          </p:spPr>
        </p:pic>
        <p:pic>
          <p:nvPicPr>
            <p:cNvPr id="12" name="Picture 11"/>
            <p:cNvPicPr>
              <a:picLocks noChangeAspect="1"/>
            </p:cNvPicPr>
            <p:nvPr/>
          </p:nvPicPr>
          <p:blipFill>
            <a:blip r:embed="rId5"/>
            <a:stretch>
              <a:fillRect/>
            </a:stretch>
          </p:blipFill>
          <p:spPr>
            <a:xfrm>
              <a:off x="217085" y="837820"/>
              <a:ext cx="5589478" cy="2664347"/>
            </a:xfrm>
            <a:prstGeom prst="rect">
              <a:avLst/>
            </a:prstGeom>
          </p:spPr>
        </p:pic>
        <p:pic>
          <p:nvPicPr>
            <p:cNvPr id="13" name="Picture 12"/>
            <p:cNvPicPr>
              <a:picLocks noChangeAspect="1"/>
            </p:cNvPicPr>
            <p:nvPr/>
          </p:nvPicPr>
          <p:blipFill>
            <a:blip r:embed="rId6"/>
            <a:stretch>
              <a:fillRect/>
            </a:stretch>
          </p:blipFill>
          <p:spPr>
            <a:xfrm>
              <a:off x="6096162" y="837820"/>
              <a:ext cx="5012763" cy="2664347"/>
            </a:xfrm>
            <a:prstGeom prst="rect">
              <a:avLst/>
            </a:prstGeom>
          </p:spPr>
        </p:pic>
      </p:grpSp>
      <p:sp>
        <p:nvSpPr>
          <p:cNvPr id="2" name="Rectangle 1"/>
          <p:cNvSpPr/>
          <p:nvPr/>
        </p:nvSpPr>
        <p:spPr>
          <a:xfrm>
            <a:off x="805516" y="1407500"/>
            <a:ext cx="10331057" cy="4793369"/>
          </a:xfrm>
          <a:prstGeom prst="rect">
            <a:avLst/>
          </a:prstGeom>
          <a:noFill/>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6" name="Straight Connector 5"/>
          <p:cNvCxnSpPr>
            <a:stCxn id="2" idx="0"/>
            <a:endCxn id="2" idx="2"/>
          </p:cNvCxnSpPr>
          <p:nvPr/>
        </p:nvCxnSpPr>
        <p:spPr>
          <a:xfrm>
            <a:off x="5971045" y="1407500"/>
            <a:ext cx="0" cy="4793369"/>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0956494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Isosceles Triangle 15"/>
          <p:cNvSpPr/>
          <p:nvPr/>
        </p:nvSpPr>
        <p:spPr>
          <a:xfrm rot="5400000">
            <a:off x="9694491" y="3604042"/>
            <a:ext cx="730156" cy="400698"/>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Rectangle 17"/>
          <p:cNvSpPr/>
          <p:nvPr/>
        </p:nvSpPr>
        <p:spPr>
          <a:xfrm>
            <a:off x="1807" y="636252"/>
            <a:ext cx="1360723" cy="5587128"/>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Slide Number Placeholder 3"/>
          <p:cNvSpPr>
            <a:spLocks noGrp="1"/>
          </p:cNvSpPr>
          <p:nvPr>
            <p:ph type="sldNum" sz="quarter" idx="12"/>
          </p:nvPr>
        </p:nvSpPr>
        <p:spPr/>
        <p:txBody>
          <a:bodyPr/>
          <a:lstStyle/>
          <a:p>
            <a:fld id="{3040F425-731D-4835-A38A-9545B9CAE996}" type="slidenum">
              <a:rPr lang="en-IN" smtClean="0">
                <a:solidFill>
                  <a:srgbClr val="000000">
                    <a:tint val="75000"/>
                  </a:srgbClr>
                </a:solidFill>
              </a:rPr>
              <a:pPr/>
              <a:t>31</a:t>
            </a:fld>
            <a:endParaRPr lang="en-IN" dirty="0">
              <a:solidFill>
                <a:srgbClr val="000000">
                  <a:tint val="75000"/>
                </a:srgbClr>
              </a:solidFill>
            </a:endParaRPr>
          </a:p>
        </p:txBody>
      </p:sp>
      <p:sp>
        <p:nvSpPr>
          <p:cNvPr id="5" name="Rectangle 4"/>
          <p:cNvSpPr/>
          <p:nvPr/>
        </p:nvSpPr>
        <p:spPr>
          <a:xfrm>
            <a:off x="2197858" y="237066"/>
            <a:ext cx="7796622" cy="523220"/>
          </a:xfrm>
          <a:prstGeom prst="rect">
            <a:avLst/>
          </a:prstGeom>
          <a:solidFill>
            <a:schemeClr val="bg1"/>
          </a:solidFill>
        </p:spPr>
        <p:txBody>
          <a:bodyPr wrap="none" anchor="ctr">
            <a:spAutoFit/>
          </a:bodyPr>
          <a:lstStyle/>
          <a:p>
            <a:pPr algn="ctr"/>
            <a:r>
              <a:rPr lang="en-IN" sz="2800" b="1" dirty="0" smtClean="0">
                <a:solidFill>
                  <a:srgbClr val="0070C0"/>
                </a:solidFill>
                <a:latin typeface="Leelawadee UI" panose="020B0502040204020203" pitchFamily="34" charset="-34"/>
                <a:cs typeface="Leelawadee UI" panose="020B0502040204020203" pitchFamily="34" charset="-34"/>
              </a:rPr>
              <a:t>Driving Enrolments: Referral Program Design</a:t>
            </a:r>
            <a:endParaRPr lang="en-IN" sz="2800" b="1" dirty="0">
              <a:solidFill>
                <a:srgbClr val="0070C0"/>
              </a:solidFill>
              <a:latin typeface="Leelawadee UI" panose="020B0502040204020203" pitchFamily="34" charset="-34"/>
              <a:cs typeface="Leelawadee UI" panose="020B0502040204020203" pitchFamily="34" charset="-34"/>
            </a:endParaRPr>
          </a:p>
        </p:txBody>
      </p:sp>
      <p:sp>
        <p:nvSpPr>
          <p:cNvPr id="21" name="Rectangle 20"/>
          <p:cNvSpPr/>
          <p:nvPr/>
        </p:nvSpPr>
        <p:spPr>
          <a:xfrm>
            <a:off x="1418673" y="4021554"/>
            <a:ext cx="7435420" cy="188816"/>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a:p>
        </p:txBody>
      </p:sp>
      <p:sp>
        <p:nvSpPr>
          <p:cNvPr id="2" name="Rounded Rectangle 1"/>
          <p:cNvSpPr/>
          <p:nvPr/>
        </p:nvSpPr>
        <p:spPr>
          <a:xfrm>
            <a:off x="1407793" y="3504187"/>
            <a:ext cx="7446300" cy="489397"/>
          </a:xfrm>
          <a:prstGeom prst="roundRect">
            <a:avLst>
              <a:gd name="adj" fmla="val 50000"/>
            </a:avLst>
          </a:prstGeom>
          <a:gradFill flip="none" rotWithShape="1">
            <a:gsLst>
              <a:gs pos="0">
                <a:schemeClr val="accent1">
                  <a:lumMod val="50000"/>
                </a:schemeClr>
              </a:gs>
              <a:gs pos="50000">
                <a:schemeClr val="accent1">
                  <a:shade val="67500"/>
                  <a:satMod val="115000"/>
                </a:schemeClr>
              </a:gs>
              <a:gs pos="100000">
                <a:schemeClr val="accent1">
                  <a:lumMod val="20000"/>
                  <a:lumOff val="80000"/>
                </a:schemeClr>
              </a:gs>
            </a:gsLst>
            <a:lin ang="10800000" scaled="0"/>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9" name="Group 18"/>
          <p:cNvGrpSpPr/>
          <p:nvPr/>
        </p:nvGrpSpPr>
        <p:grpSpPr>
          <a:xfrm>
            <a:off x="2344306" y="3504187"/>
            <a:ext cx="5572134" cy="489397"/>
            <a:chOff x="2780021" y="2550017"/>
            <a:chExt cx="5572134" cy="489397"/>
          </a:xfrm>
        </p:grpSpPr>
        <p:cxnSp>
          <p:nvCxnSpPr>
            <p:cNvPr id="6" name="Straight Connector 5"/>
            <p:cNvCxnSpPr/>
            <p:nvPr/>
          </p:nvCxnSpPr>
          <p:spPr>
            <a:xfrm>
              <a:off x="2780021" y="2550017"/>
              <a:ext cx="0" cy="489397"/>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4217636" y="2550017"/>
              <a:ext cx="0" cy="489397"/>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5578197" y="2550017"/>
              <a:ext cx="0" cy="489397"/>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6976184" y="2550017"/>
              <a:ext cx="0" cy="489397"/>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8352155" y="2550017"/>
              <a:ext cx="0" cy="489397"/>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sp>
        <p:nvSpPr>
          <p:cNvPr id="36" name="TextBox 35"/>
          <p:cNvSpPr txBox="1"/>
          <p:nvPr/>
        </p:nvSpPr>
        <p:spPr>
          <a:xfrm>
            <a:off x="1412672" y="3988770"/>
            <a:ext cx="287258" cy="307777"/>
          </a:xfrm>
          <a:prstGeom prst="rect">
            <a:avLst/>
          </a:prstGeom>
          <a:noFill/>
        </p:spPr>
        <p:txBody>
          <a:bodyPr wrap="none" rtlCol="0">
            <a:spAutoFit/>
          </a:bodyPr>
          <a:lstStyle/>
          <a:p>
            <a:pPr algn="ctr"/>
            <a:r>
              <a:rPr lang="en-IN" sz="1400" b="1" dirty="0" smtClean="0">
                <a:latin typeface="Leelawadee" panose="020B0502040204020203" pitchFamily="34" charset="-34"/>
                <a:cs typeface="Leelawadee" panose="020B0502040204020203" pitchFamily="34" charset="-34"/>
              </a:rPr>
              <a:t>0</a:t>
            </a:r>
            <a:endParaRPr lang="en-IN" sz="1400" b="1" dirty="0">
              <a:latin typeface="Leelawadee" panose="020B0502040204020203" pitchFamily="34" charset="-34"/>
              <a:cs typeface="Leelawadee" panose="020B0502040204020203" pitchFamily="34" charset="-34"/>
            </a:endParaRPr>
          </a:p>
        </p:txBody>
      </p:sp>
      <p:sp>
        <p:nvSpPr>
          <p:cNvPr id="37" name="TextBox 36"/>
          <p:cNvSpPr txBox="1"/>
          <p:nvPr/>
        </p:nvSpPr>
        <p:spPr>
          <a:xfrm>
            <a:off x="2192905" y="3996680"/>
            <a:ext cx="287259" cy="307777"/>
          </a:xfrm>
          <a:prstGeom prst="rect">
            <a:avLst/>
          </a:prstGeom>
          <a:noFill/>
        </p:spPr>
        <p:txBody>
          <a:bodyPr wrap="none" rtlCol="0">
            <a:spAutoFit/>
          </a:bodyPr>
          <a:lstStyle/>
          <a:p>
            <a:pPr algn="ctr"/>
            <a:r>
              <a:rPr lang="en-IN" sz="1400" b="1" dirty="0">
                <a:latin typeface="Leelawadee" panose="020B0502040204020203" pitchFamily="34" charset="-34"/>
                <a:cs typeface="Leelawadee" panose="020B0502040204020203" pitchFamily="34" charset="-34"/>
              </a:rPr>
              <a:t>1</a:t>
            </a:r>
          </a:p>
        </p:txBody>
      </p:sp>
      <p:sp>
        <p:nvSpPr>
          <p:cNvPr id="38" name="TextBox 37"/>
          <p:cNvSpPr txBox="1"/>
          <p:nvPr/>
        </p:nvSpPr>
        <p:spPr>
          <a:xfrm>
            <a:off x="3632168" y="3970922"/>
            <a:ext cx="287259" cy="307777"/>
          </a:xfrm>
          <a:prstGeom prst="rect">
            <a:avLst/>
          </a:prstGeom>
          <a:noFill/>
        </p:spPr>
        <p:txBody>
          <a:bodyPr wrap="none" rtlCol="0">
            <a:spAutoFit/>
          </a:bodyPr>
          <a:lstStyle/>
          <a:p>
            <a:pPr algn="ctr"/>
            <a:r>
              <a:rPr lang="en-IN" sz="1400" b="1" dirty="0" smtClean="0">
                <a:latin typeface="Leelawadee" panose="020B0502040204020203" pitchFamily="34" charset="-34"/>
                <a:cs typeface="Leelawadee" panose="020B0502040204020203" pitchFamily="34" charset="-34"/>
              </a:rPr>
              <a:t>5</a:t>
            </a:r>
            <a:endParaRPr lang="en-IN" sz="1400" b="1" dirty="0">
              <a:latin typeface="Leelawadee" panose="020B0502040204020203" pitchFamily="34" charset="-34"/>
              <a:cs typeface="Leelawadee" panose="020B0502040204020203" pitchFamily="34" charset="-34"/>
            </a:endParaRPr>
          </a:p>
        </p:txBody>
      </p:sp>
      <p:sp>
        <p:nvSpPr>
          <p:cNvPr id="39" name="TextBox 38"/>
          <p:cNvSpPr txBox="1"/>
          <p:nvPr/>
        </p:nvSpPr>
        <p:spPr>
          <a:xfrm>
            <a:off x="6360189" y="3975232"/>
            <a:ext cx="389851" cy="307777"/>
          </a:xfrm>
          <a:prstGeom prst="rect">
            <a:avLst/>
          </a:prstGeom>
          <a:noFill/>
        </p:spPr>
        <p:txBody>
          <a:bodyPr wrap="none" rtlCol="0">
            <a:spAutoFit/>
          </a:bodyPr>
          <a:lstStyle/>
          <a:p>
            <a:pPr algn="ctr"/>
            <a:r>
              <a:rPr lang="en-IN" sz="1400" b="1" dirty="0" smtClean="0">
                <a:latin typeface="Leelawadee" panose="020B0502040204020203" pitchFamily="34" charset="-34"/>
                <a:cs typeface="Leelawadee" panose="020B0502040204020203" pitchFamily="34" charset="-34"/>
              </a:rPr>
              <a:t>25</a:t>
            </a:r>
            <a:endParaRPr lang="en-IN" sz="1400" b="1" dirty="0">
              <a:latin typeface="Leelawadee" panose="020B0502040204020203" pitchFamily="34" charset="-34"/>
              <a:cs typeface="Leelawadee" panose="020B0502040204020203" pitchFamily="34" charset="-34"/>
            </a:endParaRPr>
          </a:p>
        </p:txBody>
      </p:sp>
      <p:sp>
        <p:nvSpPr>
          <p:cNvPr id="40" name="TextBox 39"/>
          <p:cNvSpPr txBox="1"/>
          <p:nvPr/>
        </p:nvSpPr>
        <p:spPr>
          <a:xfrm>
            <a:off x="4971143" y="3983801"/>
            <a:ext cx="389851" cy="307777"/>
          </a:xfrm>
          <a:prstGeom prst="rect">
            <a:avLst/>
          </a:prstGeom>
          <a:noFill/>
        </p:spPr>
        <p:txBody>
          <a:bodyPr wrap="none" rtlCol="0">
            <a:spAutoFit/>
          </a:bodyPr>
          <a:lstStyle/>
          <a:p>
            <a:pPr algn="ctr"/>
            <a:r>
              <a:rPr lang="en-IN" sz="1400" b="1" dirty="0" smtClean="0">
                <a:latin typeface="Leelawadee" panose="020B0502040204020203" pitchFamily="34" charset="-34"/>
                <a:cs typeface="Leelawadee" panose="020B0502040204020203" pitchFamily="34" charset="-34"/>
              </a:rPr>
              <a:t>10</a:t>
            </a:r>
            <a:endParaRPr lang="en-IN" sz="1400" b="1" dirty="0">
              <a:latin typeface="Leelawadee" panose="020B0502040204020203" pitchFamily="34" charset="-34"/>
              <a:cs typeface="Leelawadee" panose="020B0502040204020203" pitchFamily="34" charset="-34"/>
            </a:endParaRPr>
          </a:p>
        </p:txBody>
      </p:sp>
      <p:sp>
        <p:nvSpPr>
          <p:cNvPr id="41" name="TextBox 40"/>
          <p:cNvSpPr txBox="1"/>
          <p:nvPr/>
        </p:nvSpPr>
        <p:spPr>
          <a:xfrm>
            <a:off x="7749678" y="3988111"/>
            <a:ext cx="389851" cy="307777"/>
          </a:xfrm>
          <a:prstGeom prst="rect">
            <a:avLst/>
          </a:prstGeom>
          <a:noFill/>
        </p:spPr>
        <p:txBody>
          <a:bodyPr wrap="none" rtlCol="0">
            <a:spAutoFit/>
          </a:bodyPr>
          <a:lstStyle/>
          <a:p>
            <a:pPr algn="ctr"/>
            <a:r>
              <a:rPr lang="en-IN" sz="1400" b="1" dirty="0" smtClean="0">
                <a:latin typeface="Leelawadee" panose="020B0502040204020203" pitchFamily="34" charset="-34"/>
                <a:cs typeface="Leelawadee" panose="020B0502040204020203" pitchFamily="34" charset="-34"/>
              </a:rPr>
              <a:t>50</a:t>
            </a:r>
            <a:endParaRPr lang="en-IN" sz="1400" b="1" dirty="0">
              <a:latin typeface="Leelawadee" panose="020B0502040204020203" pitchFamily="34" charset="-34"/>
              <a:cs typeface="Leelawadee" panose="020B0502040204020203" pitchFamily="34" charset="-34"/>
            </a:endParaRPr>
          </a:p>
        </p:txBody>
      </p:sp>
      <p:sp>
        <p:nvSpPr>
          <p:cNvPr id="10" name="Oval 9"/>
          <p:cNvSpPr/>
          <p:nvPr/>
        </p:nvSpPr>
        <p:spPr>
          <a:xfrm>
            <a:off x="9018650" y="3294027"/>
            <a:ext cx="1080000" cy="1080000"/>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200" b="1" dirty="0">
              <a:solidFill>
                <a:schemeClr val="bg1"/>
              </a:solidFill>
              <a:latin typeface="Leelawadee" panose="020B0502040204020203" pitchFamily="34" charset="-34"/>
              <a:cs typeface="Leelawadee" panose="020B0502040204020203" pitchFamily="34" charset="-34"/>
            </a:endParaRPr>
          </a:p>
        </p:txBody>
      </p:sp>
      <p:grpSp>
        <p:nvGrpSpPr>
          <p:cNvPr id="7" name="Group 6"/>
          <p:cNvGrpSpPr/>
          <p:nvPr/>
        </p:nvGrpSpPr>
        <p:grpSpPr>
          <a:xfrm>
            <a:off x="2336535" y="4272263"/>
            <a:ext cx="5594468" cy="399625"/>
            <a:chOff x="2310777" y="2957479"/>
            <a:chExt cx="5594468" cy="577166"/>
          </a:xfrm>
        </p:grpSpPr>
        <p:cxnSp>
          <p:nvCxnSpPr>
            <p:cNvPr id="12" name="Straight Arrow Connector 11"/>
            <p:cNvCxnSpPr/>
            <p:nvPr/>
          </p:nvCxnSpPr>
          <p:spPr>
            <a:xfrm>
              <a:off x="2310777" y="2971080"/>
              <a:ext cx="0" cy="53999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140311" y="2994645"/>
              <a:ext cx="0" cy="54000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7905245" y="2957479"/>
              <a:ext cx="0" cy="54000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grpSp>
        <p:nvGrpSpPr>
          <p:cNvPr id="14" name="Group 13"/>
          <p:cNvGrpSpPr/>
          <p:nvPr/>
        </p:nvGrpSpPr>
        <p:grpSpPr>
          <a:xfrm>
            <a:off x="2599987" y="2622202"/>
            <a:ext cx="5149691" cy="428400"/>
            <a:chOff x="2599987" y="3145052"/>
            <a:chExt cx="5149691" cy="599430"/>
          </a:xfrm>
        </p:grpSpPr>
        <p:sp>
          <p:nvSpPr>
            <p:cNvPr id="62" name="Rectangle 61"/>
            <p:cNvSpPr/>
            <p:nvPr/>
          </p:nvSpPr>
          <p:spPr>
            <a:xfrm>
              <a:off x="2599987" y="3145052"/>
              <a:ext cx="2490979" cy="599430"/>
            </a:xfrm>
            <a:prstGeom prst="rect">
              <a:avLst/>
            </a:prstGeom>
            <a:noFill/>
            <a:ln>
              <a:solidFill>
                <a:schemeClr val="accent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b="1" dirty="0" smtClean="0">
                  <a:solidFill>
                    <a:schemeClr val="accent1">
                      <a:lumMod val="50000"/>
                    </a:schemeClr>
                  </a:solidFill>
                  <a:latin typeface="Leelawadee" panose="020B0502040204020203" pitchFamily="34" charset="-34"/>
                  <a:cs typeface="Leelawadee" panose="020B0502040204020203" pitchFamily="34" charset="-34"/>
                </a:rPr>
                <a:t>Starbucks Coffee</a:t>
              </a:r>
              <a:endParaRPr lang="en-IN" sz="1400" b="1" dirty="0">
                <a:solidFill>
                  <a:schemeClr val="accent1">
                    <a:lumMod val="50000"/>
                  </a:schemeClr>
                </a:solidFill>
                <a:latin typeface="Leelawadee" panose="020B0502040204020203" pitchFamily="34" charset="-34"/>
                <a:cs typeface="Leelawadee" panose="020B0502040204020203" pitchFamily="34" charset="-34"/>
              </a:endParaRPr>
            </a:p>
          </p:txBody>
        </p:sp>
        <p:sp>
          <p:nvSpPr>
            <p:cNvPr id="64" name="Rectangle 63"/>
            <p:cNvSpPr/>
            <p:nvPr/>
          </p:nvSpPr>
          <p:spPr>
            <a:xfrm>
              <a:off x="5267459" y="3145052"/>
              <a:ext cx="2482219" cy="599430"/>
            </a:xfrm>
            <a:prstGeom prst="rect">
              <a:avLst/>
            </a:prstGeom>
            <a:noFill/>
            <a:ln>
              <a:solidFill>
                <a:schemeClr val="accent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b="1" dirty="0" smtClean="0">
                  <a:solidFill>
                    <a:schemeClr val="accent1">
                      <a:lumMod val="50000"/>
                    </a:schemeClr>
                  </a:solidFill>
                  <a:latin typeface="Leelawadee" panose="020B0502040204020203" pitchFamily="34" charset="-34"/>
                  <a:cs typeface="Leelawadee" panose="020B0502040204020203" pitchFamily="34" charset="-34"/>
                </a:rPr>
                <a:t>Free flight upgrade, Exclusive merchandize</a:t>
              </a:r>
              <a:endParaRPr lang="en-IN" sz="1400" b="1" dirty="0">
                <a:solidFill>
                  <a:schemeClr val="accent1">
                    <a:lumMod val="50000"/>
                  </a:schemeClr>
                </a:solidFill>
                <a:latin typeface="Leelawadee" panose="020B0502040204020203" pitchFamily="34" charset="-34"/>
                <a:cs typeface="Leelawadee" panose="020B0502040204020203" pitchFamily="34" charset="-34"/>
              </a:endParaRPr>
            </a:p>
          </p:txBody>
        </p:sp>
      </p:grpSp>
      <p:sp>
        <p:nvSpPr>
          <p:cNvPr id="20" name="Rectangle 19"/>
          <p:cNvSpPr/>
          <p:nvPr/>
        </p:nvSpPr>
        <p:spPr>
          <a:xfrm>
            <a:off x="1511266" y="4708054"/>
            <a:ext cx="2277412" cy="426959"/>
          </a:xfrm>
          <a:prstGeom prst="rect">
            <a:avLst/>
          </a:prstGeom>
          <a:noFill/>
          <a:ln>
            <a:solidFill>
              <a:schemeClr val="accent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b="1" dirty="0" smtClean="0">
                <a:solidFill>
                  <a:schemeClr val="accent1">
                    <a:lumMod val="50000"/>
                  </a:schemeClr>
                </a:solidFill>
                <a:latin typeface="Leelawadee" panose="020B0502040204020203" pitchFamily="34" charset="-34"/>
                <a:cs typeface="Leelawadee" panose="020B0502040204020203" pitchFamily="34" charset="-34"/>
              </a:rPr>
              <a:t>50 points</a:t>
            </a:r>
            <a:endParaRPr lang="en-IN" sz="1400" b="1" dirty="0">
              <a:solidFill>
                <a:schemeClr val="accent1">
                  <a:lumMod val="50000"/>
                </a:schemeClr>
              </a:solidFill>
              <a:latin typeface="Leelawadee" panose="020B0502040204020203" pitchFamily="34" charset="-34"/>
              <a:cs typeface="Leelawadee" panose="020B0502040204020203" pitchFamily="34" charset="-34"/>
            </a:endParaRPr>
          </a:p>
        </p:txBody>
      </p:sp>
      <p:sp>
        <p:nvSpPr>
          <p:cNvPr id="63" name="Rectangle 62"/>
          <p:cNvSpPr/>
          <p:nvPr/>
        </p:nvSpPr>
        <p:spPr>
          <a:xfrm>
            <a:off x="6485122" y="4708054"/>
            <a:ext cx="2368971" cy="426959"/>
          </a:xfrm>
          <a:prstGeom prst="rect">
            <a:avLst/>
          </a:prstGeom>
          <a:noFill/>
          <a:ln>
            <a:solidFill>
              <a:schemeClr val="accent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b="1" dirty="0" smtClean="0">
                <a:solidFill>
                  <a:schemeClr val="accent1">
                    <a:lumMod val="50000"/>
                  </a:schemeClr>
                </a:solidFill>
                <a:latin typeface="Leelawadee" panose="020B0502040204020203" pitchFamily="34" charset="-34"/>
                <a:cs typeface="Leelawadee" panose="020B0502040204020203" pitchFamily="34" charset="-34"/>
              </a:rPr>
              <a:t>Chef’s special dinner for 2 at Taj</a:t>
            </a:r>
            <a:endParaRPr lang="en-IN" sz="1400" b="1" dirty="0">
              <a:solidFill>
                <a:schemeClr val="accent1">
                  <a:lumMod val="50000"/>
                </a:schemeClr>
              </a:solidFill>
              <a:latin typeface="Leelawadee" panose="020B0502040204020203" pitchFamily="34" charset="-34"/>
              <a:cs typeface="Leelawadee" panose="020B0502040204020203" pitchFamily="34" charset="-34"/>
            </a:endParaRPr>
          </a:p>
        </p:txBody>
      </p:sp>
      <p:sp>
        <p:nvSpPr>
          <p:cNvPr id="65" name="Rectangle 64"/>
          <p:cNvSpPr/>
          <p:nvPr/>
        </p:nvSpPr>
        <p:spPr>
          <a:xfrm>
            <a:off x="3913611" y="4708055"/>
            <a:ext cx="2446577" cy="426959"/>
          </a:xfrm>
          <a:prstGeom prst="rect">
            <a:avLst/>
          </a:prstGeom>
          <a:noFill/>
          <a:ln>
            <a:solidFill>
              <a:schemeClr val="accent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b="1" dirty="0" smtClean="0">
                <a:solidFill>
                  <a:schemeClr val="accent1">
                    <a:lumMod val="50000"/>
                  </a:schemeClr>
                </a:solidFill>
                <a:latin typeface="Leelawadee" panose="020B0502040204020203" pitchFamily="34" charset="-34"/>
                <a:cs typeface="Leelawadee" panose="020B0502040204020203" pitchFamily="34" charset="-34"/>
              </a:rPr>
              <a:t>Titan/</a:t>
            </a:r>
            <a:r>
              <a:rPr lang="en-IN" sz="1400" b="1" dirty="0" err="1" smtClean="0">
                <a:solidFill>
                  <a:schemeClr val="accent1">
                    <a:lumMod val="50000"/>
                  </a:schemeClr>
                </a:solidFill>
                <a:latin typeface="Leelawadee" panose="020B0502040204020203" pitchFamily="34" charset="-34"/>
                <a:cs typeface="Leelawadee" panose="020B0502040204020203" pitchFamily="34" charset="-34"/>
              </a:rPr>
              <a:t>Unistore</a:t>
            </a:r>
            <a:r>
              <a:rPr lang="en-IN" sz="1400" b="1" dirty="0" smtClean="0">
                <a:solidFill>
                  <a:schemeClr val="accent1">
                    <a:lumMod val="50000"/>
                  </a:schemeClr>
                </a:solidFill>
                <a:latin typeface="Leelawadee" panose="020B0502040204020203" pitchFamily="34" charset="-34"/>
                <a:cs typeface="Leelawadee" panose="020B0502040204020203" pitchFamily="34" charset="-34"/>
              </a:rPr>
              <a:t> Voucher </a:t>
            </a:r>
            <a:endParaRPr lang="en-IN" sz="1400" b="1" dirty="0">
              <a:solidFill>
                <a:schemeClr val="accent1">
                  <a:lumMod val="50000"/>
                </a:schemeClr>
              </a:solidFill>
              <a:latin typeface="Leelawadee" panose="020B0502040204020203" pitchFamily="34" charset="-34"/>
              <a:cs typeface="Leelawadee" panose="020B0502040204020203" pitchFamily="34" charset="-34"/>
            </a:endParaRPr>
          </a:p>
        </p:txBody>
      </p:sp>
      <p:sp>
        <p:nvSpPr>
          <p:cNvPr id="67" name="Rectangle 66"/>
          <p:cNvSpPr/>
          <p:nvPr/>
        </p:nvSpPr>
        <p:spPr>
          <a:xfrm>
            <a:off x="10214653" y="3126022"/>
            <a:ext cx="1870659" cy="356734"/>
          </a:xfrm>
          <a:prstGeom prst="rect">
            <a:avLst/>
          </a:prstGeom>
          <a:noFill/>
          <a:ln>
            <a:solidFill>
              <a:schemeClr val="accent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b="1" dirty="0" smtClean="0">
                <a:solidFill>
                  <a:schemeClr val="accent1">
                    <a:lumMod val="50000"/>
                  </a:schemeClr>
                </a:solidFill>
                <a:latin typeface="Leelawadee" panose="020B0502040204020203" pitchFamily="34" charset="-34"/>
                <a:cs typeface="Leelawadee" panose="020B0502040204020203" pitchFamily="34" charset="-34"/>
              </a:rPr>
              <a:t>Nano</a:t>
            </a:r>
            <a:endParaRPr lang="en-IN" sz="1400" b="1" dirty="0">
              <a:solidFill>
                <a:schemeClr val="accent1">
                  <a:lumMod val="50000"/>
                </a:schemeClr>
              </a:solidFill>
              <a:latin typeface="Leelawadee" panose="020B0502040204020203" pitchFamily="34" charset="-34"/>
              <a:cs typeface="Leelawadee" panose="020B0502040204020203" pitchFamily="34" charset="-34"/>
            </a:endParaRPr>
          </a:p>
        </p:txBody>
      </p:sp>
      <p:grpSp>
        <p:nvGrpSpPr>
          <p:cNvPr id="22" name="Group 21"/>
          <p:cNvGrpSpPr/>
          <p:nvPr/>
        </p:nvGrpSpPr>
        <p:grpSpPr>
          <a:xfrm>
            <a:off x="3788677" y="3080604"/>
            <a:ext cx="2751792" cy="371299"/>
            <a:chOff x="3762919" y="1573000"/>
            <a:chExt cx="2751792" cy="557284"/>
          </a:xfrm>
        </p:grpSpPr>
        <p:cxnSp>
          <p:nvCxnSpPr>
            <p:cNvPr id="48" name="Straight Arrow Connector 47"/>
            <p:cNvCxnSpPr/>
            <p:nvPr/>
          </p:nvCxnSpPr>
          <p:spPr>
            <a:xfrm flipV="1">
              <a:off x="3762919" y="1573000"/>
              <a:ext cx="0" cy="54000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p:nvPr/>
          </p:nvCxnSpPr>
          <p:spPr>
            <a:xfrm flipV="1">
              <a:off x="6514711" y="1590284"/>
              <a:ext cx="0" cy="54000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9126024" y="3403466"/>
            <a:ext cx="894412" cy="738664"/>
          </a:xfrm>
          <a:prstGeom prst="rect">
            <a:avLst/>
          </a:prstGeom>
          <a:noFill/>
        </p:spPr>
        <p:txBody>
          <a:bodyPr wrap="none" rtlCol="0">
            <a:spAutoFit/>
          </a:bodyPr>
          <a:lstStyle/>
          <a:p>
            <a:pPr algn="ctr"/>
            <a:r>
              <a:rPr lang="en-IN" sz="1400" b="1" dirty="0" smtClean="0">
                <a:solidFill>
                  <a:schemeClr val="bg1"/>
                </a:solidFill>
                <a:latin typeface="Leelawadee" panose="020B0502040204020203" pitchFamily="34" charset="-34"/>
                <a:cs typeface="Leelawadee" panose="020B0502040204020203" pitchFamily="34" charset="-34"/>
              </a:rPr>
              <a:t>Top </a:t>
            </a:r>
          </a:p>
          <a:p>
            <a:pPr algn="ctr"/>
            <a:r>
              <a:rPr lang="en-IN" sz="1400" b="1" dirty="0" smtClean="0">
                <a:solidFill>
                  <a:schemeClr val="bg1"/>
                </a:solidFill>
                <a:latin typeface="Leelawadee" panose="020B0502040204020203" pitchFamily="34" charset="-34"/>
                <a:cs typeface="Leelawadee" panose="020B0502040204020203" pitchFamily="34" charset="-34"/>
              </a:rPr>
              <a:t>Referrer</a:t>
            </a:r>
          </a:p>
          <a:p>
            <a:pPr algn="ctr"/>
            <a:r>
              <a:rPr lang="en-IN" sz="1400" b="1" dirty="0" smtClean="0">
                <a:solidFill>
                  <a:schemeClr val="bg1"/>
                </a:solidFill>
                <a:latin typeface="Leelawadee" panose="020B0502040204020203" pitchFamily="34" charset="-34"/>
                <a:cs typeface="Leelawadee" panose="020B0502040204020203" pitchFamily="34" charset="-34"/>
              </a:rPr>
              <a:t>Rewards</a:t>
            </a:r>
            <a:endParaRPr lang="en-IN" sz="1400" b="1" dirty="0">
              <a:solidFill>
                <a:schemeClr val="bg1"/>
              </a:solidFill>
              <a:latin typeface="Leelawadee" panose="020B0502040204020203" pitchFamily="34" charset="-34"/>
              <a:cs typeface="Leelawadee" panose="020B0502040204020203" pitchFamily="34" charset="-34"/>
            </a:endParaRPr>
          </a:p>
        </p:txBody>
      </p:sp>
      <p:sp>
        <p:nvSpPr>
          <p:cNvPr id="11" name="Rectangle 10"/>
          <p:cNvSpPr/>
          <p:nvPr/>
        </p:nvSpPr>
        <p:spPr>
          <a:xfrm>
            <a:off x="1807" y="2582108"/>
            <a:ext cx="1360723" cy="2678816"/>
          </a:xfrm>
          <a:prstGeom prst="rect">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smtClean="0"/>
              <a:t>Referral Structure</a:t>
            </a:r>
            <a:endParaRPr lang="en-IN" b="1" dirty="0"/>
          </a:p>
        </p:txBody>
      </p:sp>
      <p:sp>
        <p:nvSpPr>
          <p:cNvPr id="44" name="Rectangle 43"/>
          <p:cNvSpPr/>
          <p:nvPr/>
        </p:nvSpPr>
        <p:spPr>
          <a:xfrm>
            <a:off x="255" y="803935"/>
            <a:ext cx="1360723" cy="6963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smtClean="0">
                <a:latin typeface="Leelawadee" panose="020B0502040204020203" pitchFamily="34" charset="-34"/>
                <a:cs typeface="Leelawadee" panose="020B0502040204020203" pitchFamily="34" charset="-34"/>
              </a:rPr>
              <a:t>Referral Design</a:t>
            </a:r>
            <a:endParaRPr lang="en-IN" sz="1400" dirty="0">
              <a:latin typeface="Leelawadee" panose="020B0502040204020203" pitchFamily="34" charset="-34"/>
              <a:cs typeface="Leelawadee" panose="020B0502040204020203" pitchFamily="34" charset="-34"/>
            </a:endParaRPr>
          </a:p>
        </p:txBody>
      </p:sp>
      <p:sp>
        <p:nvSpPr>
          <p:cNvPr id="47" name="Rectangle 46"/>
          <p:cNvSpPr/>
          <p:nvPr/>
        </p:nvSpPr>
        <p:spPr>
          <a:xfrm>
            <a:off x="255" y="1666338"/>
            <a:ext cx="1360723" cy="6963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smtClean="0">
                <a:latin typeface="Leelawadee" panose="020B0502040204020203" pitchFamily="34" charset="-34"/>
                <a:cs typeface="Leelawadee" panose="020B0502040204020203" pitchFamily="34" charset="-34"/>
              </a:rPr>
              <a:t>Referral Incentive</a:t>
            </a:r>
            <a:endParaRPr lang="en-IN" sz="1400" dirty="0">
              <a:latin typeface="Leelawadee" panose="020B0502040204020203" pitchFamily="34" charset="-34"/>
              <a:cs typeface="Leelawadee" panose="020B0502040204020203" pitchFamily="34" charset="-34"/>
            </a:endParaRPr>
          </a:p>
        </p:txBody>
      </p:sp>
      <p:sp>
        <p:nvSpPr>
          <p:cNvPr id="49" name="Rectangle 48"/>
          <p:cNvSpPr/>
          <p:nvPr/>
        </p:nvSpPr>
        <p:spPr>
          <a:xfrm>
            <a:off x="1535910" y="1666338"/>
            <a:ext cx="1920520" cy="696317"/>
          </a:xfrm>
          <a:prstGeom prst="rect">
            <a:avLst/>
          </a:prstGeom>
          <a:noFill/>
          <a:ln>
            <a:solidFill>
              <a:schemeClr val="accent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b="1" dirty="0" smtClean="0">
                <a:solidFill>
                  <a:schemeClr val="accent1">
                    <a:lumMod val="50000"/>
                  </a:schemeClr>
                </a:solidFill>
                <a:latin typeface="Leelawadee" panose="020B0502040204020203" pitchFamily="34" charset="-34"/>
                <a:cs typeface="Leelawadee" panose="020B0502040204020203" pitchFamily="34" charset="-34"/>
              </a:rPr>
              <a:t>Slab Based Rewarding</a:t>
            </a:r>
            <a:endParaRPr lang="en-IN" sz="1200" b="1" dirty="0">
              <a:solidFill>
                <a:schemeClr val="accent1">
                  <a:lumMod val="50000"/>
                </a:schemeClr>
              </a:solidFill>
              <a:latin typeface="Leelawadee" panose="020B0502040204020203" pitchFamily="34" charset="-34"/>
              <a:cs typeface="Leelawadee" panose="020B0502040204020203" pitchFamily="34" charset="-34"/>
            </a:endParaRPr>
          </a:p>
        </p:txBody>
      </p:sp>
      <p:sp>
        <p:nvSpPr>
          <p:cNvPr id="50" name="Rectangle 49"/>
          <p:cNvSpPr/>
          <p:nvPr/>
        </p:nvSpPr>
        <p:spPr>
          <a:xfrm>
            <a:off x="3660925" y="1666338"/>
            <a:ext cx="8231165" cy="696317"/>
          </a:xfrm>
          <a:prstGeom prst="rect">
            <a:avLst/>
          </a:prstGeom>
          <a:noFill/>
          <a:ln>
            <a:solidFill>
              <a:schemeClr val="accent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1200" dirty="0" smtClean="0">
                <a:solidFill>
                  <a:schemeClr val="accent1">
                    <a:lumMod val="50000"/>
                  </a:schemeClr>
                </a:solidFill>
                <a:latin typeface="Leelawadee" panose="020B0502040204020203" pitchFamily="34" charset="-34"/>
                <a:cs typeface="Leelawadee" panose="020B0502040204020203" pitchFamily="34" charset="-34"/>
              </a:rPr>
              <a:t>The incentive is given upon achievement of certain goals and milestones. E.g.- Taj Stay upon completion of 100 successful referrals.</a:t>
            </a:r>
          </a:p>
          <a:p>
            <a:r>
              <a:rPr lang="en-IN" sz="1200" i="1" dirty="0" smtClean="0">
                <a:solidFill>
                  <a:schemeClr val="accent1">
                    <a:lumMod val="50000"/>
                  </a:schemeClr>
                </a:solidFill>
                <a:latin typeface="Leelawadee" panose="020B0502040204020203" pitchFamily="34" charset="-34"/>
                <a:cs typeface="Leelawadee" panose="020B0502040204020203" pitchFamily="34" charset="-34"/>
              </a:rPr>
              <a:t>Take: Beneficial for Power Users who want to strive for higher benefits and refer regularly</a:t>
            </a:r>
            <a:endParaRPr lang="en-IN" sz="1200" i="1" dirty="0">
              <a:solidFill>
                <a:schemeClr val="accent1">
                  <a:lumMod val="50000"/>
                </a:schemeClr>
              </a:solidFill>
              <a:latin typeface="Leelawadee" panose="020B0502040204020203" pitchFamily="34" charset="-34"/>
              <a:cs typeface="Leelawadee" panose="020B0502040204020203" pitchFamily="34" charset="-34"/>
            </a:endParaRPr>
          </a:p>
        </p:txBody>
      </p:sp>
      <p:sp>
        <p:nvSpPr>
          <p:cNvPr id="53" name="Rectangle 52"/>
          <p:cNvSpPr/>
          <p:nvPr/>
        </p:nvSpPr>
        <p:spPr>
          <a:xfrm>
            <a:off x="1454720" y="5425463"/>
            <a:ext cx="10590639" cy="3171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smtClean="0">
                <a:latin typeface="Leelawadee" panose="020B0502040204020203" pitchFamily="34" charset="-34"/>
                <a:cs typeface="Leelawadee" panose="020B0502040204020203" pitchFamily="34" charset="-34"/>
              </a:rPr>
              <a:t>The approx. cost of the referral program along with rewards is </a:t>
            </a:r>
            <a:r>
              <a:rPr lang="en-IN" sz="1400" b="1" dirty="0" smtClean="0">
                <a:latin typeface="Leelawadee" panose="020B0502040204020203" pitchFamily="34" charset="-34"/>
                <a:cs typeface="Leelawadee" panose="020B0502040204020203" pitchFamily="34" charset="-34"/>
              </a:rPr>
              <a:t>INR 40 Lakhs</a:t>
            </a:r>
            <a:endParaRPr lang="en-IN" sz="1400" b="1" dirty="0">
              <a:latin typeface="Leelawadee" panose="020B0502040204020203" pitchFamily="34" charset="-34"/>
              <a:cs typeface="Leelawadee" panose="020B0502040204020203" pitchFamily="34" charset="-34"/>
            </a:endParaRPr>
          </a:p>
        </p:txBody>
      </p:sp>
      <p:sp>
        <p:nvSpPr>
          <p:cNvPr id="56" name="Rectangle 55"/>
          <p:cNvSpPr/>
          <p:nvPr/>
        </p:nvSpPr>
        <p:spPr>
          <a:xfrm>
            <a:off x="1531019" y="772727"/>
            <a:ext cx="1920520" cy="696317"/>
          </a:xfrm>
          <a:prstGeom prst="rect">
            <a:avLst/>
          </a:prstGeom>
          <a:noFill/>
          <a:ln>
            <a:solidFill>
              <a:schemeClr val="accent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b="1" dirty="0" smtClean="0">
                <a:solidFill>
                  <a:schemeClr val="accent1">
                    <a:lumMod val="50000"/>
                  </a:schemeClr>
                </a:solidFill>
                <a:latin typeface="Leelawadee" panose="020B0502040204020203" pitchFamily="34" charset="-34"/>
                <a:cs typeface="Leelawadee" panose="020B0502040204020203" pitchFamily="34" charset="-34"/>
              </a:rPr>
              <a:t>Single Sided Incentive</a:t>
            </a:r>
            <a:endParaRPr lang="en-IN" sz="1200" b="1" dirty="0">
              <a:solidFill>
                <a:schemeClr val="accent1">
                  <a:lumMod val="50000"/>
                </a:schemeClr>
              </a:solidFill>
              <a:latin typeface="Leelawadee" panose="020B0502040204020203" pitchFamily="34" charset="-34"/>
              <a:cs typeface="Leelawadee" panose="020B0502040204020203" pitchFamily="34" charset="-34"/>
            </a:endParaRPr>
          </a:p>
        </p:txBody>
      </p:sp>
      <p:sp>
        <p:nvSpPr>
          <p:cNvPr id="57" name="Rectangle 56"/>
          <p:cNvSpPr/>
          <p:nvPr/>
        </p:nvSpPr>
        <p:spPr>
          <a:xfrm>
            <a:off x="3656034" y="772727"/>
            <a:ext cx="8231165" cy="696317"/>
          </a:xfrm>
          <a:prstGeom prst="rect">
            <a:avLst/>
          </a:prstGeom>
          <a:noFill/>
          <a:ln>
            <a:solidFill>
              <a:schemeClr val="accent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1200" dirty="0" smtClean="0">
                <a:solidFill>
                  <a:schemeClr val="accent1">
                    <a:lumMod val="50000"/>
                  </a:schemeClr>
                </a:solidFill>
                <a:latin typeface="Leelawadee" panose="020B0502040204020203" pitchFamily="34" charset="-34"/>
                <a:cs typeface="Leelawadee" panose="020B0502040204020203" pitchFamily="34" charset="-34"/>
              </a:rPr>
              <a:t>Only the Referrer gets the reward upon successful referral. The Referee is not awarded incentive to sign up</a:t>
            </a:r>
          </a:p>
          <a:p>
            <a:r>
              <a:rPr lang="en-IN" sz="1200" i="1" dirty="0" smtClean="0">
                <a:solidFill>
                  <a:schemeClr val="accent1">
                    <a:lumMod val="50000"/>
                  </a:schemeClr>
                </a:solidFill>
                <a:latin typeface="Leelawadee" panose="020B0502040204020203" pitchFamily="34" charset="-34"/>
                <a:cs typeface="Leelawadee" panose="020B0502040204020203" pitchFamily="34" charset="-34"/>
              </a:rPr>
              <a:t>Take: Impacts Invite to Sign-up ratio but keeps the budgets in check</a:t>
            </a:r>
            <a:endParaRPr lang="en-IN" sz="1200" i="1" dirty="0">
              <a:solidFill>
                <a:schemeClr val="accent1">
                  <a:lumMod val="50000"/>
                </a:schemeClr>
              </a:solidFill>
              <a:latin typeface="Leelawadee" panose="020B0502040204020203" pitchFamily="34" charset="-34"/>
              <a:cs typeface="Leelawadee" panose="020B0502040204020203" pitchFamily="34" charset="-34"/>
            </a:endParaRPr>
          </a:p>
        </p:txBody>
      </p:sp>
      <p:sp>
        <p:nvSpPr>
          <p:cNvPr id="58" name="Rectangle 57"/>
          <p:cNvSpPr/>
          <p:nvPr/>
        </p:nvSpPr>
        <p:spPr>
          <a:xfrm>
            <a:off x="10206023" y="3561982"/>
            <a:ext cx="1870659" cy="426959"/>
          </a:xfrm>
          <a:prstGeom prst="rect">
            <a:avLst/>
          </a:prstGeom>
          <a:noFill/>
          <a:ln>
            <a:solidFill>
              <a:schemeClr val="accent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b="1" dirty="0" smtClean="0">
                <a:solidFill>
                  <a:schemeClr val="accent1">
                    <a:lumMod val="50000"/>
                  </a:schemeClr>
                </a:solidFill>
                <a:latin typeface="Leelawadee" panose="020B0502040204020203" pitchFamily="34" charset="-34"/>
                <a:cs typeface="Leelawadee" panose="020B0502040204020203" pitchFamily="34" charset="-34"/>
              </a:rPr>
              <a:t>Jewellery Set</a:t>
            </a:r>
            <a:endParaRPr lang="en-IN" sz="1400" b="1" dirty="0">
              <a:solidFill>
                <a:schemeClr val="accent1">
                  <a:lumMod val="50000"/>
                </a:schemeClr>
              </a:solidFill>
              <a:latin typeface="Leelawadee" panose="020B0502040204020203" pitchFamily="34" charset="-34"/>
              <a:cs typeface="Leelawadee" panose="020B0502040204020203" pitchFamily="34" charset="-34"/>
            </a:endParaRPr>
          </a:p>
        </p:txBody>
      </p:sp>
      <p:sp>
        <p:nvSpPr>
          <p:cNvPr id="60" name="Rectangle 59"/>
          <p:cNvSpPr/>
          <p:nvPr/>
        </p:nvSpPr>
        <p:spPr>
          <a:xfrm>
            <a:off x="10219672" y="4055801"/>
            <a:ext cx="1870659" cy="426959"/>
          </a:xfrm>
          <a:prstGeom prst="rect">
            <a:avLst/>
          </a:prstGeom>
          <a:noFill/>
          <a:ln>
            <a:solidFill>
              <a:schemeClr val="accent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b="1" dirty="0" smtClean="0">
                <a:solidFill>
                  <a:schemeClr val="accent1">
                    <a:lumMod val="50000"/>
                  </a:schemeClr>
                </a:solidFill>
                <a:latin typeface="Leelawadee" panose="020B0502040204020203" pitchFamily="34" charset="-34"/>
                <a:cs typeface="Leelawadee" panose="020B0502040204020203" pitchFamily="34" charset="-34"/>
              </a:rPr>
              <a:t>Sponsored Holiday</a:t>
            </a:r>
            <a:endParaRPr lang="en-IN" sz="1400" b="1" dirty="0">
              <a:solidFill>
                <a:schemeClr val="accent1">
                  <a:lumMod val="50000"/>
                </a:schemeClr>
              </a:solidFill>
              <a:latin typeface="Leelawadee" panose="020B0502040204020203" pitchFamily="34" charset="-34"/>
              <a:cs typeface="Leelawadee" panose="020B0502040204020203" pitchFamily="34" charset="-34"/>
            </a:endParaRPr>
          </a:p>
        </p:txBody>
      </p:sp>
      <p:sp>
        <p:nvSpPr>
          <p:cNvPr id="17" name="Right Brace 16"/>
          <p:cNvSpPr/>
          <p:nvPr/>
        </p:nvSpPr>
        <p:spPr>
          <a:xfrm rot="5400000">
            <a:off x="10395105" y="3017851"/>
            <a:ext cx="225296" cy="3155115"/>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70" name="Rectangle 69"/>
          <p:cNvSpPr/>
          <p:nvPr/>
        </p:nvSpPr>
        <p:spPr>
          <a:xfrm>
            <a:off x="8939828" y="4757543"/>
            <a:ext cx="3136853" cy="377470"/>
          </a:xfrm>
          <a:prstGeom prst="rect">
            <a:avLst/>
          </a:prstGeom>
          <a:noFill/>
          <a:ln>
            <a:solidFill>
              <a:schemeClr val="accent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b="1" dirty="0" smtClean="0">
                <a:solidFill>
                  <a:schemeClr val="accent1">
                    <a:lumMod val="50000"/>
                  </a:schemeClr>
                </a:solidFill>
                <a:latin typeface="Leelawadee" panose="020B0502040204020203" pitchFamily="34" charset="-34"/>
                <a:cs typeface="Leelawadee" panose="020B0502040204020203" pitchFamily="34" charset="-34"/>
              </a:rPr>
              <a:t>Referral Leader Board</a:t>
            </a:r>
            <a:endParaRPr lang="en-IN" sz="1400" b="1" dirty="0">
              <a:solidFill>
                <a:schemeClr val="accent1">
                  <a:lumMod val="50000"/>
                </a:schemeClr>
              </a:solidFill>
              <a:latin typeface="Leelawadee" panose="020B0502040204020203" pitchFamily="34" charset="-34"/>
              <a:cs typeface="Leelawadee" panose="020B0502040204020203" pitchFamily="34" charset="-34"/>
            </a:endParaRPr>
          </a:p>
        </p:txBody>
      </p:sp>
      <p:sp>
        <p:nvSpPr>
          <p:cNvPr id="23" name="Rectangle 22"/>
          <p:cNvSpPr/>
          <p:nvPr/>
        </p:nvSpPr>
        <p:spPr>
          <a:xfrm>
            <a:off x="1497727" y="5883492"/>
            <a:ext cx="2006646" cy="23472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b="1" dirty="0">
                <a:solidFill>
                  <a:schemeClr val="accent1">
                    <a:lumMod val="75000"/>
                  </a:schemeClr>
                </a:solidFill>
                <a:latin typeface="Leelawadee" panose="020B0502040204020203" pitchFamily="34" charset="-34"/>
                <a:cs typeface="Leelawadee" panose="020B0502040204020203" pitchFamily="34" charset="-34"/>
              </a:rPr>
              <a:t>Invites: 2,30,000</a:t>
            </a:r>
          </a:p>
        </p:txBody>
      </p:sp>
      <p:sp>
        <p:nvSpPr>
          <p:cNvPr id="71" name="Rectangle 70"/>
          <p:cNvSpPr/>
          <p:nvPr/>
        </p:nvSpPr>
        <p:spPr>
          <a:xfrm>
            <a:off x="3638429" y="5883492"/>
            <a:ext cx="1820675" cy="23472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b="1" dirty="0">
                <a:solidFill>
                  <a:schemeClr val="accent1">
                    <a:lumMod val="75000"/>
                  </a:schemeClr>
                </a:solidFill>
                <a:latin typeface="Leelawadee" panose="020B0502040204020203" pitchFamily="34" charset="-34"/>
                <a:cs typeface="Leelawadee" panose="020B0502040204020203" pitchFamily="34" charset="-34"/>
              </a:rPr>
              <a:t>Conversions: 92,000</a:t>
            </a:r>
          </a:p>
        </p:txBody>
      </p:sp>
      <p:sp>
        <p:nvSpPr>
          <p:cNvPr id="51" name="Rectangle 50"/>
          <p:cNvSpPr/>
          <p:nvPr/>
        </p:nvSpPr>
        <p:spPr>
          <a:xfrm>
            <a:off x="7533614" y="5883492"/>
            <a:ext cx="4543068" cy="2347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b="1" dirty="0">
                <a:latin typeface="Leelawadee" panose="020B0502040204020203" pitchFamily="34" charset="-34"/>
                <a:cs typeface="Leelawadee" panose="020B0502040204020203" pitchFamily="34" charset="-34"/>
              </a:rPr>
              <a:t>Costs to taper down in subsequent phases</a:t>
            </a:r>
          </a:p>
        </p:txBody>
      </p:sp>
      <p:sp>
        <p:nvSpPr>
          <p:cNvPr id="55" name="Rectangle 54"/>
          <p:cNvSpPr/>
          <p:nvPr/>
        </p:nvSpPr>
        <p:spPr>
          <a:xfrm>
            <a:off x="5595631" y="5883492"/>
            <a:ext cx="1828751" cy="23472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b="1" dirty="0">
                <a:solidFill>
                  <a:schemeClr val="accent1">
                    <a:lumMod val="75000"/>
                  </a:schemeClr>
                </a:solidFill>
                <a:latin typeface="Leelawadee" panose="020B0502040204020203" pitchFamily="34" charset="-34"/>
                <a:cs typeface="Leelawadee" panose="020B0502040204020203" pitchFamily="34" charset="-34"/>
              </a:rPr>
              <a:t>Cost/</a:t>
            </a:r>
            <a:r>
              <a:rPr lang="en-IN" sz="1200" b="1" dirty="0" err="1">
                <a:solidFill>
                  <a:schemeClr val="accent1">
                    <a:lumMod val="75000"/>
                  </a:schemeClr>
                </a:solidFill>
                <a:latin typeface="Leelawadee" panose="020B0502040204020203" pitchFamily="34" charset="-34"/>
                <a:cs typeface="Leelawadee" panose="020B0502040204020203" pitchFamily="34" charset="-34"/>
              </a:rPr>
              <a:t>Acq</a:t>
            </a:r>
            <a:r>
              <a:rPr lang="en-IN" sz="1200" b="1" dirty="0">
                <a:solidFill>
                  <a:schemeClr val="accent1">
                    <a:lumMod val="75000"/>
                  </a:schemeClr>
                </a:solidFill>
                <a:latin typeface="Leelawadee" panose="020B0502040204020203" pitchFamily="34" charset="-34"/>
                <a:cs typeface="Leelawadee" panose="020B0502040204020203" pitchFamily="34" charset="-34"/>
              </a:rPr>
              <a:t>.: </a:t>
            </a:r>
            <a:r>
              <a:rPr lang="en-IN" sz="1200" b="1" dirty="0" smtClean="0">
                <a:solidFill>
                  <a:schemeClr val="accent1">
                    <a:lumMod val="75000"/>
                  </a:schemeClr>
                </a:solidFill>
                <a:latin typeface="Leelawadee" panose="020B0502040204020203" pitchFamily="34" charset="-34"/>
                <a:cs typeface="Leelawadee" panose="020B0502040204020203" pitchFamily="34" charset="-34"/>
              </a:rPr>
              <a:t>~INR. </a:t>
            </a:r>
            <a:r>
              <a:rPr lang="en-IN" sz="1200" b="1" dirty="0">
                <a:solidFill>
                  <a:schemeClr val="accent1">
                    <a:lumMod val="75000"/>
                  </a:schemeClr>
                </a:solidFill>
                <a:latin typeface="Leelawadee" panose="020B0502040204020203" pitchFamily="34" charset="-34"/>
                <a:cs typeface="Leelawadee" panose="020B0502040204020203" pitchFamily="34" charset="-34"/>
              </a:rPr>
              <a:t>43</a:t>
            </a:r>
          </a:p>
        </p:txBody>
      </p:sp>
      <p:sp>
        <p:nvSpPr>
          <p:cNvPr id="59" name="Rectangle 58"/>
          <p:cNvSpPr/>
          <p:nvPr/>
        </p:nvSpPr>
        <p:spPr>
          <a:xfrm>
            <a:off x="6030" y="5425463"/>
            <a:ext cx="1360723" cy="6927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latin typeface="Leelawadee" panose="020B0502040204020203" pitchFamily="34" charset="-34"/>
                <a:cs typeface="Leelawadee" panose="020B0502040204020203" pitchFamily="34" charset="-34"/>
              </a:rPr>
              <a:t>Estimated Conversions</a:t>
            </a:r>
          </a:p>
        </p:txBody>
      </p:sp>
      <p:sp>
        <p:nvSpPr>
          <p:cNvPr id="9" name="Right Arrow 8"/>
          <p:cNvSpPr/>
          <p:nvPr/>
        </p:nvSpPr>
        <p:spPr>
          <a:xfrm>
            <a:off x="7388316" y="5898279"/>
            <a:ext cx="245660" cy="196052"/>
          </a:xfrm>
          <a:prstGeom prst="rightArrow">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77497705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040F425-731D-4835-A38A-9545B9CAE996}" type="slidenum">
              <a:rPr lang="en-IN" smtClean="0">
                <a:solidFill>
                  <a:srgbClr val="000000">
                    <a:tint val="75000"/>
                  </a:srgbClr>
                </a:solidFill>
              </a:rPr>
              <a:pPr/>
              <a:t>32</a:t>
            </a:fld>
            <a:endParaRPr lang="en-IN" dirty="0">
              <a:solidFill>
                <a:srgbClr val="000000">
                  <a:tint val="75000"/>
                </a:srgbClr>
              </a:solidFill>
            </a:endParaRPr>
          </a:p>
        </p:txBody>
      </p:sp>
      <p:sp>
        <p:nvSpPr>
          <p:cNvPr id="5" name="Rectangle 4"/>
          <p:cNvSpPr/>
          <p:nvPr/>
        </p:nvSpPr>
        <p:spPr>
          <a:xfrm>
            <a:off x="2016831" y="237066"/>
            <a:ext cx="8158645" cy="523220"/>
          </a:xfrm>
          <a:prstGeom prst="rect">
            <a:avLst/>
          </a:prstGeom>
          <a:solidFill>
            <a:schemeClr val="bg1"/>
          </a:solidFill>
        </p:spPr>
        <p:txBody>
          <a:bodyPr wrap="none" anchor="ctr">
            <a:spAutoFit/>
          </a:bodyPr>
          <a:lstStyle/>
          <a:p>
            <a:pPr algn="ctr"/>
            <a:r>
              <a:rPr lang="en-IN" sz="2800" b="1" dirty="0" smtClean="0">
                <a:solidFill>
                  <a:srgbClr val="0070C0"/>
                </a:solidFill>
                <a:latin typeface="Leelawadee UI" panose="020B0502040204020203" pitchFamily="34" charset="-34"/>
                <a:cs typeface="Leelawadee UI" panose="020B0502040204020203" pitchFamily="34" charset="-34"/>
              </a:rPr>
              <a:t>Tata Treats – </a:t>
            </a:r>
            <a:r>
              <a:rPr lang="en-IN" sz="2800" b="1" smtClean="0">
                <a:solidFill>
                  <a:srgbClr val="0070C0"/>
                </a:solidFill>
                <a:latin typeface="Leelawadee UI" panose="020B0502040204020203" pitchFamily="34" charset="-34"/>
                <a:cs typeface="Leelawadee UI" panose="020B0502040204020203" pitchFamily="34" charset="-34"/>
              </a:rPr>
              <a:t>Phase I Acquisition </a:t>
            </a:r>
            <a:r>
              <a:rPr lang="en-IN" sz="2800" b="1" dirty="0" smtClean="0">
                <a:solidFill>
                  <a:srgbClr val="0070C0"/>
                </a:solidFill>
                <a:latin typeface="Leelawadee UI" panose="020B0502040204020203" pitchFamily="34" charset="-34"/>
                <a:cs typeface="Leelawadee UI" panose="020B0502040204020203" pitchFamily="34" charset="-34"/>
              </a:rPr>
              <a:t>Execution Plan</a:t>
            </a:r>
            <a:endParaRPr lang="en-IN" sz="2800" b="1" dirty="0">
              <a:solidFill>
                <a:srgbClr val="0070C0"/>
              </a:solidFill>
              <a:latin typeface="Leelawadee UI" panose="020B0502040204020203" pitchFamily="34" charset="-34"/>
              <a:cs typeface="Leelawadee UI" panose="020B0502040204020203" pitchFamily="34" charset="-34"/>
            </a:endParaRPr>
          </a:p>
        </p:txBody>
      </p:sp>
      <p:cxnSp>
        <p:nvCxnSpPr>
          <p:cNvPr id="123" name="Straight Connector 122"/>
          <p:cNvCxnSpPr/>
          <p:nvPr/>
        </p:nvCxnSpPr>
        <p:spPr>
          <a:xfrm>
            <a:off x="10913557" y="1008665"/>
            <a:ext cx="0" cy="3930763"/>
          </a:xfrm>
          <a:prstGeom prst="line">
            <a:avLst/>
          </a:prstGeom>
          <a:noFill/>
          <a:ln w="31750" cap="rnd" cmpd="sng" algn="ctr">
            <a:solidFill>
              <a:srgbClr val="0E5580">
                <a:lumMod val="75000"/>
              </a:srgbClr>
            </a:solidFill>
            <a:prstDash val="sysDot"/>
          </a:ln>
          <a:effectLst/>
        </p:spPr>
      </p:cxnSp>
      <p:grpSp>
        <p:nvGrpSpPr>
          <p:cNvPr id="137" name="Group 136"/>
          <p:cNvGrpSpPr/>
          <p:nvPr/>
        </p:nvGrpSpPr>
        <p:grpSpPr>
          <a:xfrm>
            <a:off x="6538827" y="5108711"/>
            <a:ext cx="3702377" cy="249650"/>
            <a:chOff x="157617" y="6507276"/>
            <a:chExt cx="3702377" cy="279322"/>
          </a:xfrm>
        </p:grpSpPr>
        <p:grpSp>
          <p:nvGrpSpPr>
            <p:cNvPr id="138" name="Group 137"/>
            <p:cNvGrpSpPr/>
            <p:nvPr/>
          </p:nvGrpSpPr>
          <p:grpSpPr>
            <a:xfrm>
              <a:off x="157617" y="6513862"/>
              <a:ext cx="2248160" cy="269669"/>
              <a:chOff x="88210" y="6526173"/>
              <a:chExt cx="2248160" cy="269669"/>
            </a:xfrm>
          </p:grpSpPr>
          <p:sp>
            <p:nvSpPr>
              <p:cNvPr id="141" name="Rectangle 140"/>
              <p:cNvSpPr/>
              <p:nvPr/>
            </p:nvSpPr>
            <p:spPr>
              <a:xfrm>
                <a:off x="88210" y="6537942"/>
                <a:ext cx="193383" cy="229990"/>
              </a:xfrm>
              <a:prstGeom prst="rect">
                <a:avLst/>
              </a:prstGeom>
              <a:solidFill>
                <a:sysClr val="window" lastClr="FFFFFF">
                  <a:lumMod val="50000"/>
                </a:sysClr>
              </a:soli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600" b="0" i="0" u="none" strike="noStrike" kern="0" cap="none" spc="0" normalizeH="0" baseline="0" noProof="0">
                  <a:ln>
                    <a:noFill/>
                  </a:ln>
                  <a:solidFill>
                    <a:prstClr val="black"/>
                  </a:solidFill>
                  <a:effectLst/>
                  <a:uLnTx/>
                  <a:uFillTx/>
                  <a:latin typeface="Leelawadee" panose="020B0502040204020203" pitchFamily="34" charset="-34"/>
                  <a:cs typeface="Leelawadee" panose="020B0502040204020203" pitchFamily="34" charset="-34"/>
                </a:endParaRPr>
              </a:p>
            </p:txBody>
          </p:sp>
          <p:sp>
            <p:nvSpPr>
              <p:cNvPr id="142" name="Rectangle 141"/>
              <p:cNvSpPr/>
              <p:nvPr/>
            </p:nvSpPr>
            <p:spPr>
              <a:xfrm>
                <a:off x="262464" y="6551629"/>
                <a:ext cx="1062359" cy="244213"/>
              </a:xfrm>
              <a:prstGeom prst="rect">
                <a:avLst/>
              </a:prstGeom>
              <a:noFill/>
              <a:ln w="19050" cap="rnd"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IN" sz="1000" b="0" i="0" u="none" strike="noStrike" kern="0" cap="none" spc="0" normalizeH="0" baseline="0" noProof="0" dirty="0">
                    <a:ln>
                      <a:noFill/>
                    </a:ln>
                    <a:solidFill>
                      <a:prstClr val="black"/>
                    </a:solidFill>
                    <a:effectLst/>
                    <a:uLnTx/>
                    <a:uFillTx/>
                    <a:latin typeface="Leelawadee" panose="020B0502040204020203" pitchFamily="34" charset="-34"/>
                    <a:cs typeface="Leelawadee" panose="020B0502040204020203" pitchFamily="34" charset="-34"/>
                  </a:rPr>
                  <a:t>Started</a:t>
                </a:r>
              </a:p>
            </p:txBody>
          </p:sp>
          <p:sp>
            <p:nvSpPr>
              <p:cNvPr id="143" name="Rectangle 142"/>
              <p:cNvSpPr/>
              <p:nvPr/>
            </p:nvSpPr>
            <p:spPr>
              <a:xfrm>
                <a:off x="946713" y="6526173"/>
                <a:ext cx="177302" cy="229990"/>
              </a:xfrm>
              <a:prstGeom prst="rect">
                <a:avLst/>
              </a:prstGeom>
              <a:solidFill>
                <a:srgbClr val="0E5580">
                  <a:lumMod val="40000"/>
                  <a:lumOff val="60000"/>
                </a:srgbClr>
              </a:soli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entury Gothic"/>
                </a:endParaRPr>
              </a:p>
            </p:txBody>
          </p:sp>
          <p:sp>
            <p:nvSpPr>
              <p:cNvPr id="144" name="Rectangle 143"/>
              <p:cNvSpPr/>
              <p:nvPr/>
            </p:nvSpPr>
            <p:spPr>
              <a:xfrm>
                <a:off x="1074000" y="6543036"/>
                <a:ext cx="1262370" cy="244213"/>
              </a:xfrm>
              <a:prstGeom prst="rect">
                <a:avLst/>
              </a:prstGeom>
              <a:noFill/>
              <a:ln w="19050" cap="rnd"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IN" sz="1000" b="0" i="0" u="none" strike="noStrike" kern="0" cap="none" spc="0" normalizeH="0" baseline="0" noProof="0" dirty="0">
                    <a:ln>
                      <a:noFill/>
                    </a:ln>
                    <a:solidFill>
                      <a:prstClr val="black"/>
                    </a:solidFill>
                    <a:effectLst/>
                    <a:uLnTx/>
                    <a:uFillTx/>
                    <a:latin typeface="Leelawadee" panose="020B0502040204020203" pitchFamily="34" charset="-34"/>
                    <a:cs typeface="Leelawadee" panose="020B0502040204020203" pitchFamily="34" charset="-34"/>
                  </a:rPr>
                  <a:t>To be Initiated</a:t>
                </a:r>
              </a:p>
            </p:txBody>
          </p:sp>
        </p:grpSp>
        <p:sp>
          <p:nvSpPr>
            <p:cNvPr id="139" name="Diamond 138"/>
            <p:cNvSpPr/>
            <p:nvPr/>
          </p:nvSpPr>
          <p:spPr>
            <a:xfrm>
              <a:off x="2260050" y="6507276"/>
              <a:ext cx="242444" cy="264319"/>
            </a:xfrm>
            <a:prstGeom prst="diamond">
              <a:avLst/>
            </a:prstGeom>
            <a:solidFill>
              <a:srgbClr val="FFC000"/>
            </a:solidFill>
            <a:ln w="19050" cap="rnd" cmpd="sng" algn="ctr">
              <a:solidFill>
                <a:srgbClr val="ACD433">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entury Gothic"/>
              </a:endParaRPr>
            </a:p>
          </p:txBody>
        </p:sp>
        <p:sp>
          <p:nvSpPr>
            <p:cNvPr id="140" name="Rectangle 139"/>
            <p:cNvSpPr/>
            <p:nvPr/>
          </p:nvSpPr>
          <p:spPr>
            <a:xfrm>
              <a:off x="2385715" y="6513811"/>
              <a:ext cx="1474279" cy="272787"/>
            </a:xfrm>
            <a:prstGeom prst="rect">
              <a:avLst/>
            </a:prstGeom>
            <a:no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000" b="0" i="0" u="none" strike="noStrike" kern="0" cap="none" spc="0" normalizeH="0" baseline="0" noProof="0" dirty="0">
                  <a:ln>
                    <a:noFill/>
                  </a:ln>
                  <a:solidFill>
                    <a:prstClr val="black"/>
                  </a:solidFill>
                  <a:effectLst/>
                  <a:uLnTx/>
                  <a:uFillTx/>
                  <a:latin typeface="Leelawadee" panose="020B0502040204020203" pitchFamily="34" charset="-34"/>
                  <a:cs typeface="Leelawadee" panose="020B0502040204020203" pitchFamily="34" charset="-34"/>
                </a:rPr>
                <a:t>Next Key Milestones</a:t>
              </a:r>
            </a:p>
          </p:txBody>
        </p:sp>
      </p:grpSp>
      <p:graphicFrame>
        <p:nvGraphicFramePr>
          <p:cNvPr id="145" name="Table 144"/>
          <p:cNvGraphicFramePr>
            <a:graphicFrameLocks noGrp="1"/>
          </p:cNvGraphicFramePr>
          <p:nvPr>
            <p:extLst/>
          </p:nvPr>
        </p:nvGraphicFramePr>
        <p:xfrm>
          <a:off x="1828807" y="712328"/>
          <a:ext cx="10150002" cy="304800"/>
        </p:xfrm>
        <a:graphic>
          <a:graphicData uri="http://schemas.openxmlformats.org/drawingml/2006/table">
            <a:tbl>
              <a:tblPr firstRow="1" bandRow="1"/>
              <a:tblGrid>
                <a:gridCol w="2121858"/>
                <a:gridCol w="1962984"/>
                <a:gridCol w="1821649"/>
                <a:gridCol w="1664611"/>
                <a:gridCol w="1491004"/>
                <a:gridCol w="1087896"/>
              </a:tblGrid>
              <a:tr h="300139">
                <a:tc>
                  <a:txBody>
                    <a:bodyPr/>
                    <a:lstStyle>
                      <a:lvl1pPr marL="0" algn="l" defTabSz="457200" rtl="0" eaLnBrk="1" latinLnBrk="0" hangingPunct="1">
                        <a:defRPr sz="1800" b="1" kern="1200">
                          <a:solidFill>
                            <a:schemeClr val="lt1"/>
                          </a:solidFill>
                          <a:latin typeface="Calibri" panose="020F0502020204030204"/>
                        </a:defRPr>
                      </a:lvl1pPr>
                      <a:lvl2pPr marL="457200" algn="l" defTabSz="457200" rtl="0" eaLnBrk="1" latinLnBrk="0" hangingPunct="1">
                        <a:defRPr sz="1800" b="1" kern="1200">
                          <a:solidFill>
                            <a:schemeClr val="lt1"/>
                          </a:solidFill>
                          <a:latin typeface="Calibri" panose="020F0502020204030204"/>
                        </a:defRPr>
                      </a:lvl2pPr>
                      <a:lvl3pPr marL="914400" algn="l" defTabSz="457200" rtl="0" eaLnBrk="1" latinLnBrk="0" hangingPunct="1">
                        <a:defRPr sz="1800" b="1" kern="1200">
                          <a:solidFill>
                            <a:schemeClr val="lt1"/>
                          </a:solidFill>
                          <a:latin typeface="Calibri" panose="020F0502020204030204"/>
                        </a:defRPr>
                      </a:lvl3pPr>
                      <a:lvl4pPr marL="1371600" algn="l" defTabSz="457200" rtl="0" eaLnBrk="1" latinLnBrk="0" hangingPunct="1">
                        <a:defRPr sz="1800" b="1" kern="1200">
                          <a:solidFill>
                            <a:schemeClr val="lt1"/>
                          </a:solidFill>
                          <a:latin typeface="Calibri" panose="020F0502020204030204"/>
                        </a:defRPr>
                      </a:lvl4pPr>
                      <a:lvl5pPr marL="1828800" algn="l" defTabSz="457200" rtl="0" eaLnBrk="1" latinLnBrk="0" hangingPunct="1">
                        <a:defRPr sz="1800" b="1" kern="1200">
                          <a:solidFill>
                            <a:schemeClr val="lt1"/>
                          </a:solidFill>
                          <a:latin typeface="Calibri" panose="020F0502020204030204"/>
                        </a:defRPr>
                      </a:lvl5pPr>
                      <a:lvl6pPr marL="2286000" algn="l" defTabSz="457200" rtl="0" eaLnBrk="1" latinLnBrk="0" hangingPunct="1">
                        <a:defRPr sz="1800" b="1" kern="1200">
                          <a:solidFill>
                            <a:schemeClr val="lt1"/>
                          </a:solidFill>
                          <a:latin typeface="Calibri" panose="020F0502020204030204"/>
                        </a:defRPr>
                      </a:lvl6pPr>
                      <a:lvl7pPr marL="2743200" algn="l" defTabSz="457200" rtl="0" eaLnBrk="1" latinLnBrk="0" hangingPunct="1">
                        <a:defRPr sz="1800" b="1" kern="1200">
                          <a:solidFill>
                            <a:schemeClr val="lt1"/>
                          </a:solidFill>
                          <a:latin typeface="Calibri" panose="020F0502020204030204"/>
                        </a:defRPr>
                      </a:lvl7pPr>
                      <a:lvl8pPr marL="3200400" algn="l" defTabSz="457200" rtl="0" eaLnBrk="1" latinLnBrk="0" hangingPunct="1">
                        <a:defRPr sz="1800" b="1" kern="1200">
                          <a:solidFill>
                            <a:schemeClr val="lt1"/>
                          </a:solidFill>
                          <a:latin typeface="Calibri" panose="020F0502020204030204"/>
                        </a:defRPr>
                      </a:lvl8pPr>
                      <a:lvl9pPr marL="3657600" algn="l" defTabSz="457200" rtl="0" eaLnBrk="1" latinLnBrk="0" hangingPunct="1">
                        <a:defRPr sz="1800" b="1" kern="1200">
                          <a:solidFill>
                            <a:schemeClr val="lt1"/>
                          </a:solidFill>
                          <a:latin typeface="Calibri" panose="020F0502020204030204"/>
                        </a:defRPr>
                      </a:lvl9pPr>
                    </a:lstStyle>
                    <a:p>
                      <a:pPr algn="ctr"/>
                      <a:r>
                        <a:rPr lang="en-IN" sz="1400" dirty="0" smtClean="0">
                          <a:solidFill>
                            <a:schemeClr val="tx1"/>
                          </a:solidFill>
                        </a:rPr>
                        <a:t>July’16</a:t>
                      </a:r>
                      <a:endParaRPr lang="en-IN" sz="1400" dirty="0">
                        <a:solidFill>
                          <a:schemeClr val="tx1"/>
                        </a:solidFill>
                      </a:endParaRPr>
                    </a:p>
                  </a:txBody>
                  <a:tcPr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4472C4">
                        <a:lumMod val="20000"/>
                        <a:lumOff val="80000"/>
                      </a:srgbClr>
                    </a:solidFill>
                  </a:tcPr>
                </a:tc>
                <a:tc>
                  <a:txBody>
                    <a:bodyPr/>
                    <a:lstStyle>
                      <a:lvl1pPr marL="0" algn="l" defTabSz="457200" rtl="0" eaLnBrk="1" latinLnBrk="0" hangingPunct="1">
                        <a:defRPr sz="1800" b="1" kern="1200">
                          <a:solidFill>
                            <a:schemeClr val="lt1"/>
                          </a:solidFill>
                          <a:latin typeface="Calibri" panose="020F0502020204030204"/>
                        </a:defRPr>
                      </a:lvl1pPr>
                      <a:lvl2pPr marL="457200" algn="l" defTabSz="457200" rtl="0" eaLnBrk="1" latinLnBrk="0" hangingPunct="1">
                        <a:defRPr sz="1800" b="1" kern="1200">
                          <a:solidFill>
                            <a:schemeClr val="lt1"/>
                          </a:solidFill>
                          <a:latin typeface="Calibri" panose="020F0502020204030204"/>
                        </a:defRPr>
                      </a:lvl2pPr>
                      <a:lvl3pPr marL="914400" algn="l" defTabSz="457200" rtl="0" eaLnBrk="1" latinLnBrk="0" hangingPunct="1">
                        <a:defRPr sz="1800" b="1" kern="1200">
                          <a:solidFill>
                            <a:schemeClr val="lt1"/>
                          </a:solidFill>
                          <a:latin typeface="Calibri" panose="020F0502020204030204"/>
                        </a:defRPr>
                      </a:lvl3pPr>
                      <a:lvl4pPr marL="1371600" algn="l" defTabSz="457200" rtl="0" eaLnBrk="1" latinLnBrk="0" hangingPunct="1">
                        <a:defRPr sz="1800" b="1" kern="1200">
                          <a:solidFill>
                            <a:schemeClr val="lt1"/>
                          </a:solidFill>
                          <a:latin typeface="Calibri" panose="020F0502020204030204"/>
                        </a:defRPr>
                      </a:lvl4pPr>
                      <a:lvl5pPr marL="1828800" algn="l" defTabSz="457200" rtl="0" eaLnBrk="1" latinLnBrk="0" hangingPunct="1">
                        <a:defRPr sz="1800" b="1" kern="1200">
                          <a:solidFill>
                            <a:schemeClr val="lt1"/>
                          </a:solidFill>
                          <a:latin typeface="Calibri" panose="020F0502020204030204"/>
                        </a:defRPr>
                      </a:lvl5pPr>
                      <a:lvl6pPr marL="2286000" algn="l" defTabSz="457200" rtl="0" eaLnBrk="1" latinLnBrk="0" hangingPunct="1">
                        <a:defRPr sz="1800" b="1" kern="1200">
                          <a:solidFill>
                            <a:schemeClr val="lt1"/>
                          </a:solidFill>
                          <a:latin typeface="Calibri" panose="020F0502020204030204"/>
                        </a:defRPr>
                      </a:lvl6pPr>
                      <a:lvl7pPr marL="2743200" algn="l" defTabSz="457200" rtl="0" eaLnBrk="1" latinLnBrk="0" hangingPunct="1">
                        <a:defRPr sz="1800" b="1" kern="1200">
                          <a:solidFill>
                            <a:schemeClr val="lt1"/>
                          </a:solidFill>
                          <a:latin typeface="Calibri" panose="020F0502020204030204"/>
                        </a:defRPr>
                      </a:lvl7pPr>
                      <a:lvl8pPr marL="3200400" algn="l" defTabSz="457200" rtl="0" eaLnBrk="1" latinLnBrk="0" hangingPunct="1">
                        <a:defRPr sz="1800" b="1" kern="1200">
                          <a:solidFill>
                            <a:schemeClr val="lt1"/>
                          </a:solidFill>
                          <a:latin typeface="Calibri" panose="020F0502020204030204"/>
                        </a:defRPr>
                      </a:lvl8pPr>
                      <a:lvl9pPr marL="3657600" algn="l" defTabSz="457200" rtl="0" eaLnBrk="1" latinLnBrk="0" hangingPunct="1">
                        <a:defRPr sz="1800" b="1" kern="1200">
                          <a:solidFill>
                            <a:schemeClr val="lt1"/>
                          </a:solidFill>
                          <a:latin typeface="Calibri" panose="020F0502020204030204"/>
                        </a:defRPr>
                      </a:lvl9pPr>
                    </a:lstStyle>
                    <a:p>
                      <a:pPr algn="ctr"/>
                      <a:r>
                        <a:rPr lang="en-IN" sz="1400" dirty="0" smtClean="0">
                          <a:solidFill>
                            <a:schemeClr val="tx1"/>
                          </a:solidFill>
                        </a:rPr>
                        <a:t>5-Aug-2016</a:t>
                      </a:r>
                      <a:endParaRPr lang="en-IN" sz="1400" dirty="0">
                        <a:solidFill>
                          <a:schemeClr val="tx1"/>
                        </a:solidFill>
                      </a:endParaRPr>
                    </a:p>
                  </a:txBody>
                  <a:tcPr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4472C4">
                        <a:lumMod val="20000"/>
                        <a:lumOff val="80000"/>
                      </a:srgbClr>
                    </a:solidFill>
                  </a:tcPr>
                </a:tc>
                <a:tc>
                  <a:txBody>
                    <a:bodyPr/>
                    <a:lstStyle>
                      <a:lvl1pPr marL="0" algn="l" defTabSz="457200" rtl="0" eaLnBrk="1" latinLnBrk="0" hangingPunct="1">
                        <a:defRPr sz="1800" b="1" kern="1200">
                          <a:solidFill>
                            <a:schemeClr val="lt1"/>
                          </a:solidFill>
                          <a:latin typeface="Calibri" panose="020F0502020204030204"/>
                        </a:defRPr>
                      </a:lvl1pPr>
                      <a:lvl2pPr marL="457200" algn="l" defTabSz="457200" rtl="0" eaLnBrk="1" latinLnBrk="0" hangingPunct="1">
                        <a:defRPr sz="1800" b="1" kern="1200">
                          <a:solidFill>
                            <a:schemeClr val="lt1"/>
                          </a:solidFill>
                          <a:latin typeface="Calibri" panose="020F0502020204030204"/>
                        </a:defRPr>
                      </a:lvl2pPr>
                      <a:lvl3pPr marL="914400" algn="l" defTabSz="457200" rtl="0" eaLnBrk="1" latinLnBrk="0" hangingPunct="1">
                        <a:defRPr sz="1800" b="1" kern="1200">
                          <a:solidFill>
                            <a:schemeClr val="lt1"/>
                          </a:solidFill>
                          <a:latin typeface="Calibri" panose="020F0502020204030204"/>
                        </a:defRPr>
                      </a:lvl3pPr>
                      <a:lvl4pPr marL="1371600" algn="l" defTabSz="457200" rtl="0" eaLnBrk="1" latinLnBrk="0" hangingPunct="1">
                        <a:defRPr sz="1800" b="1" kern="1200">
                          <a:solidFill>
                            <a:schemeClr val="lt1"/>
                          </a:solidFill>
                          <a:latin typeface="Calibri" panose="020F0502020204030204"/>
                        </a:defRPr>
                      </a:lvl4pPr>
                      <a:lvl5pPr marL="1828800" algn="l" defTabSz="457200" rtl="0" eaLnBrk="1" latinLnBrk="0" hangingPunct="1">
                        <a:defRPr sz="1800" b="1" kern="1200">
                          <a:solidFill>
                            <a:schemeClr val="lt1"/>
                          </a:solidFill>
                          <a:latin typeface="Calibri" panose="020F0502020204030204"/>
                        </a:defRPr>
                      </a:lvl5pPr>
                      <a:lvl6pPr marL="2286000" algn="l" defTabSz="457200" rtl="0" eaLnBrk="1" latinLnBrk="0" hangingPunct="1">
                        <a:defRPr sz="1800" b="1" kern="1200">
                          <a:solidFill>
                            <a:schemeClr val="lt1"/>
                          </a:solidFill>
                          <a:latin typeface="Calibri" panose="020F0502020204030204"/>
                        </a:defRPr>
                      </a:lvl6pPr>
                      <a:lvl7pPr marL="2743200" algn="l" defTabSz="457200" rtl="0" eaLnBrk="1" latinLnBrk="0" hangingPunct="1">
                        <a:defRPr sz="1800" b="1" kern="1200">
                          <a:solidFill>
                            <a:schemeClr val="lt1"/>
                          </a:solidFill>
                          <a:latin typeface="Calibri" panose="020F0502020204030204"/>
                        </a:defRPr>
                      </a:lvl7pPr>
                      <a:lvl8pPr marL="3200400" algn="l" defTabSz="457200" rtl="0" eaLnBrk="1" latinLnBrk="0" hangingPunct="1">
                        <a:defRPr sz="1800" b="1" kern="1200">
                          <a:solidFill>
                            <a:schemeClr val="lt1"/>
                          </a:solidFill>
                          <a:latin typeface="Calibri" panose="020F0502020204030204"/>
                        </a:defRPr>
                      </a:lvl8pPr>
                      <a:lvl9pPr marL="3657600" algn="l" defTabSz="457200" rtl="0" eaLnBrk="1" latinLnBrk="0" hangingPunct="1">
                        <a:defRPr sz="1800" b="1" kern="1200">
                          <a:solidFill>
                            <a:schemeClr val="lt1"/>
                          </a:solidFill>
                          <a:latin typeface="Calibri" panose="020F0502020204030204"/>
                        </a:defRPr>
                      </a:lvl9pPr>
                    </a:lstStyle>
                    <a:p>
                      <a:pPr algn="ctr"/>
                      <a:r>
                        <a:rPr lang="en-IN" sz="1400" dirty="0" smtClean="0">
                          <a:solidFill>
                            <a:schemeClr val="tx1"/>
                          </a:solidFill>
                        </a:rPr>
                        <a:t>12-Aug-2016</a:t>
                      </a:r>
                      <a:endParaRPr lang="en-IN" sz="1400" dirty="0">
                        <a:solidFill>
                          <a:schemeClr val="tx1"/>
                        </a:solidFill>
                      </a:endParaRPr>
                    </a:p>
                  </a:txBody>
                  <a:tcPr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4472C4">
                        <a:lumMod val="20000"/>
                        <a:lumOff val="80000"/>
                      </a:srgbClr>
                    </a:solidFill>
                  </a:tcPr>
                </a:tc>
                <a:tc>
                  <a:txBody>
                    <a:bodyPr/>
                    <a:lstStyle>
                      <a:lvl1pPr marL="0" algn="l" defTabSz="457200" rtl="0" eaLnBrk="1" latinLnBrk="0" hangingPunct="1">
                        <a:defRPr sz="1800" b="1" kern="1200">
                          <a:solidFill>
                            <a:schemeClr val="lt1"/>
                          </a:solidFill>
                          <a:latin typeface="Calibri" panose="020F0502020204030204"/>
                        </a:defRPr>
                      </a:lvl1pPr>
                      <a:lvl2pPr marL="457200" algn="l" defTabSz="457200" rtl="0" eaLnBrk="1" latinLnBrk="0" hangingPunct="1">
                        <a:defRPr sz="1800" b="1" kern="1200">
                          <a:solidFill>
                            <a:schemeClr val="lt1"/>
                          </a:solidFill>
                          <a:latin typeface="Calibri" panose="020F0502020204030204"/>
                        </a:defRPr>
                      </a:lvl2pPr>
                      <a:lvl3pPr marL="914400" algn="l" defTabSz="457200" rtl="0" eaLnBrk="1" latinLnBrk="0" hangingPunct="1">
                        <a:defRPr sz="1800" b="1" kern="1200">
                          <a:solidFill>
                            <a:schemeClr val="lt1"/>
                          </a:solidFill>
                          <a:latin typeface="Calibri" panose="020F0502020204030204"/>
                        </a:defRPr>
                      </a:lvl3pPr>
                      <a:lvl4pPr marL="1371600" algn="l" defTabSz="457200" rtl="0" eaLnBrk="1" latinLnBrk="0" hangingPunct="1">
                        <a:defRPr sz="1800" b="1" kern="1200">
                          <a:solidFill>
                            <a:schemeClr val="lt1"/>
                          </a:solidFill>
                          <a:latin typeface="Calibri" panose="020F0502020204030204"/>
                        </a:defRPr>
                      </a:lvl4pPr>
                      <a:lvl5pPr marL="1828800" algn="l" defTabSz="457200" rtl="0" eaLnBrk="1" latinLnBrk="0" hangingPunct="1">
                        <a:defRPr sz="1800" b="1" kern="1200">
                          <a:solidFill>
                            <a:schemeClr val="lt1"/>
                          </a:solidFill>
                          <a:latin typeface="Calibri" panose="020F0502020204030204"/>
                        </a:defRPr>
                      </a:lvl5pPr>
                      <a:lvl6pPr marL="2286000" algn="l" defTabSz="457200" rtl="0" eaLnBrk="1" latinLnBrk="0" hangingPunct="1">
                        <a:defRPr sz="1800" b="1" kern="1200">
                          <a:solidFill>
                            <a:schemeClr val="lt1"/>
                          </a:solidFill>
                          <a:latin typeface="Calibri" panose="020F0502020204030204"/>
                        </a:defRPr>
                      </a:lvl6pPr>
                      <a:lvl7pPr marL="2743200" algn="l" defTabSz="457200" rtl="0" eaLnBrk="1" latinLnBrk="0" hangingPunct="1">
                        <a:defRPr sz="1800" b="1" kern="1200">
                          <a:solidFill>
                            <a:schemeClr val="lt1"/>
                          </a:solidFill>
                          <a:latin typeface="Calibri" panose="020F0502020204030204"/>
                        </a:defRPr>
                      </a:lvl7pPr>
                      <a:lvl8pPr marL="3200400" algn="l" defTabSz="457200" rtl="0" eaLnBrk="1" latinLnBrk="0" hangingPunct="1">
                        <a:defRPr sz="1800" b="1" kern="1200">
                          <a:solidFill>
                            <a:schemeClr val="lt1"/>
                          </a:solidFill>
                          <a:latin typeface="Calibri" panose="020F0502020204030204"/>
                        </a:defRPr>
                      </a:lvl8pPr>
                      <a:lvl9pPr marL="3657600" algn="l" defTabSz="457200" rtl="0" eaLnBrk="1" latinLnBrk="0" hangingPunct="1">
                        <a:defRPr sz="1800" b="1" kern="1200">
                          <a:solidFill>
                            <a:schemeClr val="lt1"/>
                          </a:solidFill>
                          <a:latin typeface="Calibri" panose="020F0502020204030204"/>
                        </a:defRPr>
                      </a:lvl9pPr>
                    </a:lstStyle>
                    <a:p>
                      <a:pPr algn="ctr"/>
                      <a:r>
                        <a:rPr lang="en-IN" sz="1400" dirty="0" smtClean="0">
                          <a:solidFill>
                            <a:schemeClr val="tx1"/>
                          </a:solidFill>
                        </a:rPr>
                        <a:t>19-Aug-2016</a:t>
                      </a:r>
                      <a:endParaRPr lang="en-IN" sz="1400" dirty="0">
                        <a:solidFill>
                          <a:schemeClr val="tx1"/>
                        </a:solidFill>
                      </a:endParaRPr>
                    </a:p>
                  </a:txBody>
                  <a:tcPr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4472C4">
                        <a:lumMod val="20000"/>
                        <a:lumOff val="80000"/>
                      </a:srgbClr>
                    </a:solidFill>
                  </a:tcPr>
                </a:tc>
                <a:tc>
                  <a:txBody>
                    <a:bodyPr/>
                    <a:lstStyle>
                      <a:lvl1pPr marL="0" algn="l" defTabSz="457200" rtl="0" eaLnBrk="1" latinLnBrk="0" hangingPunct="1">
                        <a:defRPr sz="1800" b="1" kern="1200">
                          <a:solidFill>
                            <a:schemeClr val="lt1"/>
                          </a:solidFill>
                          <a:latin typeface="Calibri" panose="020F0502020204030204"/>
                        </a:defRPr>
                      </a:lvl1pPr>
                      <a:lvl2pPr marL="457200" algn="l" defTabSz="457200" rtl="0" eaLnBrk="1" latinLnBrk="0" hangingPunct="1">
                        <a:defRPr sz="1800" b="1" kern="1200">
                          <a:solidFill>
                            <a:schemeClr val="lt1"/>
                          </a:solidFill>
                          <a:latin typeface="Calibri" panose="020F0502020204030204"/>
                        </a:defRPr>
                      </a:lvl2pPr>
                      <a:lvl3pPr marL="914400" algn="l" defTabSz="457200" rtl="0" eaLnBrk="1" latinLnBrk="0" hangingPunct="1">
                        <a:defRPr sz="1800" b="1" kern="1200">
                          <a:solidFill>
                            <a:schemeClr val="lt1"/>
                          </a:solidFill>
                          <a:latin typeface="Calibri" panose="020F0502020204030204"/>
                        </a:defRPr>
                      </a:lvl3pPr>
                      <a:lvl4pPr marL="1371600" algn="l" defTabSz="457200" rtl="0" eaLnBrk="1" latinLnBrk="0" hangingPunct="1">
                        <a:defRPr sz="1800" b="1" kern="1200">
                          <a:solidFill>
                            <a:schemeClr val="lt1"/>
                          </a:solidFill>
                          <a:latin typeface="Calibri" panose="020F0502020204030204"/>
                        </a:defRPr>
                      </a:lvl4pPr>
                      <a:lvl5pPr marL="1828800" algn="l" defTabSz="457200" rtl="0" eaLnBrk="1" latinLnBrk="0" hangingPunct="1">
                        <a:defRPr sz="1800" b="1" kern="1200">
                          <a:solidFill>
                            <a:schemeClr val="lt1"/>
                          </a:solidFill>
                          <a:latin typeface="Calibri" panose="020F0502020204030204"/>
                        </a:defRPr>
                      </a:lvl5pPr>
                      <a:lvl6pPr marL="2286000" algn="l" defTabSz="457200" rtl="0" eaLnBrk="1" latinLnBrk="0" hangingPunct="1">
                        <a:defRPr sz="1800" b="1" kern="1200">
                          <a:solidFill>
                            <a:schemeClr val="lt1"/>
                          </a:solidFill>
                          <a:latin typeface="Calibri" panose="020F0502020204030204"/>
                        </a:defRPr>
                      </a:lvl6pPr>
                      <a:lvl7pPr marL="2743200" algn="l" defTabSz="457200" rtl="0" eaLnBrk="1" latinLnBrk="0" hangingPunct="1">
                        <a:defRPr sz="1800" b="1" kern="1200">
                          <a:solidFill>
                            <a:schemeClr val="lt1"/>
                          </a:solidFill>
                          <a:latin typeface="Calibri" panose="020F0502020204030204"/>
                        </a:defRPr>
                      </a:lvl7pPr>
                      <a:lvl8pPr marL="3200400" algn="l" defTabSz="457200" rtl="0" eaLnBrk="1" latinLnBrk="0" hangingPunct="1">
                        <a:defRPr sz="1800" b="1" kern="1200">
                          <a:solidFill>
                            <a:schemeClr val="lt1"/>
                          </a:solidFill>
                          <a:latin typeface="Calibri" panose="020F0502020204030204"/>
                        </a:defRPr>
                      </a:lvl8pPr>
                      <a:lvl9pPr marL="3657600" algn="l" defTabSz="457200" rtl="0" eaLnBrk="1" latinLnBrk="0" hangingPunct="1">
                        <a:defRPr sz="1800" b="1" kern="1200">
                          <a:solidFill>
                            <a:schemeClr val="lt1"/>
                          </a:solidFill>
                          <a:latin typeface="Calibri" panose="020F0502020204030204"/>
                        </a:defRPr>
                      </a:lvl9pPr>
                    </a:lstStyle>
                    <a:p>
                      <a:pPr algn="ctr"/>
                      <a:r>
                        <a:rPr lang="en-IN" sz="1400" dirty="0" smtClean="0">
                          <a:solidFill>
                            <a:schemeClr val="tx1"/>
                          </a:solidFill>
                        </a:rPr>
                        <a:t>26-Aug-2016</a:t>
                      </a:r>
                      <a:endParaRPr lang="en-IN" sz="1400" dirty="0">
                        <a:solidFill>
                          <a:schemeClr val="tx1"/>
                        </a:solidFill>
                      </a:endParaRPr>
                    </a:p>
                  </a:txBody>
                  <a:tcPr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4472C4">
                        <a:lumMod val="20000"/>
                        <a:lumOff val="80000"/>
                      </a:srgbClr>
                    </a:solidFill>
                  </a:tcPr>
                </a:tc>
                <a:tc>
                  <a:txBody>
                    <a:bodyPr/>
                    <a:lstStyle>
                      <a:lvl1pPr marL="0" algn="l" defTabSz="457200" rtl="0" eaLnBrk="1" latinLnBrk="0" hangingPunct="1">
                        <a:defRPr sz="1800" b="1" kern="1200">
                          <a:solidFill>
                            <a:schemeClr val="lt1"/>
                          </a:solidFill>
                          <a:latin typeface="Calibri" panose="020F0502020204030204"/>
                        </a:defRPr>
                      </a:lvl1pPr>
                      <a:lvl2pPr marL="457200" algn="l" defTabSz="457200" rtl="0" eaLnBrk="1" latinLnBrk="0" hangingPunct="1">
                        <a:defRPr sz="1800" b="1" kern="1200">
                          <a:solidFill>
                            <a:schemeClr val="lt1"/>
                          </a:solidFill>
                          <a:latin typeface="Calibri" panose="020F0502020204030204"/>
                        </a:defRPr>
                      </a:lvl2pPr>
                      <a:lvl3pPr marL="914400" algn="l" defTabSz="457200" rtl="0" eaLnBrk="1" latinLnBrk="0" hangingPunct="1">
                        <a:defRPr sz="1800" b="1" kern="1200">
                          <a:solidFill>
                            <a:schemeClr val="lt1"/>
                          </a:solidFill>
                          <a:latin typeface="Calibri" panose="020F0502020204030204"/>
                        </a:defRPr>
                      </a:lvl3pPr>
                      <a:lvl4pPr marL="1371600" algn="l" defTabSz="457200" rtl="0" eaLnBrk="1" latinLnBrk="0" hangingPunct="1">
                        <a:defRPr sz="1800" b="1" kern="1200">
                          <a:solidFill>
                            <a:schemeClr val="lt1"/>
                          </a:solidFill>
                          <a:latin typeface="Calibri" panose="020F0502020204030204"/>
                        </a:defRPr>
                      </a:lvl4pPr>
                      <a:lvl5pPr marL="1828800" algn="l" defTabSz="457200" rtl="0" eaLnBrk="1" latinLnBrk="0" hangingPunct="1">
                        <a:defRPr sz="1800" b="1" kern="1200">
                          <a:solidFill>
                            <a:schemeClr val="lt1"/>
                          </a:solidFill>
                          <a:latin typeface="Calibri" panose="020F0502020204030204"/>
                        </a:defRPr>
                      </a:lvl5pPr>
                      <a:lvl6pPr marL="2286000" algn="l" defTabSz="457200" rtl="0" eaLnBrk="1" latinLnBrk="0" hangingPunct="1">
                        <a:defRPr sz="1800" b="1" kern="1200">
                          <a:solidFill>
                            <a:schemeClr val="lt1"/>
                          </a:solidFill>
                          <a:latin typeface="Calibri" panose="020F0502020204030204"/>
                        </a:defRPr>
                      </a:lvl6pPr>
                      <a:lvl7pPr marL="2743200" algn="l" defTabSz="457200" rtl="0" eaLnBrk="1" latinLnBrk="0" hangingPunct="1">
                        <a:defRPr sz="1800" b="1" kern="1200">
                          <a:solidFill>
                            <a:schemeClr val="lt1"/>
                          </a:solidFill>
                          <a:latin typeface="Calibri" panose="020F0502020204030204"/>
                        </a:defRPr>
                      </a:lvl7pPr>
                      <a:lvl8pPr marL="3200400" algn="l" defTabSz="457200" rtl="0" eaLnBrk="1" latinLnBrk="0" hangingPunct="1">
                        <a:defRPr sz="1800" b="1" kern="1200">
                          <a:solidFill>
                            <a:schemeClr val="lt1"/>
                          </a:solidFill>
                          <a:latin typeface="Calibri" panose="020F0502020204030204"/>
                        </a:defRPr>
                      </a:lvl8pPr>
                      <a:lvl9pPr marL="3657600" algn="l" defTabSz="457200" rtl="0" eaLnBrk="1" latinLnBrk="0" hangingPunct="1">
                        <a:defRPr sz="1800" b="1" kern="1200">
                          <a:solidFill>
                            <a:schemeClr val="lt1"/>
                          </a:solidFill>
                          <a:latin typeface="Calibri" panose="020F0502020204030204"/>
                        </a:defRPr>
                      </a:lvl9pPr>
                    </a:lstStyle>
                    <a:p>
                      <a:pPr algn="ctr"/>
                      <a:r>
                        <a:rPr lang="en-IN" sz="1400" dirty="0" smtClean="0">
                          <a:solidFill>
                            <a:schemeClr val="tx1"/>
                          </a:solidFill>
                        </a:rPr>
                        <a:t>2-Sep-2016</a:t>
                      </a:r>
                      <a:endParaRPr lang="en-IN" sz="1400" dirty="0">
                        <a:solidFill>
                          <a:schemeClr val="tx1"/>
                        </a:solidFill>
                      </a:endParaRPr>
                    </a:p>
                  </a:txBody>
                  <a:tcPr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4472C4">
                        <a:lumMod val="20000"/>
                        <a:lumOff val="80000"/>
                      </a:srgbClr>
                    </a:solidFill>
                  </a:tcPr>
                </a:tc>
              </a:tr>
            </a:tbl>
          </a:graphicData>
        </a:graphic>
      </p:graphicFrame>
      <p:sp>
        <p:nvSpPr>
          <p:cNvPr id="149" name="Isosceles Triangle 148"/>
          <p:cNvSpPr/>
          <p:nvPr/>
        </p:nvSpPr>
        <p:spPr>
          <a:xfrm rot="5400000">
            <a:off x="1488909" y="731280"/>
            <a:ext cx="310790" cy="260907"/>
          </a:xfrm>
          <a:prstGeom prst="triangle">
            <a:avLst/>
          </a:prstGeom>
          <a:solidFill>
            <a:sysClr val="window" lastClr="FFFFFF">
              <a:lumMod val="85000"/>
            </a:sysClr>
          </a:solidFill>
          <a:ln w="19050" cap="rnd" cmpd="sng" algn="ctr">
            <a:noFill/>
            <a:prstDash val="solid"/>
          </a:ln>
          <a:effectLst/>
        </p:spPr>
        <p:txBody>
          <a:bodyPr rtlCol="0" anchor="ctr"/>
          <a:lstStyle/>
          <a:p>
            <a:pPr algn="ctr">
              <a:defRPr/>
            </a:pPr>
            <a:endParaRPr lang="en-US" kern="0" dirty="0">
              <a:solidFill>
                <a:srgbClr val="002060"/>
              </a:solidFill>
              <a:latin typeface="Century Gothic"/>
            </a:endParaRPr>
          </a:p>
        </p:txBody>
      </p:sp>
      <p:cxnSp>
        <p:nvCxnSpPr>
          <p:cNvPr id="150" name="Straight Connector 149"/>
          <p:cNvCxnSpPr/>
          <p:nvPr/>
        </p:nvCxnSpPr>
        <p:spPr>
          <a:xfrm flipV="1">
            <a:off x="-6712" y="4997371"/>
            <a:ext cx="12192000" cy="0"/>
          </a:xfrm>
          <a:prstGeom prst="line">
            <a:avLst/>
          </a:prstGeom>
          <a:noFill/>
          <a:ln w="28575" cap="rnd" cmpd="sng" algn="ctr">
            <a:solidFill>
              <a:srgbClr val="0E5580"/>
            </a:solidFill>
            <a:prstDash val="sysDash"/>
          </a:ln>
          <a:effectLst/>
        </p:spPr>
      </p:cxnSp>
      <p:sp>
        <p:nvSpPr>
          <p:cNvPr id="160" name="TextBox 159"/>
          <p:cNvSpPr txBox="1"/>
          <p:nvPr/>
        </p:nvSpPr>
        <p:spPr bwMode="gray">
          <a:xfrm>
            <a:off x="160850" y="700721"/>
            <a:ext cx="1298952" cy="374350"/>
          </a:xfrm>
          <a:prstGeom prst="rect">
            <a:avLst/>
          </a:prstGeom>
          <a:solidFill>
            <a:sysClr val="window" lastClr="FFFFFF">
              <a:lumMod val="50000"/>
            </a:sysClr>
          </a:solidFill>
          <a:ln w="12700">
            <a:noFill/>
          </a:ln>
        </p:spPr>
        <p:txBody>
          <a:bodyPr vert="horz" wrap="square" lIns="91440" tIns="45720" rIns="91440" bIns="4572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200" b="1" i="0" u="none" strike="noStrike" kern="0" cap="none" spc="0" normalizeH="0" baseline="0" noProof="0" dirty="0">
                <a:ln>
                  <a:noFill/>
                </a:ln>
                <a:solidFill>
                  <a:srgbClr val="FFFF00"/>
                </a:solidFill>
                <a:effectLst/>
                <a:uLnTx/>
                <a:uFillTx/>
                <a:latin typeface="Leelawadee" panose="020B0502040204020203" pitchFamily="34" charset="-34"/>
                <a:cs typeface="Leelawadee" panose="020B0502040204020203" pitchFamily="34" charset="-34"/>
              </a:rPr>
              <a:t>Timelines</a:t>
            </a:r>
          </a:p>
        </p:txBody>
      </p:sp>
      <p:sp>
        <p:nvSpPr>
          <p:cNvPr id="175" name="TextBox 174"/>
          <p:cNvSpPr txBox="1"/>
          <p:nvPr/>
        </p:nvSpPr>
        <p:spPr bwMode="gray">
          <a:xfrm>
            <a:off x="10308439" y="5082469"/>
            <a:ext cx="1670370" cy="403117"/>
          </a:xfrm>
          <a:prstGeom prst="rect">
            <a:avLst/>
          </a:prstGeom>
          <a:solidFill>
            <a:srgbClr val="65D6A0">
              <a:lumMod val="50000"/>
            </a:srgbClr>
          </a:solidFill>
        </p:spPr>
        <p:txBody>
          <a:bodyPr vert="horz" wrap="square" lIns="91440" tIns="45720" rIns="91440" bIns="4572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smtClean="0">
                <a:ln>
                  <a:noFill/>
                </a:ln>
                <a:solidFill>
                  <a:prstClr val="white"/>
                </a:solidFill>
                <a:effectLst/>
                <a:uLnTx/>
                <a:uFillTx/>
                <a:latin typeface="Century Gothic"/>
              </a:rPr>
              <a:t>Launch Campaign</a:t>
            </a:r>
            <a:endParaRPr kumimoji="0" lang="en-US" sz="1200" b="1" i="0" u="none" strike="noStrike" kern="0" cap="none" spc="0" normalizeH="0" baseline="0" noProof="0" dirty="0">
              <a:ln>
                <a:noFill/>
              </a:ln>
              <a:solidFill>
                <a:prstClr val="white"/>
              </a:solidFill>
              <a:effectLst/>
              <a:uLnTx/>
              <a:uFillTx/>
              <a:latin typeface="Century Gothic"/>
            </a:endParaRPr>
          </a:p>
        </p:txBody>
      </p:sp>
      <p:sp>
        <p:nvSpPr>
          <p:cNvPr id="66" name="Rectangle 65"/>
          <p:cNvSpPr/>
          <p:nvPr/>
        </p:nvSpPr>
        <p:spPr>
          <a:xfrm>
            <a:off x="1801759" y="5376424"/>
            <a:ext cx="9520111" cy="7787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r>
              <a:rPr lang="en-US" sz="1600" i="1" dirty="0" smtClean="0">
                <a:solidFill>
                  <a:prstClr val="black"/>
                </a:solidFill>
              </a:rPr>
              <a:t>Proactive support from Group companies to help leverage their digital / physical assets</a:t>
            </a:r>
          </a:p>
          <a:p>
            <a:pPr marL="171450" indent="-171450">
              <a:buFont typeface="Arial" panose="020B0604020202020204" pitchFamily="34" charset="0"/>
              <a:buChar char="•"/>
            </a:pPr>
            <a:r>
              <a:rPr lang="en-US" sz="1600" i="1" dirty="0" smtClean="0">
                <a:solidFill>
                  <a:prstClr val="black"/>
                </a:solidFill>
              </a:rPr>
              <a:t>Timely completion of the overall acquisition strategy</a:t>
            </a:r>
            <a:endParaRPr lang="en-IN" sz="1600" i="1" dirty="0" smtClean="0">
              <a:solidFill>
                <a:prstClr val="black"/>
              </a:solidFill>
            </a:endParaRPr>
          </a:p>
        </p:txBody>
      </p:sp>
      <p:sp>
        <p:nvSpPr>
          <p:cNvPr id="67" name="TextBox 66"/>
          <p:cNvSpPr txBox="1"/>
          <p:nvPr/>
        </p:nvSpPr>
        <p:spPr>
          <a:xfrm>
            <a:off x="155150" y="5428010"/>
            <a:ext cx="1646609" cy="646331"/>
          </a:xfrm>
          <a:prstGeom prst="rect">
            <a:avLst/>
          </a:prstGeom>
          <a:solidFill>
            <a:srgbClr val="0070C0"/>
          </a:solidFill>
        </p:spPr>
        <p:txBody>
          <a:bodyPr wrap="square" rtlCol="0">
            <a:spAutoFit/>
          </a:bodyPr>
          <a:lstStyle/>
          <a:p>
            <a:pPr algn="ctr"/>
            <a:r>
              <a:rPr lang="en-IN" b="1" dirty="0" smtClean="0">
                <a:solidFill>
                  <a:prstClr val="white"/>
                </a:solidFill>
              </a:rPr>
              <a:t>Critical Success factors</a:t>
            </a:r>
          </a:p>
        </p:txBody>
      </p:sp>
      <p:grpSp>
        <p:nvGrpSpPr>
          <p:cNvPr id="2" name="Group 1"/>
          <p:cNvGrpSpPr/>
          <p:nvPr/>
        </p:nvGrpSpPr>
        <p:grpSpPr>
          <a:xfrm>
            <a:off x="35285" y="1149063"/>
            <a:ext cx="10838350" cy="3763211"/>
            <a:chOff x="35285" y="1149063"/>
            <a:chExt cx="10838350" cy="3521273"/>
          </a:xfrm>
        </p:grpSpPr>
        <p:sp>
          <p:nvSpPr>
            <p:cNvPr id="128" name="TextBox 127"/>
            <p:cNvSpPr txBox="1"/>
            <p:nvPr/>
          </p:nvSpPr>
          <p:spPr bwMode="gray">
            <a:xfrm>
              <a:off x="151942" y="1226816"/>
              <a:ext cx="1298952" cy="736375"/>
            </a:xfrm>
            <a:prstGeom prst="rect">
              <a:avLst/>
            </a:prstGeom>
            <a:solidFill>
              <a:srgbClr val="0E5580"/>
            </a:solidFill>
            <a:ln w="12700">
              <a:noFill/>
            </a:ln>
          </p:spPr>
          <p:txBody>
            <a:bodyPr vert="horz" wrap="square" lIns="91440" tIns="45720" rIns="91440" bIns="4572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IN" sz="1200" b="1" kern="0" dirty="0" smtClean="0">
                  <a:solidFill>
                    <a:prstClr val="white"/>
                  </a:solidFill>
                  <a:latin typeface="Leelawadee" panose="020B0502040204020203" pitchFamily="34" charset="-34"/>
                  <a:cs typeface="Leelawadee" panose="020B0502040204020203" pitchFamily="34" charset="-34"/>
                </a:rPr>
                <a:t>Planning</a:t>
              </a:r>
              <a:endParaRPr kumimoji="0" lang="en-IN" sz="1200" b="1" i="0" u="none" strike="noStrike" kern="0" cap="none" spc="0" normalizeH="0" baseline="0" noProof="0" dirty="0">
                <a:ln>
                  <a:noFill/>
                </a:ln>
                <a:solidFill>
                  <a:prstClr val="white"/>
                </a:solidFill>
                <a:effectLst/>
                <a:uLnTx/>
                <a:uFillTx/>
                <a:latin typeface="Leelawadee" panose="020B0502040204020203" pitchFamily="34" charset="-34"/>
                <a:cs typeface="Leelawadee" panose="020B0502040204020203" pitchFamily="34" charset="-34"/>
              </a:endParaRPr>
            </a:p>
          </p:txBody>
        </p:sp>
        <p:sp>
          <p:nvSpPr>
            <p:cNvPr id="129" name="TextBox 128"/>
            <p:cNvSpPr txBox="1"/>
            <p:nvPr/>
          </p:nvSpPr>
          <p:spPr bwMode="gray">
            <a:xfrm>
              <a:off x="151942" y="2144773"/>
              <a:ext cx="1298952" cy="1698426"/>
            </a:xfrm>
            <a:prstGeom prst="rect">
              <a:avLst/>
            </a:prstGeom>
            <a:solidFill>
              <a:srgbClr val="0E5580"/>
            </a:solidFill>
            <a:ln w="12700">
              <a:noFill/>
            </a:ln>
          </p:spPr>
          <p:txBody>
            <a:bodyPr vert="horz" wrap="square" lIns="91440" tIns="45720" rIns="91440" bIns="4572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200" b="1" i="0" u="none" strike="noStrike" kern="0" cap="none" spc="0" normalizeH="0" baseline="0" noProof="0" dirty="0" smtClean="0">
                  <a:ln>
                    <a:noFill/>
                  </a:ln>
                  <a:solidFill>
                    <a:prstClr val="white"/>
                  </a:solidFill>
                  <a:effectLst/>
                  <a:uLnTx/>
                  <a:uFillTx/>
                  <a:latin typeface="Leelawadee" panose="020B0502040204020203" pitchFamily="34" charset="-34"/>
                  <a:cs typeface="Leelawadee" panose="020B0502040204020203" pitchFamily="34" charset="-34"/>
                </a:rPr>
                <a:t>Setting the Stage</a:t>
              </a:r>
              <a:endParaRPr kumimoji="0" lang="en-IN" sz="1200" b="1" i="0" u="none" strike="noStrike" kern="0" cap="none" spc="0" normalizeH="0" baseline="0" noProof="0" dirty="0">
                <a:ln>
                  <a:noFill/>
                </a:ln>
                <a:solidFill>
                  <a:prstClr val="white"/>
                </a:solidFill>
                <a:effectLst/>
                <a:uLnTx/>
                <a:uFillTx/>
                <a:latin typeface="Leelawadee" panose="020B0502040204020203" pitchFamily="34" charset="-34"/>
                <a:cs typeface="Leelawadee" panose="020B0502040204020203" pitchFamily="34" charset="-34"/>
              </a:endParaRPr>
            </a:p>
          </p:txBody>
        </p:sp>
        <p:sp>
          <p:nvSpPr>
            <p:cNvPr id="130" name="TextBox 129"/>
            <p:cNvSpPr txBox="1"/>
            <p:nvPr/>
          </p:nvSpPr>
          <p:spPr bwMode="gray">
            <a:xfrm>
              <a:off x="151942" y="3994762"/>
              <a:ext cx="1298952" cy="675574"/>
            </a:xfrm>
            <a:prstGeom prst="rect">
              <a:avLst/>
            </a:prstGeom>
            <a:solidFill>
              <a:srgbClr val="0E5580"/>
            </a:solidFill>
            <a:ln w="12700">
              <a:noFill/>
            </a:ln>
          </p:spPr>
          <p:txBody>
            <a:bodyPr vert="horz" wrap="square" lIns="91440" tIns="45720" rIns="91440" bIns="4572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200" b="1" i="0" u="none" strike="noStrike" kern="0" cap="none" spc="0" normalizeH="0" baseline="0" noProof="0" dirty="0" smtClean="0">
                  <a:ln>
                    <a:noFill/>
                  </a:ln>
                  <a:solidFill>
                    <a:prstClr val="white"/>
                  </a:solidFill>
                  <a:effectLst/>
                  <a:uLnTx/>
                  <a:uFillTx/>
                  <a:latin typeface="Leelawadee" panose="020B0502040204020203" pitchFamily="34" charset="-34"/>
                  <a:cs typeface="Leelawadee" panose="020B0502040204020203" pitchFamily="34" charset="-34"/>
                </a:rPr>
                <a:t>Execution</a:t>
              </a:r>
              <a:endParaRPr kumimoji="0" lang="en-IN" sz="1200" b="1" i="0" u="none" strike="noStrike" kern="0" cap="none" spc="0" normalizeH="0" baseline="0" noProof="0" dirty="0">
                <a:ln>
                  <a:noFill/>
                </a:ln>
                <a:solidFill>
                  <a:prstClr val="white"/>
                </a:solidFill>
                <a:effectLst/>
                <a:uLnTx/>
                <a:uFillTx/>
                <a:latin typeface="Leelawadee" panose="020B0502040204020203" pitchFamily="34" charset="-34"/>
                <a:cs typeface="Leelawadee" panose="020B0502040204020203" pitchFamily="34" charset="-34"/>
              </a:endParaRPr>
            </a:p>
          </p:txBody>
        </p:sp>
        <p:sp>
          <p:nvSpPr>
            <p:cNvPr id="133" name="Rounded Rectangle 132"/>
            <p:cNvSpPr/>
            <p:nvPr/>
          </p:nvSpPr>
          <p:spPr>
            <a:xfrm>
              <a:off x="3868238" y="2887040"/>
              <a:ext cx="5383338" cy="389591"/>
            </a:xfrm>
            <a:prstGeom prst="roundRect">
              <a:avLst/>
            </a:prstGeom>
            <a:solidFill>
              <a:srgbClr val="0E5580">
                <a:lumMod val="40000"/>
                <a:lumOff val="60000"/>
              </a:srgbClr>
            </a:solidFill>
            <a:ln w="19050" cap="rnd" cmpd="sng" algn="ctr">
              <a:noFill/>
              <a:prstDash val="solid"/>
            </a:ln>
            <a:effectLst/>
          </p:spPr>
          <p:txBody>
            <a:bodyPr rtlCol="0" anchor="ctr"/>
            <a:lstStyle/>
            <a:p>
              <a:pPr algn="ctr"/>
              <a:r>
                <a:rPr lang="en-US" sz="1200" kern="0" dirty="0">
                  <a:solidFill>
                    <a:prstClr val="black"/>
                  </a:solidFill>
                  <a:latin typeface="Century Gothic"/>
                </a:rPr>
                <a:t>Discussions with Key Target Companies on Partnering for Acquisition and Rewards</a:t>
              </a:r>
              <a:endParaRPr lang="en-IN" sz="1200" kern="0" dirty="0">
                <a:solidFill>
                  <a:prstClr val="black"/>
                </a:solidFill>
                <a:latin typeface="Century Gothic"/>
              </a:endParaRPr>
            </a:p>
          </p:txBody>
        </p:sp>
        <p:sp>
          <p:nvSpPr>
            <p:cNvPr id="161" name="Oval 160"/>
            <p:cNvSpPr/>
            <p:nvPr/>
          </p:nvSpPr>
          <p:spPr>
            <a:xfrm>
              <a:off x="88098" y="1149063"/>
              <a:ext cx="343933" cy="279113"/>
            </a:xfrm>
            <a:prstGeom prst="ellipse">
              <a:avLst/>
            </a:prstGeom>
            <a:solidFill>
              <a:srgbClr val="75CEEC"/>
            </a:soli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400" b="1" i="0" u="none" strike="noStrike" kern="0" cap="none" spc="0" normalizeH="0" baseline="0" noProof="0" dirty="0" smtClean="0">
                  <a:ln>
                    <a:noFill/>
                  </a:ln>
                  <a:solidFill>
                    <a:prstClr val="white"/>
                  </a:solidFill>
                  <a:effectLst/>
                  <a:uLnTx/>
                  <a:uFillTx/>
                  <a:latin typeface="Century Gothic"/>
                  <a:ea typeface="+mn-ea"/>
                  <a:cs typeface="+mn-cs"/>
                </a:rPr>
                <a:t>1</a:t>
              </a:r>
            </a:p>
          </p:txBody>
        </p:sp>
        <p:sp>
          <p:nvSpPr>
            <p:cNvPr id="162" name="Oval 161"/>
            <p:cNvSpPr/>
            <p:nvPr/>
          </p:nvSpPr>
          <p:spPr>
            <a:xfrm>
              <a:off x="35285" y="2089374"/>
              <a:ext cx="343933" cy="279113"/>
            </a:xfrm>
            <a:prstGeom prst="ellipse">
              <a:avLst/>
            </a:prstGeom>
            <a:solidFill>
              <a:srgbClr val="75CEEC"/>
            </a:soli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400" b="1" i="0" u="none" strike="noStrike" kern="0" cap="none" spc="0" normalizeH="0" baseline="0" noProof="0" dirty="0" smtClean="0">
                  <a:ln>
                    <a:noFill/>
                  </a:ln>
                  <a:solidFill>
                    <a:prstClr val="white"/>
                  </a:solidFill>
                  <a:effectLst/>
                  <a:uLnTx/>
                  <a:uFillTx/>
                  <a:latin typeface="Century Gothic"/>
                  <a:ea typeface="+mn-ea"/>
                  <a:cs typeface="+mn-cs"/>
                </a:rPr>
                <a:t>2</a:t>
              </a:r>
            </a:p>
          </p:txBody>
        </p:sp>
        <p:sp>
          <p:nvSpPr>
            <p:cNvPr id="163" name="Oval 162"/>
            <p:cNvSpPr/>
            <p:nvPr/>
          </p:nvSpPr>
          <p:spPr>
            <a:xfrm>
              <a:off x="48176" y="3913821"/>
              <a:ext cx="343933" cy="279113"/>
            </a:xfrm>
            <a:prstGeom prst="ellipse">
              <a:avLst/>
            </a:prstGeom>
            <a:solidFill>
              <a:srgbClr val="75CEEC"/>
            </a:soli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400" b="1" i="0" u="none" strike="noStrike" kern="0" cap="none" spc="0" normalizeH="0" baseline="0" noProof="0" dirty="0" smtClean="0">
                  <a:ln>
                    <a:noFill/>
                  </a:ln>
                  <a:solidFill>
                    <a:prstClr val="white"/>
                  </a:solidFill>
                  <a:effectLst/>
                  <a:uLnTx/>
                  <a:uFillTx/>
                  <a:latin typeface="Century Gothic"/>
                  <a:ea typeface="+mn-ea"/>
                  <a:cs typeface="+mn-cs"/>
                </a:rPr>
                <a:t>3</a:t>
              </a:r>
            </a:p>
          </p:txBody>
        </p:sp>
        <p:sp>
          <p:nvSpPr>
            <p:cNvPr id="59" name="Rounded Rectangle 58"/>
            <p:cNvSpPr/>
            <p:nvPr/>
          </p:nvSpPr>
          <p:spPr>
            <a:xfrm>
              <a:off x="1889881" y="1256639"/>
              <a:ext cx="3076732" cy="325553"/>
            </a:xfrm>
            <a:prstGeom prst="roundRect">
              <a:avLst/>
            </a:prstGeom>
            <a:solidFill>
              <a:srgbClr val="EBEBEB">
                <a:lumMod val="50000"/>
              </a:srgbClr>
            </a:solidFill>
            <a:ln w="19050" cap="rnd" cmpd="sng" algn="ctr">
              <a:solidFill>
                <a:sysClr val="window" lastClr="FFFFFF">
                  <a:lumMod val="50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200" b="0" i="0" u="none" strike="noStrike" kern="0" cap="none" spc="0" normalizeH="0" baseline="0" noProof="0" dirty="0" smtClean="0">
                  <a:ln>
                    <a:noFill/>
                  </a:ln>
                  <a:solidFill>
                    <a:prstClr val="white"/>
                  </a:solidFill>
                  <a:effectLst/>
                  <a:uLnTx/>
                  <a:uFillTx/>
                  <a:latin typeface="Century Gothic"/>
                  <a:cs typeface="Leelawadee" panose="020B0502040204020203" pitchFamily="34" charset="-34"/>
                </a:rPr>
                <a:t>Finalize Strategy and execution plan</a:t>
              </a:r>
            </a:p>
          </p:txBody>
        </p:sp>
        <p:sp>
          <p:nvSpPr>
            <p:cNvPr id="60" name="Rounded Rectangle 59"/>
            <p:cNvSpPr/>
            <p:nvPr/>
          </p:nvSpPr>
          <p:spPr>
            <a:xfrm>
              <a:off x="2055727" y="1637638"/>
              <a:ext cx="4099643" cy="325553"/>
            </a:xfrm>
            <a:prstGeom prst="roundRect">
              <a:avLst/>
            </a:prstGeom>
            <a:solidFill>
              <a:srgbClr val="EBEBEB">
                <a:lumMod val="50000"/>
              </a:srgbClr>
            </a:solidFill>
            <a:ln w="19050" cap="rnd" cmpd="sng" algn="ctr">
              <a:solidFill>
                <a:sysClr val="window" lastClr="FFFFFF">
                  <a:lumMod val="50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200" b="0" i="0" u="none" strike="noStrike" kern="0" cap="none" spc="0" normalizeH="0" baseline="0" noProof="0" dirty="0" smtClean="0">
                  <a:ln>
                    <a:noFill/>
                  </a:ln>
                  <a:solidFill>
                    <a:prstClr val="white"/>
                  </a:solidFill>
                  <a:effectLst/>
                  <a:uLnTx/>
                  <a:uFillTx/>
                  <a:latin typeface="Century Gothic"/>
                  <a:cs typeface="Leelawadee" panose="020B0502040204020203" pitchFamily="34" charset="-34"/>
                </a:rPr>
                <a:t>Finalize creatives</a:t>
              </a:r>
            </a:p>
          </p:txBody>
        </p:sp>
        <p:sp>
          <p:nvSpPr>
            <p:cNvPr id="173" name="Diamond 172"/>
            <p:cNvSpPr/>
            <p:nvPr/>
          </p:nvSpPr>
          <p:spPr>
            <a:xfrm>
              <a:off x="4809116" y="1288619"/>
              <a:ext cx="242444" cy="236241"/>
            </a:xfrm>
            <a:prstGeom prst="diamond">
              <a:avLst/>
            </a:prstGeom>
            <a:solidFill>
              <a:srgbClr val="FFC000"/>
            </a:solidFill>
            <a:ln w="19050" cap="rnd" cmpd="sng" algn="ctr">
              <a:solidFill>
                <a:srgbClr val="ACD433">
                  <a:shade val="50000"/>
                </a:srgbClr>
              </a:solidFill>
              <a:prstDash val="solid"/>
            </a:ln>
            <a:effectLst/>
          </p:spPr>
          <p:txBody>
            <a:bodyPr rtlCol="0" anchor="ctr"/>
            <a:lstStyle/>
            <a:p>
              <a:pPr algn="ctr">
                <a:defRPr/>
              </a:pPr>
              <a:endParaRPr lang="en-US" kern="0">
                <a:solidFill>
                  <a:prstClr val="white"/>
                </a:solidFill>
                <a:latin typeface="Century Gothic"/>
              </a:endParaRPr>
            </a:p>
          </p:txBody>
        </p:sp>
        <p:sp>
          <p:nvSpPr>
            <p:cNvPr id="61" name="Rounded Rectangle 60"/>
            <p:cNvSpPr/>
            <p:nvPr/>
          </p:nvSpPr>
          <p:spPr>
            <a:xfrm>
              <a:off x="1871278" y="2135597"/>
              <a:ext cx="5143436" cy="325553"/>
            </a:xfrm>
            <a:prstGeom prst="roundRect">
              <a:avLst/>
            </a:prstGeom>
            <a:solidFill>
              <a:srgbClr val="EBEBEB">
                <a:lumMod val="50000"/>
              </a:srgbClr>
            </a:solidFill>
            <a:ln w="19050" cap="rnd" cmpd="sng" algn="ctr">
              <a:solidFill>
                <a:sysClr val="window" lastClr="FFFFFF">
                  <a:lumMod val="50000"/>
                </a:sysClr>
              </a:solidFill>
              <a:prstDash val="solid"/>
            </a:ln>
            <a:effectLst/>
          </p:spPr>
          <p:txBody>
            <a:bodyPr rtlCol="0" anchor="ctr"/>
            <a:lstStyle/>
            <a:p>
              <a:pPr lvl="0" algn="ctr">
                <a:defRPr/>
              </a:pPr>
              <a:r>
                <a:rPr lang="en-US" sz="1200" kern="0" dirty="0">
                  <a:solidFill>
                    <a:prstClr val="white"/>
                  </a:solidFill>
                  <a:latin typeface="Century Gothic"/>
                  <a:cs typeface="Leelawadee" panose="020B0502040204020203" pitchFamily="34" charset="-34"/>
                </a:rPr>
                <a:t>Initiating Discussions to Leverage Group </a:t>
              </a:r>
              <a:r>
                <a:rPr lang="en-US" sz="1200" kern="0" dirty="0" smtClean="0">
                  <a:solidFill>
                    <a:prstClr val="white"/>
                  </a:solidFill>
                  <a:latin typeface="Century Gothic"/>
                  <a:cs typeface="Leelawadee" panose="020B0502040204020203" pitchFamily="34" charset="-34"/>
                </a:rPr>
                <a:t>Assets (</a:t>
              </a:r>
              <a:r>
                <a:rPr lang="en-US" sz="1200" kern="0" dirty="0" err="1" smtClean="0">
                  <a:solidFill>
                    <a:prstClr val="white"/>
                  </a:solidFill>
                  <a:latin typeface="Century Gothic"/>
                  <a:cs typeface="Leelawadee" panose="020B0502040204020203" pitchFamily="34" charset="-34"/>
                </a:rPr>
                <a:t>Tataworld</a:t>
              </a:r>
              <a:r>
                <a:rPr lang="en-US" sz="1200" kern="0" dirty="0" smtClean="0">
                  <a:solidFill>
                    <a:prstClr val="white"/>
                  </a:solidFill>
                  <a:latin typeface="Century Gothic"/>
                  <a:cs typeface="Leelawadee" panose="020B0502040204020203" pitchFamily="34" charset="-34"/>
                </a:rPr>
                <a:t>, GCC)</a:t>
              </a:r>
              <a:endParaRPr kumimoji="0" lang="en-IN" sz="1200" b="0" i="0" u="none" strike="noStrike" kern="0" cap="none" spc="0" normalizeH="0" baseline="0" noProof="0" dirty="0" smtClean="0">
                <a:ln>
                  <a:noFill/>
                </a:ln>
                <a:solidFill>
                  <a:prstClr val="white"/>
                </a:solidFill>
                <a:effectLst/>
                <a:uLnTx/>
                <a:uFillTx/>
                <a:latin typeface="Century Gothic"/>
                <a:cs typeface="Leelawadee" panose="020B0502040204020203" pitchFamily="34" charset="-34"/>
              </a:endParaRPr>
            </a:p>
          </p:txBody>
        </p:sp>
        <p:sp>
          <p:nvSpPr>
            <p:cNvPr id="63" name="Rounded Rectangle 62"/>
            <p:cNvSpPr/>
            <p:nvPr/>
          </p:nvSpPr>
          <p:spPr>
            <a:xfrm>
              <a:off x="4650976" y="3335956"/>
              <a:ext cx="4600600" cy="430956"/>
            </a:xfrm>
            <a:prstGeom prst="roundRect">
              <a:avLst/>
            </a:prstGeom>
            <a:solidFill>
              <a:srgbClr val="0E5580">
                <a:lumMod val="40000"/>
                <a:lumOff val="60000"/>
              </a:srgbClr>
            </a:solidFill>
            <a:ln w="19050" cap="rnd" cmpd="sng" algn="ctr">
              <a:noFill/>
              <a:prstDash val="solid"/>
            </a:ln>
            <a:effectLst/>
          </p:spPr>
          <p:txBody>
            <a:bodyPr rtlCol="0" anchor="ctr"/>
            <a:lstStyle/>
            <a:p>
              <a:pPr algn="ctr"/>
              <a:r>
                <a:rPr lang="en-US" sz="1200" kern="0" dirty="0">
                  <a:solidFill>
                    <a:prstClr val="black"/>
                  </a:solidFill>
                  <a:latin typeface="Century Gothic"/>
                </a:rPr>
                <a:t>Finalize the Company assets which could be leveraged for the Campaign</a:t>
              </a:r>
              <a:endParaRPr lang="en-IN" sz="1200" kern="0" dirty="0">
                <a:solidFill>
                  <a:prstClr val="black"/>
                </a:solidFill>
                <a:latin typeface="Century Gothic"/>
              </a:endParaRPr>
            </a:p>
          </p:txBody>
        </p:sp>
        <p:sp>
          <p:nvSpPr>
            <p:cNvPr id="62" name="Rounded Rectangle 61"/>
            <p:cNvSpPr/>
            <p:nvPr/>
          </p:nvSpPr>
          <p:spPr>
            <a:xfrm>
              <a:off x="2993316" y="2515498"/>
              <a:ext cx="4045162" cy="325553"/>
            </a:xfrm>
            <a:prstGeom prst="roundRect">
              <a:avLst/>
            </a:prstGeom>
            <a:solidFill>
              <a:srgbClr val="0E5580">
                <a:lumMod val="40000"/>
                <a:lumOff val="60000"/>
              </a:srgbClr>
            </a:solidFill>
            <a:ln w="19050" cap="rnd" cmpd="sng" algn="ctr">
              <a:noFill/>
              <a:prstDash val="solid"/>
            </a:ln>
            <a:effectLst/>
          </p:spPr>
          <p:txBody>
            <a:bodyPr rtlCol="0" anchor="ctr"/>
            <a:lstStyle/>
            <a:p>
              <a:pPr algn="ctr"/>
              <a:r>
                <a:rPr lang="en-US" sz="1200" kern="0" dirty="0">
                  <a:solidFill>
                    <a:prstClr val="black"/>
                  </a:solidFill>
                  <a:latin typeface="Century Gothic"/>
                </a:rPr>
                <a:t>Discussion with Group HR</a:t>
              </a:r>
              <a:endParaRPr lang="en-IN" sz="1200" kern="0" dirty="0">
                <a:solidFill>
                  <a:prstClr val="black"/>
                </a:solidFill>
                <a:latin typeface="Century Gothic"/>
              </a:endParaRPr>
            </a:p>
          </p:txBody>
        </p:sp>
        <p:sp>
          <p:nvSpPr>
            <p:cNvPr id="157" name="Diamond 156"/>
            <p:cNvSpPr/>
            <p:nvPr/>
          </p:nvSpPr>
          <p:spPr>
            <a:xfrm>
              <a:off x="6893492" y="2393592"/>
              <a:ext cx="242444" cy="236241"/>
            </a:xfrm>
            <a:prstGeom prst="diamond">
              <a:avLst/>
            </a:prstGeom>
            <a:solidFill>
              <a:srgbClr val="FFC000"/>
            </a:solidFill>
            <a:ln w="19050" cap="rnd" cmpd="sng" algn="ctr">
              <a:solidFill>
                <a:sysClr val="window" lastClr="FFFFFF">
                  <a:lumMod val="50000"/>
                </a:sysClr>
              </a:solidFill>
              <a:prstDash val="solid"/>
            </a:ln>
            <a:effectLst/>
          </p:spPr>
          <p:txBody>
            <a:bodyPr rtlCol="0" anchor="ctr"/>
            <a:lstStyle/>
            <a:p>
              <a:pPr algn="ctr">
                <a:defRPr/>
              </a:pPr>
              <a:endParaRPr lang="en-US" kern="0">
                <a:solidFill>
                  <a:prstClr val="white"/>
                </a:solidFill>
                <a:latin typeface="Century Gothic"/>
              </a:endParaRPr>
            </a:p>
          </p:txBody>
        </p:sp>
        <p:sp>
          <p:nvSpPr>
            <p:cNvPr id="64" name="Rounded Rectangle 63"/>
            <p:cNvSpPr/>
            <p:nvPr/>
          </p:nvSpPr>
          <p:spPr>
            <a:xfrm>
              <a:off x="9251576" y="3808111"/>
              <a:ext cx="1622059" cy="816713"/>
            </a:xfrm>
            <a:prstGeom prst="roundRect">
              <a:avLst/>
            </a:prstGeom>
            <a:solidFill>
              <a:srgbClr val="0E5580">
                <a:lumMod val="40000"/>
                <a:lumOff val="60000"/>
              </a:srgbClr>
            </a:solidFill>
            <a:ln w="19050" cap="rnd" cmpd="sng" algn="ctr">
              <a:noFill/>
              <a:prstDash val="solid"/>
            </a:ln>
            <a:effectLst/>
          </p:spPr>
          <p:txBody>
            <a:bodyPr rtlCol="0" anchor="ctr"/>
            <a:lstStyle/>
            <a:p>
              <a:pPr algn="ctr"/>
              <a:r>
                <a:rPr lang="en-US" sz="1200" kern="0" dirty="0" smtClean="0">
                  <a:solidFill>
                    <a:prstClr val="black"/>
                  </a:solidFill>
                  <a:latin typeface="Century Gothic"/>
                </a:rPr>
                <a:t>Test run the campaign (along with Group and company assets)</a:t>
              </a:r>
              <a:endParaRPr lang="en-IN" sz="1200" kern="0" dirty="0">
                <a:solidFill>
                  <a:prstClr val="black"/>
                </a:solidFill>
                <a:latin typeface="Century Gothic"/>
              </a:endParaRPr>
            </a:p>
          </p:txBody>
        </p:sp>
        <p:sp>
          <p:nvSpPr>
            <p:cNvPr id="68" name="Rounded Rectangle 67"/>
            <p:cNvSpPr/>
            <p:nvPr/>
          </p:nvSpPr>
          <p:spPr>
            <a:xfrm>
              <a:off x="4650975" y="4028588"/>
              <a:ext cx="4521807" cy="410022"/>
            </a:xfrm>
            <a:prstGeom prst="roundRect">
              <a:avLst/>
            </a:prstGeom>
            <a:solidFill>
              <a:srgbClr val="0E5580">
                <a:lumMod val="40000"/>
                <a:lumOff val="60000"/>
              </a:srgbClr>
            </a:solidFill>
            <a:ln w="19050" cap="rnd" cmpd="sng" algn="ctr">
              <a:noFill/>
              <a:prstDash val="solid"/>
            </a:ln>
            <a:effectLst/>
          </p:spPr>
          <p:txBody>
            <a:bodyPr rtlCol="0" anchor="ctr"/>
            <a:lstStyle/>
            <a:p>
              <a:pPr algn="ctr"/>
              <a:r>
                <a:rPr lang="en-US" sz="1200" kern="0" dirty="0" smtClean="0">
                  <a:solidFill>
                    <a:prstClr val="black"/>
                  </a:solidFill>
                  <a:latin typeface="Century Gothic"/>
                </a:rPr>
                <a:t>Finalize member registration and referral flow and develop the microsite for Referrals</a:t>
              </a:r>
              <a:endParaRPr lang="en-IN" sz="1200" kern="0" dirty="0">
                <a:solidFill>
                  <a:prstClr val="black"/>
                </a:solidFill>
                <a:latin typeface="Century Gothic"/>
              </a:endParaRPr>
            </a:p>
          </p:txBody>
        </p:sp>
        <p:sp>
          <p:nvSpPr>
            <p:cNvPr id="69" name="Diamond 68"/>
            <p:cNvSpPr/>
            <p:nvPr/>
          </p:nvSpPr>
          <p:spPr>
            <a:xfrm>
              <a:off x="9047301" y="4134044"/>
              <a:ext cx="242444" cy="236241"/>
            </a:xfrm>
            <a:prstGeom prst="diamond">
              <a:avLst/>
            </a:prstGeom>
            <a:solidFill>
              <a:srgbClr val="FFC000"/>
            </a:solidFill>
            <a:ln w="19050" cap="rnd" cmpd="sng" algn="ctr">
              <a:solidFill>
                <a:sysClr val="window" lastClr="FFFFFF">
                  <a:lumMod val="50000"/>
                </a:sysClr>
              </a:solidFill>
              <a:prstDash val="solid"/>
            </a:ln>
            <a:effectLst/>
          </p:spPr>
          <p:txBody>
            <a:bodyPr rtlCol="0" anchor="ctr"/>
            <a:lstStyle/>
            <a:p>
              <a:pPr algn="ctr">
                <a:defRPr/>
              </a:pPr>
              <a:endParaRPr lang="en-US" kern="0">
                <a:solidFill>
                  <a:prstClr val="white"/>
                </a:solidFill>
                <a:latin typeface="Century Gothic"/>
              </a:endParaRPr>
            </a:p>
          </p:txBody>
        </p:sp>
      </p:grpSp>
    </p:spTree>
    <p:extLst>
      <p:ext uri="{BB962C8B-B14F-4D97-AF65-F5344CB8AC3E}">
        <p14:creationId xmlns:p14="http://schemas.microsoft.com/office/powerpoint/2010/main" val="133747564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p:cNvSpPr/>
          <p:nvPr/>
        </p:nvSpPr>
        <p:spPr>
          <a:xfrm>
            <a:off x="5659516" y="2527146"/>
            <a:ext cx="890257" cy="890257"/>
          </a:xfrm>
          <a:prstGeom prst="ellipse">
            <a:avLst/>
          </a:prstGeom>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Leelawadee" panose="020B0502040204020203" pitchFamily="34" charset="-34"/>
              <a:cs typeface="Leelawadee" panose="020B0502040204020203" pitchFamily="34" charset="-34"/>
            </a:endParaRPr>
          </a:p>
        </p:txBody>
      </p:sp>
      <p:sp>
        <p:nvSpPr>
          <p:cNvPr id="39" name="Rounded Rectangle 38"/>
          <p:cNvSpPr/>
          <p:nvPr/>
        </p:nvSpPr>
        <p:spPr>
          <a:xfrm>
            <a:off x="303427" y="1129552"/>
            <a:ext cx="5532595" cy="1734671"/>
          </a:xfrm>
          <a:prstGeom prst="roundRect">
            <a:avLst>
              <a:gd name="adj" fmla="val 0"/>
            </a:avLst>
          </a:prstGeom>
          <a:solidFill>
            <a:schemeClr val="bg1"/>
          </a:solidFill>
        </p:spPr>
        <p:style>
          <a:lnRef idx="1">
            <a:schemeClr val="accent1"/>
          </a:lnRef>
          <a:fillRef idx="2">
            <a:schemeClr val="accent1"/>
          </a:fillRef>
          <a:effectRef idx="1">
            <a:schemeClr val="accent1"/>
          </a:effectRef>
          <a:fontRef idx="minor">
            <a:schemeClr val="dk1"/>
          </a:fontRef>
        </p:style>
        <p:txBody>
          <a:bodyPr rtlCol="0" anchor="ctr"/>
          <a:lstStyle/>
          <a:p>
            <a:pPr marL="285750" indent="-285750">
              <a:buFont typeface="Arial" panose="020B0604020202020204" pitchFamily="34" charset="0"/>
              <a:buChar char="•"/>
            </a:pPr>
            <a:r>
              <a:rPr lang="en-US" sz="1600" dirty="0" err="1" smtClean="0">
                <a:solidFill>
                  <a:srgbClr val="000000"/>
                </a:solidFill>
                <a:latin typeface="Leelawadee" panose="020B0502040204020203" pitchFamily="34" charset="-34"/>
                <a:cs typeface="Leelawadee" panose="020B0502040204020203" pitchFamily="34" charset="-34"/>
              </a:rPr>
              <a:t>CliQ</a:t>
            </a:r>
            <a:r>
              <a:rPr lang="en-US" sz="1600" dirty="0" smtClean="0">
                <a:solidFill>
                  <a:srgbClr val="000000"/>
                </a:solidFill>
                <a:latin typeface="Leelawadee" panose="020B0502040204020203" pitchFamily="34" charset="-34"/>
                <a:cs typeface="Leelawadee" panose="020B0502040204020203" pitchFamily="34" charset="-34"/>
              </a:rPr>
              <a:t> Customers Auto enroll in to Tata Treats</a:t>
            </a:r>
          </a:p>
          <a:p>
            <a:pPr marL="285750" indent="-285750">
              <a:buFont typeface="Arial" panose="020B0604020202020204" pitchFamily="34" charset="0"/>
              <a:buChar char="•"/>
            </a:pPr>
            <a:r>
              <a:rPr lang="en-US" sz="1600" dirty="0" smtClean="0">
                <a:solidFill>
                  <a:srgbClr val="000000"/>
                </a:solidFill>
                <a:latin typeface="Leelawadee" panose="020B0502040204020203" pitchFamily="34" charset="-34"/>
                <a:cs typeface="Leelawadee" panose="020B0502040204020203" pitchFamily="34" charset="-34"/>
              </a:rPr>
              <a:t>Earn points at Tata </a:t>
            </a:r>
            <a:r>
              <a:rPr lang="en-US" sz="1600" dirty="0" err="1" smtClean="0">
                <a:solidFill>
                  <a:srgbClr val="000000"/>
                </a:solidFill>
                <a:latin typeface="Leelawadee" panose="020B0502040204020203" pitchFamily="34" charset="-34"/>
                <a:cs typeface="Leelawadee" panose="020B0502040204020203" pitchFamily="34" charset="-34"/>
              </a:rPr>
              <a:t>CliQ</a:t>
            </a:r>
            <a:endParaRPr lang="en-US" sz="1600" dirty="0" smtClean="0">
              <a:solidFill>
                <a:srgbClr val="000000"/>
              </a:solidFill>
              <a:latin typeface="Leelawadee" panose="020B0502040204020203" pitchFamily="34" charset="-34"/>
              <a:cs typeface="Leelawadee" panose="020B0502040204020203" pitchFamily="34" charset="-34"/>
            </a:endParaRPr>
          </a:p>
          <a:p>
            <a:pPr marL="285750" indent="-285750">
              <a:buFont typeface="Arial" panose="020B0604020202020204" pitchFamily="34" charset="0"/>
              <a:buChar char="•"/>
            </a:pPr>
            <a:r>
              <a:rPr lang="en-US" sz="1600" dirty="0" smtClean="0">
                <a:solidFill>
                  <a:srgbClr val="000000"/>
                </a:solidFill>
                <a:latin typeface="Leelawadee" panose="020B0502040204020203" pitchFamily="34" charset="-34"/>
                <a:cs typeface="Leelawadee" panose="020B0502040204020203" pitchFamily="34" charset="-34"/>
              </a:rPr>
              <a:t>Co-marketing between Tata </a:t>
            </a:r>
            <a:r>
              <a:rPr lang="en-US" sz="1600" dirty="0" err="1" smtClean="0">
                <a:solidFill>
                  <a:srgbClr val="000000"/>
                </a:solidFill>
                <a:latin typeface="Leelawadee" panose="020B0502040204020203" pitchFamily="34" charset="-34"/>
                <a:cs typeface="Leelawadee" panose="020B0502040204020203" pitchFamily="34" charset="-34"/>
              </a:rPr>
              <a:t>CliQ</a:t>
            </a:r>
            <a:r>
              <a:rPr lang="en-US" sz="1600" dirty="0" smtClean="0">
                <a:solidFill>
                  <a:srgbClr val="000000"/>
                </a:solidFill>
                <a:latin typeface="Leelawadee" panose="020B0502040204020203" pitchFamily="34" charset="-34"/>
                <a:cs typeface="Leelawadee" panose="020B0502040204020203" pitchFamily="34" charset="-34"/>
              </a:rPr>
              <a:t> and Tata Treats</a:t>
            </a:r>
          </a:p>
          <a:p>
            <a:pPr marL="285750" indent="-285750">
              <a:buFont typeface="Arial" panose="020B0604020202020204" pitchFamily="34" charset="0"/>
              <a:buChar char="•"/>
            </a:pPr>
            <a:r>
              <a:rPr lang="en-US" sz="1600" u="sng" dirty="0" smtClean="0">
                <a:solidFill>
                  <a:srgbClr val="000000"/>
                </a:solidFill>
                <a:latin typeface="Leelawadee" panose="020B0502040204020203" pitchFamily="34" charset="-34"/>
                <a:cs typeface="Leelawadee" panose="020B0502040204020203" pitchFamily="34" charset="-34"/>
              </a:rPr>
              <a:t>No Redemption options at launch (interim plan to enable redemption in </a:t>
            </a:r>
            <a:r>
              <a:rPr lang="en-US" sz="1600" u="sng" dirty="0" err="1" smtClean="0">
                <a:solidFill>
                  <a:srgbClr val="000000"/>
                </a:solidFill>
                <a:latin typeface="Leelawadee" panose="020B0502040204020203" pitchFamily="34" charset="-34"/>
                <a:cs typeface="Leelawadee" panose="020B0502040204020203" pitchFamily="34" charset="-34"/>
              </a:rPr>
              <a:t>CliQCash</a:t>
            </a:r>
            <a:r>
              <a:rPr lang="en-US" sz="1600" u="sng" dirty="0" smtClean="0">
                <a:solidFill>
                  <a:srgbClr val="000000"/>
                </a:solidFill>
                <a:latin typeface="Leelawadee" panose="020B0502040204020203" pitchFamily="34" charset="-34"/>
                <a:cs typeface="Leelawadee" panose="020B0502040204020203" pitchFamily="34" charset="-34"/>
              </a:rPr>
              <a:t>)</a:t>
            </a:r>
            <a:endParaRPr lang="en-US" sz="1600" u="sng" dirty="0">
              <a:solidFill>
                <a:srgbClr val="000000"/>
              </a:solidFill>
              <a:latin typeface="Leelawadee" panose="020B0502040204020203" pitchFamily="34" charset="-34"/>
              <a:cs typeface="Leelawadee" panose="020B0502040204020203" pitchFamily="34" charset="-34"/>
            </a:endParaRPr>
          </a:p>
        </p:txBody>
      </p:sp>
      <p:sp>
        <p:nvSpPr>
          <p:cNvPr id="4" name="Slide Number Placeholder 3"/>
          <p:cNvSpPr>
            <a:spLocks noGrp="1"/>
          </p:cNvSpPr>
          <p:nvPr>
            <p:ph type="sldNum" sz="quarter" idx="12"/>
          </p:nvPr>
        </p:nvSpPr>
        <p:spPr/>
        <p:txBody>
          <a:bodyPr/>
          <a:lstStyle/>
          <a:p>
            <a:fld id="{3040F425-731D-4835-A38A-9545B9CAE996}" type="slidenum">
              <a:rPr lang="en-IN" smtClean="0">
                <a:solidFill>
                  <a:srgbClr val="000000">
                    <a:tint val="75000"/>
                  </a:srgbClr>
                </a:solidFill>
              </a:rPr>
              <a:pPr/>
              <a:t>33</a:t>
            </a:fld>
            <a:endParaRPr lang="en-IN" dirty="0">
              <a:solidFill>
                <a:srgbClr val="000000">
                  <a:tint val="75000"/>
                </a:srgbClr>
              </a:solidFill>
            </a:endParaRPr>
          </a:p>
        </p:txBody>
      </p:sp>
      <p:sp>
        <p:nvSpPr>
          <p:cNvPr id="5" name="Rectangle 4"/>
          <p:cNvSpPr/>
          <p:nvPr/>
        </p:nvSpPr>
        <p:spPr>
          <a:xfrm>
            <a:off x="2170392" y="237066"/>
            <a:ext cx="7851509" cy="523220"/>
          </a:xfrm>
          <a:prstGeom prst="rect">
            <a:avLst/>
          </a:prstGeom>
          <a:solidFill>
            <a:schemeClr val="bg1"/>
          </a:solidFill>
        </p:spPr>
        <p:txBody>
          <a:bodyPr wrap="none" anchor="ctr">
            <a:spAutoFit/>
          </a:bodyPr>
          <a:lstStyle/>
          <a:p>
            <a:pPr algn="ctr"/>
            <a:r>
              <a:rPr lang="en-IN" sz="2800" b="1" dirty="0" smtClean="0">
                <a:solidFill>
                  <a:srgbClr val="0070C0"/>
                </a:solidFill>
                <a:latin typeface="Leelawadee UI" panose="020B0502040204020203" pitchFamily="34" charset="-34"/>
                <a:cs typeface="Leelawadee UI" panose="020B0502040204020203" pitchFamily="34" charset="-34"/>
              </a:rPr>
              <a:t>Tata Treats – Phase I Launch 1</a:t>
            </a:r>
            <a:r>
              <a:rPr lang="en-IN" sz="2800" b="1" baseline="30000" dirty="0" smtClean="0">
                <a:solidFill>
                  <a:srgbClr val="0070C0"/>
                </a:solidFill>
                <a:latin typeface="Leelawadee UI" panose="020B0502040204020203" pitchFamily="34" charset="-34"/>
                <a:cs typeface="Leelawadee UI" panose="020B0502040204020203" pitchFamily="34" charset="-34"/>
              </a:rPr>
              <a:t>st</a:t>
            </a:r>
            <a:r>
              <a:rPr lang="en-IN" sz="2800" b="1" dirty="0" smtClean="0">
                <a:solidFill>
                  <a:srgbClr val="0070C0"/>
                </a:solidFill>
                <a:latin typeface="Leelawadee UI" panose="020B0502040204020203" pitchFamily="34" charset="-34"/>
                <a:cs typeface="Leelawadee UI" panose="020B0502040204020203" pitchFamily="34" charset="-34"/>
              </a:rPr>
              <a:t> September’16</a:t>
            </a:r>
            <a:endParaRPr lang="en-IN" sz="2800" b="1" dirty="0">
              <a:solidFill>
                <a:srgbClr val="0070C0"/>
              </a:solidFill>
              <a:latin typeface="Leelawadee UI" panose="020B0502040204020203" pitchFamily="34" charset="-34"/>
              <a:cs typeface="Leelawadee UI" panose="020B0502040204020203" pitchFamily="34" charset="-34"/>
            </a:endParaRPr>
          </a:p>
        </p:txBody>
      </p:sp>
      <p:sp>
        <p:nvSpPr>
          <p:cNvPr id="14" name="Rounded Rectangle 13"/>
          <p:cNvSpPr/>
          <p:nvPr/>
        </p:nvSpPr>
        <p:spPr>
          <a:xfrm>
            <a:off x="303428" y="765004"/>
            <a:ext cx="5532595" cy="364549"/>
          </a:xfrm>
          <a:prstGeom prst="roundRect">
            <a:avLst>
              <a:gd name="adj" fmla="val 0"/>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600" b="1" dirty="0" smtClean="0">
                <a:solidFill>
                  <a:srgbClr val="000000"/>
                </a:solidFill>
                <a:latin typeface="Leelawadee" panose="020B0502040204020203" pitchFamily="34" charset="-34"/>
                <a:cs typeface="Leelawadee" panose="020B0502040204020203" pitchFamily="34" charset="-34"/>
              </a:rPr>
              <a:t>Launch Partner</a:t>
            </a:r>
            <a:endParaRPr lang="en-US" sz="1600" b="1" dirty="0">
              <a:solidFill>
                <a:srgbClr val="000000"/>
              </a:solidFill>
              <a:latin typeface="Leelawadee" panose="020B0502040204020203" pitchFamily="34" charset="-34"/>
              <a:cs typeface="Leelawadee" panose="020B0502040204020203" pitchFamily="34" charset="-34"/>
            </a:endParaRPr>
          </a:p>
        </p:txBody>
      </p:sp>
      <p:sp>
        <p:nvSpPr>
          <p:cNvPr id="16" name="Rounded Rectangle 15"/>
          <p:cNvSpPr/>
          <p:nvPr/>
        </p:nvSpPr>
        <p:spPr>
          <a:xfrm>
            <a:off x="6359087" y="765003"/>
            <a:ext cx="5532595" cy="364549"/>
          </a:xfrm>
          <a:prstGeom prst="roundRect">
            <a:avLst>
              <a:gd name="adj" fmla="val 0"/>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600" b="1" dirty="0" smtClean="0">
                <a:solidFill>
                  <a:srgbClr val="000000"/>
                </a:solidFill>
                <a:latin typeface="Leelawadee" panose="020B0502040204020203" pitchFamily="34" charset="-34"/>
                <a:cs typeface="Leelawadee" panose="020B0502040204020203" pitchFamily="34" charset="-34"/>
              </a:rPr>
              <a:t>Technology Readiness</a:t>
            </a:r>
            <a:endParaRPr lang="en-US" sz="1600" b="1" dirty="0">
              <a:solidFill>
                <a:srgbClr val="000000"/>
              </a:solidFill>
              <a:latin typeface="Leelawadee" panose="020B0502040204020203" pitchFamily="34" charset="-34"/>
              <a:cs typeface="Leelawadee" panose="020B0502040204020203" pitchFamily="34" charset="-34"/>
            </a:endParaRPr>
          </a:p>
        </p:txBody>
      </p:sp>
      <p:sp>
        <p:nvSpPr>
          <p:cNvPr id="17" name="Rounded Rectangle 16"/>
          <p:cNvSpPr/>
          <p:nvPr/>
        </p:nvSpPr>
        <p:spPr>
          <a:xfrm>
            <a:off x="6359088" y="1140367"/>
            <a:ext cx="2680448" cy="1734671"/>
          </a:xfrm>
          <a:prstGeom prst="roundRect">
            <a:avLst>
              <a:gd name="adj" fmla="val 0"/>
            </a:avLst>
          </a:prstGeom>
          <a:solidFill>
            <a:schemeClr val="bg1"/>
          </a:solidFill>
        </p:spPr>
        <p:style>
          <a:lnRef idx="1">
            <a:schemeClr val="accent1"/>
          </a:lnRef>
          <a:fillRef idx="2">
            <a:schemeClr val="accent1"/>
          </a:fillRef>
          <a:effectRef idx="1">
            <a:schemeClr val="accent1"/>
          </a:effectRef>
          <a:fontRef idx="minor">
            <a:schemeClr val="dk1"/>
          </a:fontRef>
        </p:style>
        <p:txBody>
          <a:bodyPr rtlCol="0" anchor="ctr"/>
          <a:lstStyle/>
          <a:p>
            <a:pPr marL="285750" indent="-285750">
              <a:buFont typeface="Arial" panose="020B0604020202020204" pitchFamily="34" charset="0"/>
              <a:buChar char="•"/>
            </a:pPr>
            <a:r>
              <a:rPr lang="en-US" sz="1600" dirty="0" smtClean="0">
                <a:solidFill>
                  <a:srgbClr val="000000"/>
                </a:solidFill>
                <a:latin typeface="Leelawadee" panose="020B0502040204020203" pitchFamily="34" charset="-34"/>
                <a:cs typeface="Leelawadee" panose="020B0502040204020203" pitchFamily="34" charset="-34"/>
              </a:rPr>
              <a:t>On-board partners</a:t>
            </a:r>
          </a:p>
          <a:p>
            <a:pPr marL="285750" indent="-285750">
              <a:buFont typeface="Arial" panose="020B0604020202020204" pitchFamily="34" charset="0"/>
              <a:buChar char="•"/>
            </a:pPr>
            <a:r>
              <a:rPr lang="en-US" sz="1600" dirty="0" smtClean="0">
                <a:solidFill>
                  <a:srgbClr val="000000"/>
                </a:solidFill>
                <a:latin typeface="Leelawadee" panose="020B0502040204020203" pitchFamily="34" charset="-34"/>
                <a:cs typeface="Leelawadee" panose="020B0502040204020203" pitchFamily="34" charset="-34"/>
              </a:rPr>
              <a:t>Earn &amp; Burn</a:t>
            </a:r>
          </a:p>
          <a:p>
            <a:pPr marL="285750" indent="-285750">
              <a:buFont typeface="Arial" panose="020B0604020202020204" pitchFamily="34" charset="0"/>
              <a:buChar char="•"/>
            </a:pPr>
            <a:r>
              <a:rPr lang="en-US" sz="1600" dirty="0" smtClean="0">
                <a:solidFill>
                  <a:srgbClr val="000000"/>
                </a:solidFill>
                <a:latin typeface="Leelawadee" panose="020B0502040204020203" pitchFamily="34" charset="-34"/>
                <a:cs typeface="Leelawadee" panose="020B0502040204020203" pitchFamily="34" charset="-34"/>
              </a:rPr>
              <a:t>Liability Reporting</a:t>
            </a:r>
          </a:p>
          <a:p>
            <a:pPr marL="285750" indent="-285750">
              <a:buFont typeface="Arial" panose="020B0604020202020204" pitchFamily="34" charset="0"/>
              <a:buChar char="•"/>
            </a:pPr>
            <a:r>
              <a:rPr lang="en-US" sz="1600" dirty="0" smtClean="0">
                <a:solidFill>
                  <a:srgbClr val="000000"/>
                </a:solidFill>
                <a:latin typeface="Leelawadee" panose="020B0502040204020203" pitchFamily="34" charset="-34"/>
                <a:cs typeface="Leelawadee" panose="020B0502040204020203" pitchFamily="34" charset="-34"/>
              </a:rPr>
              <a:t>Basic Analytics</a:t>
            </a:r>
          </a:p>
        </p:txBody>
      </p:sp>
      <p:sp>
        <p:nvSpPr>
          <p:cNvPr id="18" name="Rounded Rectangle 17"/>
          <p:cNvSpPr/>
          <p:nvPr/>
        </p:nvSpPr>
        <p:spPr>
          <a:xfrm>
            <a:off x="9039535" y="1140367"/>
            <a:ext cx="2852147" cy="1734671"/>
          </a:xfrm>
          <a:prstGeom prst="roundRect">
            <a:avLst>
              <a:gd name="adj" fmla="val 0"/>
            </a:avLst>
          </a:prstGeom>
          <a:solidFill>
            <a:schemeClr val="bg1"/>
          </a:solidFill>
        </p:spPr>
        <p:style>
          <a:lnRef idx="1">
            <a:schemeClr val="accent1"/>
          </a:lnRef>
          <a:fillRef idx="2">
            <a:schemeClr val="accent1"/>
          </a:fillRef>
          <a:effectRef idx="1">
            <a:schemeClr val="accent1"/>
          </a:effectRef>
          <a:fontRef idx="minor">
            <a:schemeClr val="dk1"/>
          </a:fontRef>
        </p:style>
        <p:txBody>
          <a:bodyPr rtlCol="0" anchor="ctr"/>
          <a:lstStyle/>
          <a:p>
            <a:pPr marL="285750" indent="-285750">
              <a:buFont typeface="Arial" panose="020B0604020202020204" pitchFamily="34" charset="0"/>
              <a:buChar char="•"/>
            </a:pPr>
            <a:r>
              <a:rPr lang="en-US" sz="1600" dirty="0" smtClean="0">
                <a:solidFill>
                  <a:srgbClr val="000000"/>
                </a:solidFill>
                <a:latin typeface="Leelawadee" panose="020B0502040204020203" pitchFamily="34" charset="-34"/>
                <a:cs typeface="Leelawadee" panose="020B0502040204020203" pitchFamily="34" charset="-34"/>
              </a:rPr>
              <a:t>Member Registration</a:t>
            </a:r>
          </a:p>
          <a:p>
            <a:pPr marL="285750" indent="-285750">
              <a:buFont typeface="Arial" panose="020B0604020202020204" pitchFamily="34" charset="0"/>
              <a:buChar char="•"/>
            </a:pPr>
            <a:r>
              <a:rPr lang="en-US" sz="1600" dirty="0" smtClean="0">
                <a:solidFill>
                  <a:srgbClr val="000000"/>
                </a:solidFill>
                <a:latin typeface="Leelawadee" panose="020B0502040204020203" pitchFamily="34" charset="-34"/>
                <a:cs typeface="Leelawadee" panose="020B0502040204020203" pitchFamily="34" charset="-34"/>
              </a:rPr>
              <a:t>Referral microsite</a:t>
            </a:r>
          </a:p>
          <a:p>
            <a:pPr marL="285750" indent="-285750">
              <a:buFont typeface="Arial" panose="020B0604020202020204" pitchFamily="34" charset="0"/>
              <a:buChar char="•"/>
            </a:pPr>
            <a:r>
              <a:rPr lang="en-US" sz="1600" dirty="0" smtClean="0">
                <a:solidFill>
                  <a:srgbClr val="000000"/>
                </a:solidFill>
                <a:latin typeface="Leelawadee" panose="020B0502040204020203" pitchFamily="34" charset="-34"/>
                <a:cs typeface="Leelawadee" panose="020B0502040204020203" pitchFamily="34" charset="-34"/>
              </a:rPr>
              <a:t>Member Account page</a:t>
            </a:r>
          </a:p>
          <a:p>
            <a:pPr marL="285750" indent="-285750">
              <a:buFont typeface="Arial" panose="020B0604020202020204" pitchFamily="34" charset="0"/>
              <a:buChar char="•"/>
            </a:pPr>
            <a:r>
              <a:rPr lang="en-US" sz="1600" dirty="0" smtClean="0">
                <a:solidFill>
                  <a:srgbClr val="000000"/>
                </a:solidFill>
                <a:latin typeface="Leelawadee" panose="020B0502040204020203" pitchFamily="34" charset="-34"/>
                <a:cs typeface="Leelawadee" panose="020B0502040204020203" pitchFamily="34" charset="-34"/>
              </a:rPr>
              <a:t>Partner Offer page</a:t>
            </a:r>
          </a:p>
          <a:p>
            <a:pPr marL="285750" indent="-285750">
              <a:buFont typeface="Arial" panose="020B0604020202020204" pitchFamily="34" charset="0"/>
              <a:buChar char="•"/>
            </a:pPr>
            <a:r>
              <a:rPr lang="en-US" sz="1600" dirty="0" smtClean="0">
                <a:solidFill>
                  <a:srgbClr val="000000"/>
                </a:solidFill>
                <a:latin typeface="Leelawadee" panose="020B0502040204020203" pitchFamily="34" charset="-34"/>
                <a:cs typeface="Leelawadee" panose="020B0502040204020203" pitchFamily="34" charset="-34"/>
              </a:rPr>
              <a:t>Customer Service</a:t>
            </a:r>
          </a:p>
        </p:txBody>
      </p:sp>
      <p:sp>
        <p:nvSpPr>
          <p:cNvPr id="19" name="Rounded Rectangle 18"/>
          <p:cNvSpPr/>
          <p:nvPr/>
        </p:nvSpPr>
        <p:spPr>
          <a:xfrm>
            <a:off x="303426" y="3406588"/>
            <a:ext cx="5532595" cy="1734671"/>
          </a:xfrm>
          <a:prstGeom prst="roundRect">
            <a:avLst>
              <a:gd name="adj" fmla="val 0"/>
            </a:avLst>
          </a:prstGeom>
          <a:solidFill>
            <a:schemeClr val="bg1"/>
          </a:solidFill>
        </p:spPr>
        <p:style>
          <a:lnRef idx="1">
            <a:schemeClr val="accent1"/>
          </a:lnRef>
          <a:fillRef idx="2">
            <a:schemeClr val="accent1"/>
          </a:fillRef>
          <a:effectRef idx="1">
            <a:schemeClr val="accent1"/>
          </a:effectRef>
          <a:fontRef idx="minor">
            <a:schemeClr val="dk1"/>
          </a:fontRef>
        </p:style>
        <p:txBody>
          <a:bodyPr rtlCol="0" anchor="ctr"/>
          <a:lstStyle/>
          <a:p>
            <a:pPr marL="285750" indent="-285750">
              <a:buFont typeface="Arial" panose="020B0604020202020204" pitchFamily="34" charset="0"/>
              <a:buChar char="•"/>
            </a:pPr>
            <a:r>
              <a:rPr lang="en-US" sz="1600" dirty="0" smtClean="0">
                <a:solidFill>
                  <a:srgbClr val="000000"/>
                </a:solidFill>
                <a:latin typeface="Leelawadee" panose="020B0502040204020203" pitchFamily="34" charset="-34"/>
                <a:cs typeface="Leelawadee" panose="020B0502040204020203" pitchFamily="34" charset="-34"/>
              </a:rPr>
              <a:t>“</a:t>
            </a:r>
            <a:r>
              <a:rPr lang="en-US" sz="1600" dirty="0">
                <a:solidFill>
                  <a:srgbClr val="000000"/>
                </a:solidFill>
                <a:latin typeface="Leelawadee" panose="020B0502040204020203" pitchFamily="34" charset="-34"/>
                <a:cs typeface="Leelawadee" panose="020B0502040204020203" pitchFamily="34" charset="-34"/>
              </a:rPr>
              <a:t>Better </a:t>
            </a:r>
            <a:r>
              <a:rPr lang="en-US" sz="1600" dirty="0" smtClean="0">
                <a:solidFill>
                  <a:srgbClr val="000000"/>
                </a:solidFill>
                <a:latin typeface="Leelawadee" panose="020B0502040204020203" pitchFamily="34" charset="-34"/>
                <a:cs typeface="Leelawadee" panose="020B0502040204020203" pitchFamily="34" charset="-34"/>
              </a:rPr>
              <a:t>together” </a:t>
            </a:r>
            <a:r>
              <a:rPr lang="en-US" sz="1600" dirty="0">
                <a:solidFill>
                  <a:srgbClr val="000000"/>
                </a:solidFill>
                <a:latin typeface="Leelawadee" panose="020B0502040204020203" pitchFamily="34" charset="-34"/>
                <a:cs typeface="Leelawadee" panose="020B0502040204020203" pitchFamily="34" charset="-34"/>
              </a:rPr>
              <a:t>brand platform</a:t>
            </a:r>
          </a:p>
          <a:p>
            <a:pPr marL="285750" indent="-285750">
              <a:buFont typeface="Arial" panose="020B0604020202020204" pitchFamily="34" charset="0"/>
              <a:buChar char="•"/>
            </a:pPr>
            <a:r>
              <a:rPr lang="en-US" sz="1600" dirty="0">
                <a:solidFill>
                  <a:srgbClr val="000000"/>
                </a:solidFill>
                <a:latin typeface="Leelawadee" panose="020B0502040204020203" pitchFamily="34" charset="-34"/>
                <a:cs typeface="Leelawadee" panose="020B0502040204020203" pitchFamily="34" charset="-34"/>
              </a:rPr>
              <a:t>Referral scheme to enroll Employees, Channel partners and Friends &amp; Families</a:t>
            </a:r>
          </a:p>
          <a:p>
            <a:pPr marL="285750" indent="-285750">
              <a:buFont typeface="Arial" panose="020B0604020202020204" pitchFamily="34" charset="0"/>
              <a:buChar char="•"/>
            </a:pPr>
            <a:r>
              <a:rPr lang="en-US" sz="1600" dirty="0">
                <a:solidFill>
                  <a:srgbClr val="000000"/>
                </a:solidFill>
                <a:latin typeface="Leelawadee" panose="020B0502040204020203" pitchFamily="34" charset="-34"/>
                <a:cs typeface="Leelawadee" panose="020B0502040204020203" pitchFamily="34" charset="-34"/>
              </a:rPr>
              <a:t>Leverage group </a:t>
            </a:r>
            <a:r>
              <a:rPr lang="en-US" sz="1600" dirty="0" smtClean="0">
                <a:solidFill>
                  <a:srgbClr val="000000"/>
                </a:solidFill>
                <a:latin typeface="Leelawadee" panose="020B0502040204020203" pitchFamily="34" charset="-34"/>
                <a:cs typeface="Leelawadee" panose="020B0502040204020203" pitchFamily="34" charset="-34"/>
              </a:rPr>
              <a:t>digital assets</a:t>
            </a:r>
            <a:endParaRPr lang="en-US" sz="1600" dirty="0">
              <a:solidFill>
                <a:srgbClr val="000000"/>
              </a:solidFill>
              <a:latin typeface="Leelawadee" panose="020B0502040204020203" pitchFamily="34" charset="-34"/>
              <a:cs typeface="Leelawadee" panose="020B0502040204020203" pitchFamily="34" charset="-34"/>
            </a:endParaRPr>
          </a:p>
          <a:p>
            <a:pPr marL="285750" indent="-285750">
              <a:buFont typeface="Arial" panose="020B0604020202020204" pitchFamily="34" charset="0"/>
              <a:buChar char="•"/>
            </a:pPr>
            <a:r>
              <a:rPr lang="en-US" sz="1600" dirty="0">
                <a:solidFill>
                  <a:srgbClr val="000000"/>
                </a:solidFill>
                <a:latin typeface="Leelawadee" panose="020B0502040204020203" pitchFamily="34" charset="-34"/>
                <a:cs typeface="Leelawadee" panose="020B0502040204020203" pitchFamily="34" charset="-34"/>
              </a:rPr>
              <a:t>Presence across Group company </a:t>
            </a:r>
            <a:r>
              <a:rPr lang="en-US" sz="1600" dirty="0" smtClean="0">
                <a:solidFill>
                  <a:srgbClr val="000000"/>
                </a:solidFill>
                <a:latin typeface="Leelawadee" panose="020B0502040204020203" pitchFamily="34" charset="-34"/>
                <a:cs typeface="Leelawadee" panose="020B0502040204020203" pitchFamily="34" charset="-34"/>
              </a:rPr>
              <a:t>digital and physical</a:t>
            </a:r>
            <a:endParaRPr lang="en-US" sz="1600" dirty="0">
              <a:solidFill>
                <a:srgbClr val="000000"/>
              </a:solidFill>
              <a:latin typeface="Leelawadee" panose="020B0502040204020203" pitchFamily="34" charset="-34"/>
              <a:cs typeface="Leelawadee" panose="020B0502040204020203" pitchFamily="34" charset="-34"/>
            </a:endParaRPr>
          </a:p>
        </p:txBody>
      </p:sp>
      <p:sp>
        <p:nvSpPr>
          <p:cNvPr id="20" name="Rounded Rectangle 19"/>
          <p:cNvSpPr/>
          <p:nvPr/>
        </p:nvSpPr>
        <p:spPr>
          <a:xfrm>
            <a:off x="303427" y="3042040"/>
            <a:ext cx="5532595" cy="364549"/>
          </a:xfrm>
          <a:prstGeom prst="roundRect">
            <a:avLst>
              <a:gd name="adj" fmla="val 0"/>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600" b="1" dirty="0" smtClean="0">
                <a:solidFill>
                  <a:srgbClr val="000000"/>
                </a:solidFill>
                <a:latin typeface="Leelawadee" panose="020B0502040204020203" pitchFamily="34" charset="-34"/>
                <a:cs typeface="Leelawadee" panose="020B0502040204020203" pitchFamily="34" charset="-34"/>
              </a:rPr>
              <a:t> Campaign launch to enroll Tata Ecosystem</a:t>
            </a:r>
            <a:endParaRPr lang="en-US" sz="1600" b="1" dirty="0">
              <a:solidFill>
                <a:srgbClr val="000000"/>
              </a:solidFill>
              <a:latin typeface="Leelawadee" panose="020B0502040204020203" pitchFamily="34" charset="-34"/>
              <a:cs typeface="Leelawadee" panose="020B0502040204020203" pitchFamily="34" charset="-34"/>
            </a:endParaRPr>
          </a:p>
        </p:txBody>
      </p:sp>
      <p:sp>
        <p:nvSpPr>
          <p:cNvPr id="21" name="Rounded Rectangle 20"/>
          <p:cNvSpPr/>
          <p:nvPr/>
        </p:nvSpPr>
        <p:spPr>
          <a:xfrm>
            <a:off x="6359087" y="3406588"/>
            <a:ext cx="5532595" cy="1734671"/>
          </a:xfrm>
          <a:prstGeom prst="roundRect">
            <a:avLst>
              <a:gd name="adj" fmla="val 0"/>
            </a:avLst>
          </a:prstGeom>
          <a:solidFill>
            <a:schemeClr val="bg1"/>
          </a:solidFill>
        </p:spPr>
        <p:style>
          <a:lnRef idx="1">
            <a:schemeClr val="accent1"/>
          </a:lnRef>
          <a:fillRef idx="2">
            <a:schemeClr val="accent1"/>
          </a:fillRef>
          <a:effectRef idx="1">
            <a:schemeClr val="accent1"/>
          </a:effectRef>
          <a:fontRef idx="minor">
            <a:schemeClr val="dk1"/>
          </a:fontRef>
        </p:style>
        <p:txBody>
          <a:bodyPr rtlCol="0" anchor="ctr"/>
          <a:lstStyle/>
          <a:p>
            <a:pPr marL="285750" indent="-285750">
              <a:buFont typeface="Arial" panose="020B0604020202020204" pitchFamily="34" charset="0"/>
              <a:buChar char="•"/>
            </a:pPr>
            <a:r>
              <a:rPr lang="en-US" sz="1600" dirty="0" smtClean="0">
                <a:solidFill>
                  <a:srgbClr val="000000"/>
                </a:solidFill>
                <a:latin typeface="Leelawadee" panose="020B0502040204020203" pitchFamily="34" charset="-34"/>
                <a:cs typeface="Leelawadee" panose="020B0502040204020203" pitchFamily="34" charset="-34"/>
              </a:rPr>
              <a:t>Experiences from Titan, TGBL, Tata Chemicals, IHCL and Tata Motors</a:t>
            </a:r>
          </a:p>
          <a:p>
            <a:pPr marL="285750" indent="-285750">
              <a:buFont typeface="Arial" panose="020B0604020202020204" pitchFamily="34" charset="0"/>
              <a:buChar char="•"/>
            </a:pPr>
            <a:r>
              <a:rPr lang="en-US" sz="1600" dirty="0" smtClean="0">
                <a:solidFill>
                  <a:srgbClr val="000000"/>
                </a:solidFill>
                <a:latin typeface="Leelawadee" panose="020B0502040204020203" pitchFamily="34" charset="-34"/>
                <a:cs typeface="Leelawadee" panose="020B0502040204020203" pitchFamily="34" charset="-34"/>
              </a:rPr>
              <a:t>Social privileges from Tata Trusts</a:t>
            </a:r>
          </a:p>
          <a:p>
            <a:pPr marL="285750" indent="-285750">
              <a:buFont typeface="Arial" panose="020B0604020202020204" pitchFamily="34" charset="0"/>
              <a:buChar char="•"/>
            </a:pPr>
            <a:r>
              <a:rPr lang="en-US" sz="1600" dirty="0" smtClean="0">
                <a:solidFill>
                  <a:srgbClr val="000000"/>
                </a:solidFill>
                <a:latin typeface="Leelawadee" panose="020B0502040204020203" pitchFamily="34" charset="-34"/>
                <a:cs typeface="Leelawadee" panose="020B0502040204020203" pitchFamily="34" charset="-34"/>
              </a:rPr>
              <a:t>Goodies from Infiniti Retail, Titan and Starbucks</a:t>
            </a:r>
            <a:endParaRPr lang="en-US" sz="1600" dirty="0">
              <a:solidFill>
                <a:srgbClr val="000000"/>
              </a:solidFill>
              <a:latin typeface="Leelawadee" panose="020B0502040204020203" pitchFamily="34" charset="-34"/>
              <a:cs typeface="Leelawadee" panose="020B0502040204020203" pitchFamily="34" charset="-34"/>
            </a:endParaRPr>
          </a:p>
        </p:txBody>
      </p:sp>
      <p:sp>
        <p:nvSpPr>
          <p:cNvPr id="22" name="Rounded Rectangle 21"/>
          <p:cNvSpPr/>
          <p:nvPr/>
        </p:nvSpPr>
        <p:spPr>
          <a:xfrm>
            <a:off x="6359088" y="3042040"/>
            <a:ext cx="5532595" cy="364549"/>
          </a:xfrm>
          <a:prstGeom prst="roundRect">
            <a:avLst>
              <a:gd name="adj" fmla="val 0"/>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600" b="1" dirty="0" smtClean="0">
                <a:solidFill>
                  <a:srgbClr val="000000"/>
                </a:solidFill>
                <a:latin typeface="Leelawadee" panose="020B0502040204020203" pitchFamily="34" charset="-34"/>
                <a:cs typeface="Leelawadee" panose="020B0502040204020203" pitchFamily="34" charset="-34"/>
              </a:rPr>
              <a:t>Member Rewards and Privileges</a:t>
            </a:r>
            <a:endParaRPr lang="en-US" sz="1600" b="1" dirty="0">
              <a:solidFill>
                <a:srgbClr val="000000"/>
              </a:solidFill>
              <a:latin typeface="Leelawadee" panose="020B0502040204020203" pitchFamily="34" charset="-34"/>
              <a:cs typeface="Leelawadee" panose="020B0502040204020203" pitchFamily="34" charset="-34"/>
            </a:endParaRPr>
          </a:p>
        </p:txBody>
      </p:sp>
      <p:sp>
        <p:nvSpPr>
          <p:cNvPr id="24" name="Oval 23"/>
          <p:cNvSpPr/>
          <p:nvPr/>
        </p:nvSpPr>
        <p:spPr>
          <a:xfrm>
            <a:off x="5767105" y="2634735"/>
            <a:ext cx="675079" cy="675079"/>
          </a:xfrm>
          <a:prstGeom prst="ellipse">
            <a:avLst/>
          </a:prstGeom>
          <a:scene3d>
            <a:camera prst="orthographicFront"/>
            <a:lightRig rig="threePt" dir="t"/>
          </a:scene3d>
          <a:sp3d>
            <a:bevelT prst="relaxedInset"/>
          </a:sp3d>
        </p:spPr>
        <p:style>
          <a:lnRef idx="2">
            <a:schemeClr val="dk1"/>
          </a:lnRef>
          <a:fillRef idx="1">
            <a:schemeClr val="lt1"/>
          </a:fillRef>
          <a:effectRef idx="0">
            <a:schemeClr val="dk1"/>
          </a:effectRef>
          <a:fontRef idx="minor">
            <a:schemeClr val="dk1"/>
          </a:fontRef>
        </p:style>
        <p:txBody>
          <a:bodyPr rtlCol="0" anchor="ctr"/>
          <a:lstStyle/>
          <a:p>
            <a:pPr algn="ctr"/>
            <a:endParaRPr lang="en-US" sz="1600">
              <a:latin typeface="Leelawadee" panose="020B0502040204020203" pitchFamily="34" charset="-34"/>
              <a:cs typeface="Leelawadee" panose="020B0502040204020203" pitchFamily="34" charset="-34"/>
            </a:endParaRPr>
          </a:p>
        </p:txBody>
      </p:sp>
      <p:sp>
        <p:nvSpPr>
          <p:cNvPr id="26" name="Rectangle 25"/>
          <p:cNvSpPr/>
          <p:nvPr/>
        </p:nvSpPr>
        <p:spPr>
          <a:xfrm>
            <a:off x="1801759" y="5376424"/>
            <a:ext cx="9520111" cy="7787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r>
              <a:rPr lang="en-US" sz="1600" i="1" dirty="0" smtClean="0">
                <a:solidFill>
                  <a:prstClr val="black"/>
                </a:solidFill>
                <a:latin typeface="Leelawadee" panose="020B0502040204020203" pitchFamily="34" charset="-34"/>
                <a:cs typeface="Leelawadee" panose="020B0502040204020203" pitchFamily="34" charset="-34"/>
              </a:rPr>
              <a:t>Finalizing the Acquisition strategy and execution plan</a:t>
            </a:r>
          </a:p>
          <a:p>
            <a:pPr marL="171450" indent="-171450">
              <a:buFont typeface="Arial" panose="020B0604020202020204" pitchFamily="34" charset="0"/>
              <a:buChar char="•"/>
            </a:pPr>
            <a:r>
              <a:rPr lang="en-IN" sz="1600" i="1" dirty="0" smtClean="0">
                <a:solidFill>
                  <a:prstClr val="black"/>
                </a:solidFill>
                <a:latin typeface="Leelawadee" panose="020B0502040204020203" pitchFamily="34" charset="-34"/>
                <a:cs typeface="Leelawadee" panose="020B0502040204020203" pitchFamily="34" charset="-34"/>
              </a:rPr>
              <a:t>Engaging with Group companies to source Privileges, support for Employee and channel partner acquisition</a:t>
            </a:r>
          </a:p>
          <a:p>
            <a:pPr marL="171450" indent="-171450">
              <a:buFont typeface="Arial" panose="020B0604020202020204" pitchFamily="34" charset="0"/>
              <a:buChar char="•"/>
            </a:pPr>
            <a:r>
              <a:rPr lang="en-IN" sz="1600" i="1" dirty="0" smtClean="0">
                <a:solidFill>
                  <a:prstClr val="black"/>
                </a:solidFill>
                <a:latin typeface="Leelawadee" panose="020B0502040204020203" pitchFamily="34" charset="-34"/>
                <a:cs typeface="Leelawadee" panose="020B0502040204020203" pitchFamily="34" charset="-34"/>
              </a:rPr>
              <a:t>Working with Unistore to enable redemption through </a:t>
            </a:r>
            <a:r>
              <a:rPr lang="en-IN" sz="1600" i="1" dirty="0" err="1" smtClean="0">
                <a:solidFill>
                  <a:prstClr val="black"/>
                </a:solidFill>
                <a:latin typeface="Leelawadee" panose="020B0502040204020203" pitchFamily="34" charset="-34"/>
                <a:cs typeface="Leelawadee" panose="020B0502040204020203" pitchFamily="34" charset="-34"/>
              </a:rPr>
              <a:t>CliQ</a:t>
            </a:r>
            <a:r>
              <a:rPr lang="en-IN" sz="1600" i="1" dirty="0" smtClean="0">
                <a:solidFill>
                  <a:prstClr val="black"/>
                </a:solidFill>
                <a:latin typeface="Leelawadee" panose="020B0502040204020203" pitchFamily="34" charset="-34"/>
                <a:cs typeface="Leelawadee" panose="020B0502040204020203" pitchFamily="34" charset="-34"/>
              </a:rPr>
              <a:t> Cash post launch</a:t>
            </a:r>
          </a:p>
        </p:txBody>
      </p:sp>
      <p:sp>
        <p:nvSpPr>
          <p:cNvPr id="27" name="TextBox 26"/>
          <p:cNvSpPr txBox="1"/>
          <p:nvPr/>
        </p:nvSpPr>
        <p:spPr>
          <a:xfrm>
            <a:off x="303426" y="5428177"/>
            <a:ext cx="1498333" cy="584775"/>
          </a:xfrm>
          <a:prstGeom prst="rect">
            <a:avLst/>
          </a:prstGeom>
          <a:solidFill>
            <a:srgbClr val="0070C0"/>
          </a:solidFill>
        </p:spPr>
        <p:txBody>
          <a:bodyPr wrap="square" rtlCol="0" anchor="ctr">
            <a:spAutoFit/>
          </a:bodyPr>
          <a:lstStyle/>
          <a:p>
            <a:pPr algn="ctr"/>
            <a:r>
              <a:rPr lang="en-IN" sz="1600" b="1" dirty="0" smtClean="0">
                <a:solidFill>
                  <a:prstClr val="white"/>
                </a:solidFill>
                <a:latin typeface="Leelawadee" panose="020B0502040204020203" pitchFamily="34" charset="-34"/>
                <a:cs typeface="Leelawadee" panose="020B0502040204020203" pitchFamily="34" charset="-34"/>
              </a:rPr>
              <a:t>Items </a:t>
            </a:r>
            <a:r>
              <a:rPr lang="en-IN" sz="1600" b="1" dirty="0">
                <a:solidFill>
                  <a:prstClr val="white"/>
                </a:solidFill>
                <a:latin typeface="Leelawadee" panose="020B0502040204020203" pitchFamily="34" charset="-34"/>
                <a:cs typeface="Leelawadee" panose="020B0502040204020203" pitchFamily="34" charset="-34"/>
              </a:rPr>
              <a:t>on Critical </a:t>
            </a:r>
            <a:r>
              <a:rPr lang="en-IN" sz="1600" b="1" dirty="0" smtClean="0">
                <a:solidFill>
                  <a:prstClr val="white"/>
                </a:solidFill>
                <a:latin typeface="Leelawadee" panose="020B0502040204020203" pitchFamily="34" charset="-34"/>
                <a:cs typeface="Leelawadee" panose="020B0502040204020203" pitchFamily="34" charset="-34"/>
              </a:rPr>
              <a:t>path</a:t>
            </a: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0800000">
            <a:off x="5381936" y="2993847"/>
            <a:ext cx="301865" cy="438810"/>
          </a:xfrm>
          <a:prstGeom prst="rect">
            <a:avLst/>
          </a:prstGeom>
        </p:spPr>
      </p:pic>
      <p:pic>
        <p:nvPicPr>
          <p:cNvPr id="23" name="Picture 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0800000">
            <a:off x="11508461" y="2993847"/>
            <a:ext cx="283932" cy="412740"/>
          </a:xfrm>
          <a:prstGeom prst="rect">
            <a:avLst/>
          </a:prstGeom>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291591" y="665992"/>
            <a:ext cx="475514" cy="544222"/>
          </a:xfrm>
          <a:prstGeom prst="rect">
            <a:avLst/>
          </a:prstGeom>
        </p:spPr>
      </p:pic>
      <p:pic>
        <p:nvPicPr>
          <p:cNvPr id="25" name="Picture 2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385608" y="694588"/>
            <a:ext cx="475514" cy="544222"/>
          </a:xfrm>
          <a:prstGeom prst="rect">
            <a:avLst/>
          </a:prstGeom>
        </p:spPr>
      </p:pic>
    </p:spTree>
    <p:extLst>
      <p:ext uri="{BB962C8B-B14F-4D97-AF65-F5344CB8AC3E}">
        <p14:creationId xmlns:p14="http://schemas.microsoft.com/office/powerpoint/2010/main" val="277306426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040F425-731D-4835-A38A-9545B9CAE996}" type="slidenum">
              <a:rPr lang="en-IN" smtClean="0">
                <a:solidFill>
                  <a:srgbClr val="000000">
                    <a:tint val="75000"/>
                  </a:srgbClr>
                </a:solidFill>
              </a:rPr>
              <a:pPr/>
              <a:t>34</a:t>
            </a:fld>
            <a:endParaRPr lang="en-IN" dirty="0">
              <a:solidFill>
                <a:srgbClr val="000000">
                  <a:tint val="75000"/>
                </a:srgbClr>
              </a:solidFill>
            </a:endParaRPr>
          </a:p>
        </p:txBody>
      </p:sp>
      <p:sp>
        <p:nvSpPr>
          <p:cNvPr id="5" name="Rectangle 4"/>
          <p:cNvSpPr/>
          <p:nvPr/>
        </p:nvSpPr>
        <p:spPr>
          <a:xfrm>
            <a:off x="1980622" y="237066"/>
            <a:ext cx="8230843" cy="523220"/>
          </a:xfrm>
          <a:prstGeom prst="rect">
            <a:avLst/>
          </a:prstGeom>
          <a:solidFill>
            <a:schemeClr val="bg1"/>
          </a:solidFill>
        </p:spPr>
        <p:txBody>
          <a:bodyPr wrap="none" anchor="ctr">
            <a:spAutoFit/>
          </a:bodyPr>
          <a:lstStyle/>
          <a:p>
            <a:pPr algn="ctr"/>
            <a:r>
              <a:rPr lang="is-IS" sz="2800" b="1" dirty="0" smtClean="0">
                <a:solidFill>
                  <a:srgbClr val="0070C0"/>
                </a:solidFill>
                <a:latin typeface="Leelawadee UI" panose="020B0502040204020203" pitchFamily="34" charset="-34"/>
                <a:cs typeface="Leelawadee UI" panose="020B0502040204020203" pitchFamily="34" charset="-34"/>
              </a:rPr>
              <a:t>Tata Treats pre-launch enrollments via Tata CliQ</a:t>
            </a:r>
            <a:endParaRPr lang="en-IN" sz="2800" b="1" dirty="0">
              <a:solidFill>
                <a:srgbClr val="0070C0"/>
              </a:solidFill>
              <a:latin typeface="Leelawadee UI" panose="020B0502040204020203" pitchFamily="34" charset="-34"/>
              <a:cs typeface="Leelawadee UI" panose="020B0502040204020203" pitchFamily="34" charset="-34"/>
            </a:endParaRPr>
          </a:p>
        </p:txBody>
      </p:sp>
      <p:sp>
        <p:nvSpPr>
          <p:cNvPr id="58" name="TextBox 57"/>
          <p:cNvSpPr txBox="1"/>
          <p:nvPr/>
        </p:nvSpPr>
        <p:spPr>
          <a:xfrm>
            <a:off x="573401" y="4335013"/>
            <a:ext cx="10276569" cy="19494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342900" indent="-342900">
              <a:buFont typeface="+mj-lt"/>
              <a:buAutoNum type="arabicPeriod"/>
              <a:defRPr sz="1400"/>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buFont typeface="Arial" panose="020B0604020202020204" pitchFamily="34" charset="0"/>
              <a:buChar char="•"/>
            </a:pPr>
            <a:r>
              <a:rPr lang="en-IN" dirty="0">
                <a:solidFill>
                  <a:srgbClr val="000000"/>
                </a:solidFill>
                <a:latin typeface="Leelawadee" panose="020B0502040204020203" pitchFamily="34" charset="-34"/>
                <a:cs typeface="Leelawadee" panose="020B0502040204020203" pitchFamily="34" charset="-34"/>
              </a:rPr>
              <a:t>49% of the Unistore users have enrolled for Tata </a:t>
            </a:r>
            <a:r>
              <a:rPr lang="en-IN" dirty="0" smtClean="0">
                <a:solidFill>
                  <a:srgbClr val="000000"/>
                </a:solidFill>
                <a:latin typeface="Leelawadee" panose="020B0502040204020203" pitchFamily="34" charset="-34"/>
                <a:cs typeface="Leelawadee" panose="020B0502040204020203" pitchFamily="34" charset="-34"/>
              </a:rPr>
              <a:t>Treats</a:t>
            </a:r>
          </a:p>
          <a:p>
            <a:pPr>
              <a:buFont typeface="Arial" panose="020B0604020202020204" pitchFamily="34" charset="0"/>
              <a:buChar char="•"/>
            </a:pPr>
            <a:r>
              <a:rPr lang="en-IN" dirty="0" smtClean="0">
                <a:solidFill>
                  <a:srgbClr val="000000"/>
                </a:solidFill>
                <a:latin typeface="Leelawadee" panose="020B0502040204020203" pitchFamily="34" charset="-34"/>
                <a:cs typeface="Leelawadee" panose="020B0502040204020203" pitchFamily="34" charset="-34"/>
              </a:rPr>
              <a:t>Social login (Facebook, G+ login – 22,905 (32% of total)) in Tata </a:t>
            </a:r>
            <a:r>
              <a:rPr lang="en-IN" dirty="0" err="1" smtClean="0">
                <a:solidFill>
                  <a:srgbClr val="000000"/>
                </a:solidFill>
                <a:latin typeface="Leelawadee" panose="020B0502040204020203" pitchFamily="34" charset="-34"/>
                <a:cs typeface="Leelawadee" panose="020B0502040204020203" pitchFamily="34" charset="-34"/>
              </a:rPr>
              <a:t>CliQ</a:t>
            </a:r>
            <a:r>
              <a:rPr lang="en-IN" dirty="0" smtClean="0">
                <a:solidFill>
                  <a:srgbClr val="000000"/>
                </a:solidFill>
                <a:latin typeface="Leelawadee" panose="020B0502040204020203" pitchFamily="34" charset="-34"/>
                <a:cs typeface="Leelawadee" panose="020B0502040204020203" pitchFamily="34" charset="-34"/>
              </a:rPr>
              <a:t> not configured to auto enrol in Tata Treats</a:t>
            </a:r>
          </a:p>
          <a:p>
            <a:pPr lvl="1">
              <a:buFont typeface="Arial" panose="020B0604020202020204" pitchFamily="34" charset="0"/>
              <a:buChar char="•"/>
            </a:pPr>
            <a:r>
              <a:rPr lang="en-IN" sz="1400" dirty="0" smtClean="0">
                <a:solidFill>
                  <a:srgbClr val="000000"/>
                </a:solidFill>
                <a:latin typeface="Leelawadee" panose="020B0502040204020203" pitchFamily="34" charset="-34"/>
                <a:cs typeface="Leelawadee" panose="020B0502040204020203" pitchFamily="34" charset="-34"/>
              </a:rPr>
              <a:t> On going discussions with Tata </a:t>
            </a:r>
            <a:r>
              <a:rPr lang="en-IN" sz="1400" dirty="0" err="1" smtClean="0">
                <a:solidFill>
                  <a:srgbClr val="000000"/>
                </a:solidFill>
                <a:latin typeface="Leelawadee" panose="020B0502040204020203" pitchFamily="34" charset="-34"/>
                <a:cs typeface="Leelawadee" panose="020B0502040204020203" pitchFamily="34" charset="-34"/>
              </a:rPr>
              <a:t>CliQ</a:t>
            </a:r>
            <a:r>
              <a:rPr lang="en-IN" sz="1400" dirty="0" smtClean="0">
                <a:solidFill>
                  <a:srgbClr val="000000"/>
                </a:solidFill>
                <a:latin typeface="Leelawadee" panose="020B0502040204020203" pitchFamily="34" charset="-34"/>
                <a:cs typeface="Leelawadee" panose="020B0502040204020203" pitchFamily="34" charset="-34"/>
              </a:rPr>
              <a:t> team to enable social login auto enrolment</a:t>
            </a:r>
          </a:p>
          <a:p>
            <a:pPr lvl="1">
              <a:buFont typeface="Arial" panose="020B0604020202020204" pitchFamily="34" charset="0"/>
              <a:buChar char="•"/>
            </a:pPr>
            <a:r>
              <a:rPr lang="en-IN" sz="1400" dirty="0" smtClean="0">
                <a:solidFill>
                  <a:srgbClr val="000000"/>
                </a:solidFill>
                <a:latin typeface="Leelawadee" panose="020B0502040204020203" pitchFamily="34" charset="-34"/>
                <a:cs typeface="Leelawadee" panose="020B0502040204020203" pitchFamily="34" charset="-34"/>
              </a:rPr>
              <a:t> Estimated date of completion – 1</a:t>
            </a:r>
            <a:r>
              <a:rPr lang="en-IN" sz="1400" baseline="30000" dirty="0" smtClean="0">
                <a:solidFill>
                  <a:srgbClr val="000000"/>
                </a:solidFill>
                <a:latin typeface="Leelawadee" panose="020B0502040204020203" pitchFamily="34" charset="-34"/>
                <a:cs typeface="Leelawadee" panose="020B0502040204020203" pitchFamily="34" charset="-34"/>
              </a:rPr>
              <a:t>st</a:t>
            </a:r>
            <a:r>
              <a:rPr lang="en-IN" sz="1400" dirty="0" smtClean="0">
                <a:solidFill>
                  <a:srgbClr val="000000"/>
                </a:solidFill>
                <a:latin typeface="Leelawadee" panose="020B0502040204020203" pitchFamily="34" charset="-34"/>
                <a:cs typeface="Leelawadee" panose="020B0502040204020203" pitchFamily="34" charset="-34"/>
              </a:rPr>
              <a:t> of September</a:t>
            </a:r>
          </a:p>
          <a:p>
            <a:pPr>
              <a:buFont typeface="Arial" panose="020B0604020202020204" pitchFamily="34" charset="0"/>
              <a:buChar char="•"/>
            </a:pPr>
            <a:r>
              <a:rPr lang="en-IN" dirty="0" smtClean="0">
                <a:solidFill>
                  <a:srgbClr val="000000"/>
                </a:solidFill>
                <a:latin typeface="Leelawadee" panose="020B0502040204020203" pitchFamily="34" charset="-34"/>
                <a:cs typeface="Leelawadee" panose="020B0502040204020203" pitchFamily="34" charset="-34"/>
              </a:rPr>
              <a:t>Transactional data of 75k data will help us do </a:t>
            </a:r>
            <a:r>
              <a:rPr lang="en-IN" b="1" dirty="0" smtClean="0">
                <a:solidFill>
                  <a:srgbClr val="000000"/>
                </a:solidFill>
                <a:latin typeface="Leelawadee" panose="020B0502040204020203" pitchFamily="34" charset="-34"/>
                <a:cs typeface="Leelawadee" panose="020B0502040204020203" pitchFamily="34" charset="-34"/>
              </a:rPr>
              <a:t>look alike modelling </a:t>
            </a:r>
            <a:r>
              <a:rPr lang="en-IN" dirty="0" smtClean="0">
                <a:solidFill>
                  <a:srgbClr val="000000"/>
                </a:solidFill>
                <a:latin typeface="Leelawadee" panose="020B0502040204020203" pitchFamily="34" charset="-34"/>
                <a:cs typeface="Leelawadee" panose="020B0502040204020203" pitchFamily="34" charset="-34"/>
              </a:rPr>
              <a:t>on Neo data for acquiring members for Tata Treats</a:t>
            </a:r>
          </a:p>
          <a:p>
            <a:pPr>
              <a:buFont typeface="Arial" panose="020B0604020202020204" pitchFamily="34" charset="0"/>
              <a:buChar char="•"/>
            </a:pPr>
            <a:r>
              <a:rPr lang="en-IN" dirty="0" smtClean="0">
                <a:solidFill>
                  <a:srgbClr val="000000"/>
                </a:solidFill>
                <a:latin typeface="Leelawadee" panose="020B0502040204020203" pitchFamily="34" charset="-34"/>
                <a:cs typeface="Leelawadee" panose="020B0502040204020203" pitchFamily="34" charset="-34"/>
              </a:rPr>
              <a:t>First Neo based campaign to be run by 1</a:t>
            </a:r>
            <a:r>
              <a:rPr lang="en-IN" baseline="30000" dirty="0" smtClean="0">
                <a:solidFill>
                  <a:srgbClr val="000000"/>
                </a:solidFill>
                <a:latin typeface="Leelawadee" panose="020B0502040204020203" pitchFamily="34" charset="-34"/>
                <a:cs typeface="Leelawadee" panose="020B0502040204020203" pitchFamily="34" charset="-34"/>
              </a:rPr>
              <a:t>st</a:t>
            </a:r>
            <a:r>
              <a:rPr lang="en-IN" dirty="0" smtClean="0">
                <a:solidFill>
                  <a:srgbClr val="000000"/>
                </a:solidFill>
                <a:latin typeface="Leelawadee" panose="020B0502040204020203" pitchFamily="34" charset="-34"/>
                <a:cs typeface="Leelawadee" panose="020B0502040204020203" pitchFamily="34" charset="-34"/>
              </a:rPr>
              <a:t> of September to acquire customers for Tata </a:t>
            </a:r>
            <a:r>
              <a:rPr lang="en-IN" dirty="0" err="1" smtClean="0">
                <a:solidFill>
                  <a:srgbClr val="000000"/>
                </a:solidFill>
                <a:latin typeface="Leelawadee" panose="020B0502040204020203" pitchFamily="34" charset="-34"/>
                <a:cs typeface="Leelawadee" panose="020B0502040204020203" pitchFamily="34" charset="-34"/>
              </a:rPr>
              <a:t>CliQ</a:t>
            </a:r>
            <a:endParaRPr lang="en-IN" dirty="0" smtClean="0">
              <a:solidFill>
                <a:srgbClr val="000000"/>
              </a:solidFill>
              <a:latin typeface="Leelawadee" panose="020B0502040204020203" pitchFamily="34" charset="-34"/>
              <a:cs typeface="Leelawadee" panose="020B0502040204020203" pitchFamily="34" charset="-34"/>
            </a:endParaRPr>
          </a:p>
        </p:txBody>
      </p:sp>
      <p:sp>
        <p:nvSpPr>
          <p:cNvPr id="73" name="TextBox 72"/>
          <p:cNvSpPr txBox="1"/>
          <p:nvPr/>
        </p:nvSpPr>
        <p:spPr>
          <a:xfrm>
            <a:off x="96212" y="6567260"/>
            <a:ext cx="3831201" cy="246221"/>
          </a:xfrm>
          <a:prstGeom prst="rect">
            <a:avLst/>
          </a:prstGeom>
          <a:noFill/>
        </p:spPr>
        <p:txBody>
          <a:bodyPr wrap="square" rtlCol="0">
            <a:spAutoFit/>
          </a:bodyPr>
          <a:lstStyle/>
          <a:p>
            <a:pPr marL="228600" indent="-228600">
              <a:buFontTx/>
              <a:buAutoNum type="arabicPeriod"/>
            </a:pPr>
            <a:r>
              <a:rPr lang="en-IN" sz="1000" dirty="0" smtClean="0">
                <a:solidFill>
                  <a:srgbClr val="000000"/>
                </a:solidFill>
              </a:rPr>
              <a:t>Transaction is on delivery date basis – till 17</a:t>
            </a:r>
            <a:r>
              <a:rPr lang="en-IN" sz="1000" baseline="30000" dirty="0" smtClean="0">
                <a:solidFill>
                  <a:srgbClr val="000000"/>
                </a:solidFill>
              </a:rPr>
              <a:t>th</a:t>
            </a:r>
            <a:r>
              <a:rPr lang="en-IN" sz="1000" dirty="0" smtClean="0">
                <a:solidFill>
                  <a:srgbClr val="000000"/>
                </a:solidFill>
              </a:rPr>
              <a:t> July 2016</a:t>
            </a:r>
            <a:endParaRPr lang="en-IN" sz="1000" dirty="0">
              <a:solidFill>
                <a:srgbClr val="000000"/>
              </a:solidFill>
            </a:endParaRPr>
          </a:p>
        </p:txBody>
      </p:sp>
      <p:grpSp>
        <p:nvGrpSpPr>
          <p:cNvPr id="9" name="Group 8"/>
          <p:cNvGrpSpPr/>
          <p:nvPr/>
        </p:nvGrpSpPr>
        <p:grpSpPr>
          <a:xfrm>
            <a:off x="573401" y="596454"/>
            <a:ext cx="11211362" cy="3787429"/>
            <a:chOff x="588641" y="760286"/>
            <a:chExt cx="11211362" cy="3787429"/>
          </a:xfrm>
        </p:grpSpPr>
        <p:graphicFrame>
          <p:nvGraphicFramePr>
            <p:cNvPr id="48" name="Chart 47"/>
            <p:cNvGraphicFramePr>
              <a:graphicFrameLocks/>
            </p:cNvGraphicFramePr>
            <p:nvPr>
              <p:extLst/>
            </p:nvPr>
          </p:nvGraphicFramePr>
          <p:xfrm>
            <a:off x="695547" y="760286"/>
            <a:ext cx="10780173" cy="3770683"/>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62" name="Chart 61"/>
            <p:cNvGraphicFramePr/>
            <p:nvPr>
              <p:extLst/>
            </p:nvPr>
          </p:nvGraphicFramePr>
          <p:xfrm>
            <a:off x="1530016" y="3616757"/>
            <a:ext cx="5165045" cy="930958"/>
          </p:xfrm>
          <a:graphic>
            <a:graphicData uri="http://schemas.openxmlformats.org/drawingml/2006/chart">
              <c:chart xmlns:c="http://schemas.openxmlformats.org/drawingml/2006/chart" xmlns:r="http://schemas.openxmlformats.org/officeDocument/2006/relationships" r:id="rId4"/>
            </a:graphicData>
          </a:graphic>
        </p:graphicFrame>
        <p:sp>
          <p:nvSpPr>
            <p:cNvPr id="64" name="TextBox 63"/>
            <p:cNvSpPr txBox="1"/>
            <p:nvPr/>
          </p:nvSpPr>
          <p:spPr>
            <a:xfrm>
              <a:off x="1664907" y="4202716"/>
              <a:ext cx="1491114" cy="338554"/>
            </a:xfrm>
            <a:prstGeom prst="rect">
              <a:avLst/>
            </a:prstGeom>
            <a:noFill/>
          </p:spPr>
          <p:txBody>
            <a:bodyPr wrap="none" rtlCol="0">
              <a:spAutoFit/>
            </a:bodyPr>
            <a:lstStyle/>
            <a:p>
              <a:r>
                <a:rPr lang="en-IN" sz="1600" b="1" dirty="0" smtClean="0">
                  <a:solidFill>
                    <a:srgbClr val="418AB3"/>
                  </a:solidFill>
                </a:rPr>
                <a:t>Email &amp; Mobile</a:t>
              </a:r>
              <a:endParaRPr lang="en-IN" sz="1600" b="1" dirty="0">
                <a:solidFill>
                  <a:srgbClr val="418AB3"/>
                </a:solidFill>
              </a:endParaRPr>
            </a:p>
          </p:txBody>
        </p:sp>
        <p:sp>
          <p:nvSpPr>
            <p:cNvPr id="65" name="TextBox 64"/>
            <p:cNvSpPr txBox="1"/>
            <p:nvPr/>
          </p:nvSpPr>
          <p:spPr>
            <a:xfrm>
              <a:off x="4243308" y="4176745"/>
              <a:ext cx="1095172" cy="338554"/>
            </a:xfrm>
            <a:prstGeom prst="rect">
              <a:avLst/>
            </a:prstGeom>
            <a:noFill/>
          </p:spPr>
          <p:txBody>
            <a:bodyPr wrap="none" rtlCol="0">
              <a:spAutoFit/>
            </a:bodyPr>
            <a:lstStyle/>
            <a:p>
              <a:r>
                <a:rPr lang="en-IN" sz="1600" b="1" dirty="0" smtClean="0">
                  <a:solidFill>
                    <a:srgbClr val="418AB3"/>
                  </a:solidFill>
                </a:rPr>
                <a:t>Only Email</a:t>
              </a:r>
              <a:endParaRPr lang="en-IN" sz="1600" b="1" dirty="0">
                <a:solidFill>
                  <a:srgbClr val="418AB3"/>
                </a:solidFill>
              </a:endParaRPr>
            </a:p>
          </p:txBody>
        </p:sp>
        <p:sp>
          <p:nvSpPr>
            <p:cNvPr id="66" name="Rounded Rectangle 65"/>
            <p:cNvSpPr/>
            <p:nvPr/>
          </p:nvSpPr>
          <p:spPr>
            <a:xfrm>
              <a:off x="588641" y="936018"/>
              <a:ext cx="11211362" cy="3579282"/>
            </a:xfrm>
            <a:prstGeom prst="roundRect">
              <a:avLst>
                <a:gd name="adj" fmla="val 4881"/>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8" name="Freeform 29"/>
            <p:cNvSpPr>
              <a:spLocks/>
            </p:cNvSpPr>
            <p:nvPr/>
          </p:nvSpPr>
          <p:spPr bwMode="auto">
            <a:xfrm>
              <a:off x="5558179" y="2143686"/>
              <a:ext cx="1136882" cy="593184"/>
            </a:xfrm>
            <a:custGeom>
              <a:avLst/>
              <a:gdLst>
                <a:gd name="T0" fmla="*/ 2147483647 w 3884"/>
                <a:gd name="T1" fmla="*/ 2147483647 h 1600"/>
                <a:gd name="T2" fmla="*/ 2147483647 w 3884"/>
                <a:gd name="T3" fmla="*/ 2147483647 h 1600"/>
                <a:gd name="T4" fmla="*/ 2147483647 w 3884"/>
                <a:gd name="T5" fmla="*/ 2147483647 h 1600"/>
                <a:gd name="T6" fmla="*/ 2147483647 w 3884"/>
                <a:gd name="T7" fmla="*/ 2147483647 h 1600"/>
                <a:gd name="T8" fmla="*/ 2147483647 w 3884"/>
                <a:gd name="T9" fmla="*/ 2147483647 h 1600"/>
                <a:gd name="T10" fmla="*/ 2147483647 w 3884"/>
                <a:gd name="T11" fmla="*/ 2147483647 h 1600"/>
                <a:gd name="T12" fmla="*/ 0 w 3884"/>
                <a:gd name="T13" fmla="*/ 2147483647 h 1600"/>
                <a:gd name="T14" fmla="*/ 2147483647 w 3884"/>
                <a:gd name="T15" fmla="*/ 2147483647 h 1600"/>
                <a:gd name="T16" fmla="*/ 2147483647 w 3884"/>
                <a:gd name="T17" fmla="*/ 2147483647 h 1600"/>
                <a:gd name="T18" fmla="*/ 2147483647 w 3884"/>
                <a:gd name="T19" fmla="*/ 2147483647 h 1600"/>
                <a:gd name="T20" fmla="*/ 2147483647 w 3884"/>
                <a:gd name="T21" fmla="*/ 2147483647 h 16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884"/>
                <a:gd name="T34" fmla="*/ 0 h 1600"/>
                <a:gd name="T35" fmla="*/ 3884 w 3884"/>
                <a:gd name="T36" fmla="*/ 1600 h 160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884" h="1600">
                  <a:moveTo>
                    <a:pt x="297" y="1346"/>
                  </a:moveTo>
                  <a:cubicBezTo>
                    <a:pt x="918" y="1523"/>
                    <a:pt x="1726" y="1533"/>
                    <a:pt x="2310" y="1448"/>
                  </a:cubicBezTo>
                  <a:cubicBezTo>
                    <a:pt x="3125" y="1334"/>
                    <a:pt x="3798" y="1192"/>
                    <a:pt x="3810" y="884"/>
                  </a:cubicBezTo>
                  <a:cubicBezTo>
                    <a:pt x="3822" y="576"/>
                    <a:pt x="3114" y="204"/>
                    <a:pt x="1945" y="137"/>
                  </a:cubicBezTo>
                  <a:cubicBezTo>
                    <a:pt x="645" y="63"/>
                    <a:pt x="74" y="564"/>
                    <a:pt x="74" y="724"/>
                  </a:cubicBezTo>
                  <a:cubicBezTo>
                    <a:pt x="74" y="884"/>
                    <a:pt x="394" y="1032"/>
                    <a:pt x="781" y="1072"/>
                  </a:cubicBezTo>
                  <a:cubicBezTo>
                    <a:pt x="280" y="1135"/>
                    <a:pt x="0" y="912"/>
                    <a:pt x="0" y="724"/>
                  </a:cubicBezTo>
                  <a:cubicBezTo>
                    <a:pt x="0" y="536"/>
                    <a:pt x="473" y="0"/>
                    <a:pt x="1951" y="68"/>
                  </a:cubicBezTo>
                  <a:cubicBezTo>
                    <a:pt x="2863" y="110"/>
                    <a:pt x="3884" y="433"/>
                    <a:pt x="3878" y="884"/>
                  </a:cubicBezTo>
                  <a:cubicBezTo>
                    <a:pt x="3872" y="1335"/>
                    <a:pt x="2873" y="1446"/>
                    <a:pt x="2276" y="1523"/>
                  </a:cubicBezTo>
                  <a:cubicBezTo>
                    <a:pt x="1679" y="1600"/>
                    <a:pt x="553" y="1580"/>
                    <a:pt x="297" y="1346"/>
                  </a:cubicBezTo>
                  <a:close/>
                </a:path>
              </a:pathLst>
            </a:custGeom>
            <a:solidFill>
              <a:srgbClr val="CC0000"/>
            </a:solidFill>
            <a:ln w="6350">
              <a:solidFill>
                <a:srgbClr val="CC0000"/>
              </a:solidFill>
              <a:round/>
              <a:headEnd/>
              <a:tailEnd/>
            </a:ln>
          </p:spPr>
          <p:txBody>
            <a:bodyPr tIns="91440" bIns="91440" anchor="ctr"/>
            <a:lstStyle/>
            <a:p>
              <a:pPr algn="ctr" defTabSz="457200"/>
              <a:endParaRPr lang="en-US" sz="800" b="1">
                <a:solidFill>
                  <a:srgbClr val="000000"/>
                </a:solidFill>
                <a:latin typeface="Museo For Dell" panose="02000000000000000000" pitchFamily="2" charset="0"/>
              </a:endParaRPr>
            </a:p>
          </p:txBody>
        </p:sp>
        <p:sp>
          <p:nvSpPr>
            <p:cNvPr id="69" name="Rounded Rectangle 68"/>
            <p:cNvSpPr/>
            <p:nvPr/>
          </p:nvSpPr>
          <p:spPr>
            <a:xfrm>
              <a:off x="794926" y="1538469"/>
              <a:ext cx="3807554" cy="776999"/>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en-IN" sz="1600" b="1" i="1" dirty="0" smtClean="0">
                  <a:solidFill>
                    <a:srgbClr val="000000"/>
                  </a:solidFill>
                  <a:latin typeface="Century Gothic" panose="020B0502020202020204" pitchFamily="34" charset="0"/>
                </a:rPr>
                <a:t>Transacting member – 22%</a:t>
              </a:r>
            </a:p>
            <a:p>
              <a:pPr>
                <a:lnSpc>
                  <a:spcPct val="150000"/>
                </a:lnSpc>
              </a:pPr>
              <a:r>
                <a:rPr lang="en-IN" sz="1600" b="1" i="1" dirty="0">
                  <a:solidFill>
                    <a:srgbClr val="000000"/>
                  </a:solidFill>
                  <a:latin typeface="Century Gothic" panose="020B0502020202020204" pitchFamily="34" charset="0"/>
                </a:rPr>
                <a:t>Avg. </a:t>
              </a:r>
              <a:r>
                <a:rPr lang="en-IN" sz="1600" b="1" i="1" dirty="0" smtClean="0">
                  <a:solidFill>
                    <a:srgbClr val="000000"/>
                  </a:solidFill>
                  <a:latin typeface="Century Gothic" panose="020B0502020202020204" pitchFamily="34" charset="0"/>
                </a:rPr>
                <a:t>Order/member – </a:t>
              </a:r>
              <a:r>
                <a:rPr lang="en-IN" sz="1600" b="1" i="1" dirty="0" err="1">
                  <a:solidFill>
                    <a:srgbClr val="000000"/>
                  </a:solidFill>
                  <a:latin typeface="Century Gothic" panose="020B0502020202020204" pitchFamily="34" charset="0"/>
                </a:rPr>
                <a:t>Rs</a:t>
              </a:r>
              <a:r>
                <a:rPr lang="en-IN" sz="1600" b="1" i="1" dirty="0">
                  <a:solidFill>
                    <a:srgbClr val="000000"/>
                  </a:solidFill>
                  <a:latin typeface="Century Gothic" panose="020B0502020202020204" pitchFamily="34" charset="0"/>
                </a:rPr>
                <a:t>. </a:t>
              </a:r>
              <a:r>
                <a:rPr lang="en-IN" sz="1600" b="1" i="1" dirty="0" smtClean="0">
                  <a:solidFill>
                    <a:srgbClr val="000000"/>
                  </a:solidFill>
                  <a:latin typeface="Century Gothic" panose="020B0502020202020204" pitchFamily="34" charset="0"/>
                </a:rPr>
                <a:t>4.4K</a:t>
              </a:r>
              <a:endParaRPr lang="en-IN" sz="1600" b="1" i="1" dirty="0">
                <a:solidFill>
                  <a:srgbClr val="000000"/>
                </a:solidFill>
                <a:latin typeface="Century Gothic" panose="020B0502020202020204" pitchFamily="34" charset="0"/>
              </a:endParaRPr>
            </a:p>
          </p:txBody>
        </p:sp>
        <p:pic>
          <p:nvPicPr>
            <p:cNvPr id="70" name="Picture 69"/>
            <p:cNvPicPr>
              <a:picLocks noChangeAspect="1"/>
            </p:cNvPicPr>
            <p:nvPr/>
          </p:nvPicPr>
          <p:blipFill>
            <a:blip r:embed="rId5"/>
            <a:stretch>
              <a:fillRect/>
            </a:stretch>
          </p:blipFill>
          <p:spPr>
            <a:xfrm>
              <a:off x="5530998" y="1538469"/>
              <a:ext cx="1006961" cy="563898"/>
            </a:xfrm>
            <a:prstGeom prst="rect">
              <a:avLst/>
            </a:prstGeom>
          </p:spPr>
        </p:pic>
        <p:cxnSp>
          <p:nvCxnSpPr>
            <p:cNvPr id="3" name="Straight Arrow Connector 2"/>
            <p:cNvCxnSpPr/>
            <p:nvPr/>
          </p:nvCxnSpPr>
          <p:spPr>
            <a:xfrm flipV="1">
              <a:off x="7269480" y="1312939"/>
              <a:ext cx="2468880" cy="4807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rot="20957447">
              <a:off x="7734300" y="1189122"/>
              <a:ext cx="1539240" cy="338554"/>
            </a:xfrm>
            <a:prstGeom prst="rect">
              <a:avLst/>
            </a:prstGeom>
            <a:noFill/>
          </p:spPr>
          <p:txBody>
            <a:bodyPr wrap="square" rtlCol="0">
              <a:spAutoFit/>
            </a:bodyPr>
            <a:lstStyle/>
            <a:p>
              <a:r>
                <a:rPr lang="en-US" sz="1600" dirty="0" smtClean="0">
                  <a:solidFill>
                    <a:srgbClr val="000000"/>
                  </a:solidFill>
                </a:rPr>
                <a:t>Estimated</a:t>
              </a:r>
              <a:endParaRPr lang="en-US" sz="1600" dirty="0">
                <a:solidFill>
                  <a:srgbClr val="000000"/>
                </a:solidFill>
              </a:endParaRPr>
            </a:p>
          </p:txBody>
        </p:sp>
      </p:grpSp>
      <p:sp>
        <p:nvSpPr>
          <p:cNvPr id="2" name="Up Arrow 1"/>
          <p:cNvSpPr/>
          <p:nvPr/>
        </p:nvSpPr>
        <p:spPr>
          <a:xfrm>
            <a:off x="10331355" y="3661822"/>
            <a:ext cx="245659" cy="475594"/>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sp>
        <p:nvSpPr>
          <p:cNvPr id="18" name="TextBox 17"/>
          <p:cNvSpPr txBox="1"/>
          <p:nvPr/>
        </p:nvSpPr>
        <p:spPr>
          <a:xfrm>
            <a:off x="11484683" y="57547"/>
            <a:ext cx="520504" cy="369332"/>
          </a:xfrm>
          <a:prstGeom prst="rect">
            <a:avLst/>
          </a:prstGeom>
          <a:noFill/>
        </p:spPr>
        <p:txBody>
          <a:bodyPr wrap="square" rtlCol="0">
            <a:spAutoFit/>
          </a:bodyPr>
          <a:lstStyle/>
          <a:p>
            <a:r>
              <a:rPr lang="en-IN" dirty="0" smtClean="0">
                <a:solidFill>
                  <a:srgbClr val="000000"/>
                </a:solidFill>
              </a:rPr>
              <a:t>P</a:t>
            </a:r>
            <a:endParaRPr lang="en-IN" dirty="0">
              <a:solidFill>
                <a:srgbClr val="000000"/>
              </a:solidFill>
            </a:endParaRPr>
          </a:p>
        </p:txBody>
      </p:sp>
    </p:spTree>
    <p:extLst>
      <p:ext uri="{BB962C8B-B14F-4D97-AF65-F5344CB8AC3E}">
        <p14:creationId xmlns:p14="http://schemas.microsoft.com/office/powerpoint/2010/main" val="370211500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flipH="1">
            <a:off x="0" y="6311900"/>
            <a:ext cx="12192000" cy="232833"/>
          </a:xfrm>
          <a:prstGeom prst="rect">
            <a:avLst/>
          </a:prstGeom>
        </p:spPr>
      </p:pic>
      <p:sp>
        <p:nvSpPr>
          <p:cNvPr id="6" name="Rectangle 5"/>
          <p:cNvSpPr/>
          <p:nvPr/>
        </p:nvSpPr>
        <p:spPr>
          <a:xfrm>
            <a:off x="6045994" y="6572578"/>
            <a:ext cx="6096000" cy="230832"/>
          </a:xfrm>
          <a:prstGeom prst="rect">
            <a:avLst/>
          </a:prstGeom>
        </p:spPr>
        <p:txBody>
          <a:bodyPr>
            <a:spAutoFit/>
          </a:bodyPr>
          <a:lstStyle/>
          <a:p>
            <a:pPr algn="r"/>
            <a:r>
              <a:rPr lang="en-IN" sz="900" dirty="0" smtClean="0">
                <a:solidFill>
                  <a:schemeClr val="tx1">
                    <a:lumMod val="50000"/>
                    <a:lumOff val="50000"/>
                  </a:schemeClr>
                </a:solidFill>
                <a:latin typeface="Leelawadee UI" panose="020B0502040204020203" pitchFamily="34" charset="-34"/>
                <a:ea typeface="Calibri" panose="020F0502020204030204" pitchFamily="34" charset="0"/>
                <a:cs typeface="Leelawadee UI" panose="020B0502040204020203" pitchFamily="34" charset="-34"/>
              </a:rPr>
              <a:t>Confidential Property of  Tata Industries Ltd – </a:t>
            </a:r>
            <a:r>
              <a:rPr lang="en-IN" sz="900" b="1" dirty="0" smtClean="0">
                <a:solidFill>
                  <a:schemeClr val="tx1">
                    <a:lumMod val="50000"/>
                    <a:lumOff val="50000"/>
                  </a:schemeClr>
                </a:solidFill>
                <a:latin typeface="Leelawadee UI" panose="020B0502040204020203" pitchFamily="34" charset="-34"/>
                <a:ea typeface="Calibri" panose="020F0502020204030204" pitchFamily="34" charset="0"/>
                <a:cs typeface="Leelawadee UI" panose="020B0502040204020203" pitchFamily="34" charset="-34"/>
              </a:rPr>
              <a:t>Tata Insights &amp; Quants Division </a:t>
            </a:r>
            <a:endParaRPr lang="en-IN" sz="900" b="1" dirty="0">
              <a:solidFill>
                <a:schemeClr val="tx1">
                  <a:lumMod val="50000"/>
                  <a:lumOff val="50000"/>
                </a:schemeClr>
              </a:solidFill>
              <a:latin typeface="Leelawadee UI" panose="020B0502040204020203" pitchFamily="34" charset="-34"/>
              <a:ea typeface="Calibri" panose="020F0502020204030204" pitchFamily="34" charset="0"/>
              <a:cs typeface="Leelawadee UI" panose="020B0502040204020203" pitchFamily="34" charset="-34"/>
            </a:endParaRPr>
          </a:p>
        </p:txBody>
      </p:sp>
      <p:sp>
        <p:nvSpPr>
          <p:cNvPr id="3" name="Rectangle 2"/>
          <p:cNvSpPr/>
          <p:nvPr/>
        </p:nvSpPr>
        <p:spPr>
          <a:xfrm>
            <a:off x="0" y="0"/>
            <a:ext cx="12192000" cy="54102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8" name="Group 7"/>
          <p:cNvGrpSpPr/>
          <p:nvPr/>
        </p:nvGrpSpPr>
        <p:grpSpPr>
          <a:xfrm>
            <a:off x="2895600" y="228600"/>
            <a:ext cx="6400800" cy="4283501"/>
            <a:chOff x="2895600" y="-358424"/>
            <a:chExt cx="6400800" cy="4283501"/>
          </a:xfrm>
        </p:grpSpPr>
        <p:sp>
          <p:nvSpPr>
            <p:cNvPr id="5" name="Rectangle 4"/>
            <p:cNvSpPr/>
            <p:nvPr/>
          </p:nvSpPr>
          <p:spPr>
            <a:xfrm>
              <a:off x="3103116" y="1960714"/>
              <a:ext cx="5991256" cy="1200329"/>
            </a:xfrm>
            <a:prstGeom prst="rect">
              <a:avLst/>
            </a:prstGeom>
          </p:spPr>
          <p:txBody>
            <a:bodyPr wrap="none">
              <a:spAutoFit/>
            </a:bodyPr>
            <a:lstStyle/>
            <a:p>
              <a:pPr algn="ctr"/>
              <a:r>
                <a:rPr lang="en-IN" sz="7200" dirty="0" smtClean="0">
                  <a:ln/>
                  <a:solidFill>
                    <a:schemeClr val="bg1"/>
                  </a:solidFill>
                  <a:latin typeface="Leelawadee UI" panose="020B0502040204020203" pitchFamily="34" charset="-34"/>
                  <a:cs typeface="Leelawadee UI" panose="020B0502040204020203" pitchFamily="34" charset="-34"/>
                </a:rPr>
                <a:t>TECHNOLOGY</a:t>
              </a:r>
              <a:endParaRPr lang="en-IN" sz="7200" dirty="0">
                <a:ln/>
                <a:solidFill>
                  <a:schemeClr val="bg1"/>
                </a:solidFill>
                <a:latin typeface="Leelawadee UI" panose="020B0502040204020203" pitchFamily="34" charset="-34"/>
                <a:cs typeface="Leelawadee UI" panose="020B0502040204020203" pitchFamily="34" charset="-34"/>
              </a:endParaRPr>
            </a:p>
          </p:txBody>
        </p:sp>
        <p:sp>
          <p:nvSpPr>
            <p:cNvPr id="31" name="Rectangle 30"/>
            <p:cNvSpPr/>
            <p:nvPr/>
          </p:nvSpPr>
          <p:spPr>
            <a:xfrm>
              <a:off x="6006372" y="2724748"/>
              <a:ext cx="184730" cy="1200329"/>
            </a:xfrm>
            <a:prstGeom prst="rect">
              <a:avLst/>
            </a:prstGeom>
          </p:spPr>
          <p:txBody>
            <a:bodyPr wrap="none">
              <a:spAutoFit/>
            </a:bodyPr>
            <a:lstStyle/>
            <a:p>
              <a:pPr algn="ctr"/>
              <a:endParaRPr lang="en-IN" sz="7200" dirty="0">
                <a:ln/>
                <a:solidFill>
                  <a:schemeClr val="bg1"/>
                </a:solidFill>
                <a:latin typeface="Leelawadee UI" panose="020B0502040204020203" pitchFamily="34" charset="-34"/>
                <a:cs typeface="Leelawadee UI" panose="020B0502040204020203" pitchFamily="34" charset="-34"/>
              </a:endParaRPr>
            </a:p>
          </p:txBody>
        </p:sp>
        <p:sp>
          <p:nvSpPr>
            <p:cNvPr id="7" name="Rectangle 6"/>
            <p:cNvSpPr/>
            <p:nvPr/>
          </p:nvSpPr>
          <p:spPr>
            <a:xfrm>
              <a:off x="4778975" y="-358424"/>
              <a:ext cx="2634054" cy="2646878"/>
            </a:xfrm>
            <a:prstGeom prst="rect">
              <a:avLst/>
            </a:prstGeom>
          </p:spPr>
          <p:txBody>
            <a:bodyPr wrap="none">
              <a:spAutoFit/>
            </a:bodyPr>
            <a:lstStyle/>
            <a:p>
              <a:pPr algn="ctr"/>
              <a:r>
                <a:rPr lang="en-IN" sz="16600" b="1" dirty="0" smtClean="0">
                  <a:solidFill>
                    <a:schemeClr val="bg1"/>
                  </a:solidFill>
                  <a:latin typeface="Leelawadee UI" panose="020B0502040204020203" pitchFamily="34" charset="-34"/>
                  <a:cs typeface="Leelawadee UI" panose="020B0502040204020203" pitchFamily="34" charset="-34"/>
                </a:rPr>
                <a:t>06</a:t>
              </a:r>
              <a:endParaRPr lang="en-IN" sz="16600" dirty="0">
                <a:solidFill>
                  <a:schemeClr val="bg1"/>
                </a:solidFill>
              </a:endParaRPr>
            </a:p>
          </p:txBody>
        </p:sp>
        <p:cxnSp>
          <p:nvCxnSpPr>
            <p:cNvPr id="34" name="Straight Connector 33"/>
            <p:cNvCxnSpPr/>
            <p:nvPr/>
          </p:nvCxnSpPr>
          <p:spPr>
            <a:xfrm>
              <a:off x="2895600" y="1960714"/>
              <a:ext cx="64008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98658567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4772" y="798313"/>
            <a:ext cx="1478418" cy="5023348"/>
          </a:xfrm>
          <a:prstGeom prst="rect">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Pentagon 27"/>
          <p:cNvSpPr/>
          <p:nvPr/>
        </p:nvSpPr>
        <p:spPr>
          <a:xfrm>
            <a:off x="8727140" y="798313"/>
            <a:ext cx="3464859" cy="610874"/>
          </a:xfrm>
          <a:prstGeom prst="homePlate">
            <a:avLst/>
          </a:prstGeom>
          <a:solidFill>
            <a:schemeClr val="accent1">
              <a:lumMod val="50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prstClr val="white"/>
                </a:solidFill>
              </a:rPr>
              <a:t>Next steps &amp; Challenges</a:t>
            </a:r>
            <a:endParaRPr lang="en-IN" dirty="0">
              <a:solidFill>
                <a:prstClr val="white"/>
              </a:solidFill>
            </a:endParaRPr>
          </a:p>
        </p:txBody>
      </p:sp>
      <p:sp>
        <p:nvSpPr>
          <p:cNvPr id="4" name="Slide Number Placeholder 3"/>
          <p:cNvSpPr>
            <a:spLocks noGrp="1"/>
          </p:cNvSpPr>
          <p:nvPr>
            <p:ph type="sldNum" sz="quarter" idx="12"/>
          </p:nvPr>
        </p:nvSpPr>
        <p:spPr/>
        <p:txBody>
          <a:bodyPr/>
          <a:lstStyle/>
          <a:p>
            <a:fld id="{3040F425-731D-4835-A38A-9545B9CAE996}" type="slidenum">
              <a:rPr lang="en-IN" smtClean="0">
                <a:solidFill>
                  <a:srgbClr val="000000">
                    <a:tint val="75000"/>
                  </a:srgbClr>
                </a:solidFill>
              </a:rPr>
              <a:pPr/>
              <a:t>36</a:t>
            </a:fld>
            <a:endParaRPr lang="en-IN" dirty="0">
              <a:solidFill>
                <a:srgbClr val="000000">
                  <a:tint val="75000"/>
                </a:srgbClr>
              </a:solidFill>
            </a:endParaRPr>
          </a:p>
        </p:txBody>
      </p:sp>
      <p:sp>
        <p:nvSpPr>
          <p:cNvPr id="5" name="Rectangle 4"/>
          <p:cNvSpPr/>
          <p:nvPr/>
        </p:nvSpPr>
        <p:spPr>
          <a:xfrm>
            <a:off x="4395769" y="237066"/>
            <a:ext cx="3400739" cy="523220"/>
          </a:xfrm>
          <a:prstGeom prst="rect">
            <a:avLst/>
          </a:prstGeom>
          <a:solidFill>
            <a:schemeClr val="bg1"/>
          </a:solidFill>
        </p:spPr>
        <p:txBody>
          <a:bodyPr wrap="none" anchor="ctr">
            <a:spAutoFit/>
          </a:bodyPr>
          <a:lstStyle/>
          <a:p>
            <a:pPr algn="ctr"/>
            <a:r>
              <a:rPr lang="en-IN" sz="2800" b="1" dirty="0">
                <a:solidFill>
                  <a:srgbClr val="0070C0"/>
                </a:solidFill>
                <a:latin typeface="Leelawadee UI" panose="020B0502040204020203" pitchFamily="34" charset="-34"/>
                <a:cs typeface="Leelawadee UI" panose="020B0502040204020203" pitchFamily="34" charset="-34"/>
              </a:rPr>
              <a:t>Program Execution</a:t>
            </a:r>
          </a:p>
        </p:txBody>
      </p:sp>
      <p:sp>
        <p:nvSpPr>
          <p:cNvPr id="6" name="Text Placeholder 6"/>
          <p:cNvSpPr txBox="1">
            <a:spLocks/>
          </p:cNvSpPr>
          <p:nvPr/>
        </p:nvSpPr>
        <p:spPr>
          <a:xfrm>
            <a:off x="803071" y="722082"/>
            <a:ext cx="10407877" cy="270024"/>
          </a:xfrm>
          <a:prstGeom prst="rect">
            <a:avLst/>
          </a:prstGeom>
        </p:spPr>
        <p:txBody>
          <a:bodyPr>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n-IN" dirty="0">
              <a:solidFill>
                <a:prstClr val="white">
                  <a:lumMod val="50000"/>
                </a:prstClr>
              </a:solidFill>
            </a:endParaRPr>
          </a:p>
        </p:txBody>
      </p:sp>
      <p:grpSp>
        <p:nvGrpSpPr>
          <p:cNvPr id="18" name="Group 17"/>
          <p:cNvGrpSpPr/>
          <p:nvPr/>
        </p:nvGrpSpPr>
        <p:grpSpPr>
          <a:xfrm>
            <a:off x="1519412" y="788762"/>
            <a:ext cx="7561493" cy="610874"/>
            <a:chOff x="-3159739" y="2132960"/>
            <a:chExt cx="3482604" cy="479192"/>
          </a:xfrm>
          <a:solidFill>
            <a:srgbClr val="0070C0"/>
          </a:solidFill>
        </p:grpSpPr>
        <p:sp>
          <p:nvSpPr>
            <p:cNvPr id="19" name="Pentagon 18"/>
            <p:cNvSpPr/>
            <p:nvPr/>
          </p:nvSpPr>
          <p:spPr>
            <a:xfrm>
              <a:off x="-1706866" y="2132960"/>
              <a:ext cx="2029731" cy="479192"/>
            </a:xfrm>
            <a:prstGeom prst="homePlate">
              <a:avLst/>
            </a:prstGeom>
            <a:gr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prstClr val="white"/>
                  </a:solidFill>
                </a:rPr>
                <a:t>Phase-1 (Employee &amp; </a:t>
              </a:r>
              <a:br>
                <a:rPr lang="en-IN" dirty="0">
                  <a:solidFill>
                    <a:prstClr val="white"/>
                  </a:solidFill>
                </a:rPr>
              </a:br>
              <a:r>
                <a:rPr lang="en-IN" dirty="0">
                  <a:solidFill>
                    <a:prstClr val="white"/>
                  </a:solidFill>
                </a:rPr>
                <a:t>Customer Launch) – </a:t>
              </a:r>
              <a:r>
                <a:rPr lang="en-IN" dirty="0" smtClean="0">
                  <a:solidFill>
                    <a:prstClr val="white"/>
                  </a:solidFill>
                </a:rPr>
                <a:t>29/8</a:t>
              </a:r>
              <a:endParaRPr lang="en-IN" dirty="0">
                <a:solidFill>
                  <a:prstClr val="white"/>
                </a:solidFill>
              </a:endParaRPr>
            </a:p>
          </p:txBody>
        </p:sp>
        <p:sp>
          <p:nvSpPr>
            <p:cNvPr id="20" name="Pentagon 19"/>
            <p:cNvSpPr/>
            <p:nvPr/>
          </p:nvSpPr>
          <p:spPr>
            <a:xfrm>
              <a:off x="-3159739" y="2132960"/>
              <a:ext cx="1785340" cy="479192"/>
            </a:xfrm>
            <a:prstGeom prst="homePlate">
              <a:avLst/>
            </a:prstGeom>
            <a:gr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prstClr val="white"/>
                  </a:solidFill>
                </a:rPr>
                <a:t>Phase-0 (</a:t>
              </a:r>
              <a:r>
                <a:rPr lang="en-IN" b="1" dirty="0">
                  <a:solidFill>
                    <a:prstClr val="white"/>
                  </a:solidFill>
                </a:rPr>
                <a:t>Unistore integration</a:t>
              </a:r>
              <a:r>
                <a:rPr lang="en-IN" dirty="0">
                  <a:solidFill>
                    <a:prstClr val="white"/>
                  </a:solidFill>
                </a:rPr>
                <a:t>) – 16/5</a:t>
              </a:r>
            </a:p>
          </p:txBody>
        </p:sp>
      </p:grpSp>
      <p:cxnSp>
        <p:nvCxnSpPr>
          <p:cNvPr id="21" name="Straight Connector 20"/>
          <p:cNvCxnSpPr/>
          <p:nvPr/>
        </p:nvCxnSpPr>
        <p:spPr>
          <a:xfrm>
            <a:off x="0" y="2373690"/>
            <a:ext cx="12192000" cy="0"/>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6899" y="3446263"/>
            <a:ext cx="12192000" cy="0"/>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0" y="4702215"/>
            <a:ext cx="12192000" cy="0"/>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0" y="5821660"/>
            <a:ext cx="12192000" cy="0"/>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42252" y="2757273"/>
            <a:ext cx="1587422" cy="369332"/>
          </a:xfrm>
          <a:prstGeom prst="rect">
            <a:avLst/>
          </a:prstGeom>
          <a:noFill/>
        </p:spPr>
        <p:txBody>
          <a:bodyPr wrap="none" rtlCol="0">
            <a:spAutoFit/>
          </a:bodyPr>
          <a:lstStyle/>
          <a:p>
            <a:r>
              <a:rPr lang="en-US" b="1" dirty="0">
                <a:solidFill>
                  <a:srgbClr val="0070C0"/>
                </a:solidFill>
              </a:rPr>
              <a:t>Loyalty Engine</a:t>
            </a:r>
          </a:p>
        </p:txBody>
      </p:sp>
      <p:sp>
        <p:nvSpPr>
          <p:cNvPr id="26" name="TextBox 25"/>
          <p:cNvSpPr txBox="1"/>
          <p:nvPr/>
        </p:nvSpPr>
        <p:spPr>
          <a:xfrm>
            <a:off x="10986" y="3757836"/>
            <a:ext cx="964367" cy="923330"/>
          </a:xfrm>
          <a:prstGeom prst="rect">
            <a:avLst/>
          </a:prstGeom>
          <a:noFill/>
        </p:spPr>
        <p:txBody>
          <a:bodyPr wrap="none" rtlCol="0">
            <a:spAutoFit/>
          </a:bodyPr>
          <a:lstStyle/>
          <a:p>
            <a:r>
              <a:rPr lang="en-US" b="1" dirty="0" smtClean="0">
                <a:solidFill>
                  <a:srgbClr val="0070C0"/>
                </a:solidFill>
              </a:rPr>
              <a:t>Website</a:t>
            </a:r>
          </a:p>
          <a:p>
            <a:r>
              <a:rPr lang="en-US" b="1" dirty="0" smtClean="0">
                <a:solidFill>
                  <a:srgbClr val="0070C0"/>
                </a:solidFill>
              </a:rPr>
              <a:t>&amp; </a:t>
            </a:r>
            <a:br>
              <a:rPr lang="en-US" b="1" dirty="0" smtClean="0">
                <a:solidFill>
                  <a:srgbClr val="0070C0"/>
                </a:solidFill>
              </a:rPr>
            </a:br>
            <a:r>
              <a:rPr lang="en-US" b="1" dirty="0" smtClean="0">
                <a:solidFill>
                  <a:srgbClr val="0070C0"/>
                </a:solidFill>
              </a:rPr>
              <a:t>Comm.</a:t>
            </a:r>
            <a:endParaRPr lang="en-US" b="1" dirty="0">
              <a:solidFill>
                <a:srgbClr val="0070C0"/>
              </a:solidFill>
            </a:endParaRPr>
          </a:p>
        </p:txBody>
      </p:sp>
      <p:sp>
        <p:nvSpPr>
          <p:cNvPr id="27" name="TextBox 26"/>
          <p:cNvSpPr txBox="1"/>
          <p:nvPr/>
        </p:nvSpPr>
        <p:spPr>
          <a:xfrm>
            <a:off x="10986" y="5027083"/>
            <a:ext cx="1240148" cy="646331"/>
          </a:xfrm>
          <a:prstGeom prst="rect">
            <a:avLst/>
          </a:prstGeom>
          <a:noFill/>
        </p:spPr>
        <p:txBody>
          <a:bodyPr wrap="none" rtlCol="0">
            <a:spAutoFit/>
          </a:bodyPr>
          <a:lstStyle/>
          <a:p>
            <a:r>
              <a:rPr lang="en-US" b="1" dirty="0" smtClean="0">
                <a:solidFill>
                  <a:srgbClr val="0070C0"/>
                </a:solidFill>
              </a:rPr>
              <a:t>Integration</a:t>
            </a:r>
          </a:p>
          <a:p>
            <a:r>
              <a:rPr lang="en-US" b="1" dirty="0" smtClean="0">
                <a:solidFill>
                  <a:srgbClr val="0070C0"/>
                </a:solidFill>
              </a:rPr>
              <a:t>&amp; Testing</a:t>
            </a:r>
            <a:endParaRPr lang="en-US" b="1" dirty="0">
              <a:solidFill>
                <a:srgbClr val="0070C0"/>
              </a:solidFill>
            </a:endParaRPr>
          </a:p>
        </p:txBody>
      </p:sp>
      <p:sp>
        <p:nvSpPr>
          <p:cNvPr id="32" name="TextBox 31"/>
          <p:cNvSpPr txBox="1"/>
          <p:nvPr/>
        </p:nvSpPr>
        <p:spPr>
          <a:xfrm>
            <a:off x="1490391" y="2480795"/>
            <a:ext cx="3770564" cy="830997"/>
          </a:xfrm>
          <a:prstGeom prst="rect">
            <a:avLst/>
          </a:prstGeom>
          <a:noFill/>
        </p:spPr>
        <p:txBody>
          <a:bodyPr wrap="square" rtlCol="0">
            <a:spAutoFit/>
          </a:bodyPr>
          <a:lstStyle/>
          <a:p>
            <a:pPr marL="285750" indent="-285750">
              <a:buFont typeface="Wingdings" panose="05000000000000000000" pitchFamily="2" charset="2"/>
              <a:buChar char="ü"/>
            </a:pPr>
            <a:r>
              <a:rPr lang="en-US" sz="1600" dirty="0" smtClean="0">
                <a:solidFill>
                  <a:srgbClr val="000000"/>
                </a:solidFill>
              </a:rPr>
              <a:t>Auto Enroll </a:t>
            </a:r>
            <a:r>
              <a:rPr lang="en-US" sz="1600" dirty="0">
                <a:solidFill>
                  <a:srgbClr val="000000"/>
                </a:solidFill>
              </a:rPr>
              <a:t>U</a:t>
            </a:r>
            <a:r>
              <a:rPr lang="en-US" sz="1600" dirty="0" smtClean="0">
                <a:solidFill>
                  <a:srgbClr val="000000"/>
                </a:solidFill>
              </a:rPr>
              <a:t>nistore Customers– </a:t>
            </a:r>
            <a:r>
              <a:rPr lang="en-US" sz="1600" dirty="0">
                <a:solidFill>
                  <a:srgbClr val="000000"/>
                </a:solidFill>
              </a:rPr>
              <a:t>15/5</a:t>
            </a:r>
          </a:p>
          <a:p>
            <a:pPr marL="3175" indent="-285750">
              <a:buFont typeface="Wingdings" panose="05000000000000000000" pitchFamily="2" charset="2"/>
              <a:buChar char="ü"/>
            </a:pPr>
            <a:r>
              <a:rPr lang="en-US" sz="1600" dirty="0">
                <a:solidFill>
                  <a:srgbClr val="000000"/>
                </a:solidFill>
              </a:rPr>
              <a:t>Data integration with Tata Treats</a:t>
            </a:r>
          </a:p>
          <a:p>
            <a:pPr indent="-282575">
              <a:buFont typeface="Arial" panose="020B0604020202020204" pitchFamily="34" charset="0"/>
              <a:buChar char="•"/>
            </a:pPr>
            <a:r>
              <a:rPr lang="en-US" sz="1600" dirty="0">
                <a:solidFill>
                  <a:srgbClr val="000000"/>
                </a:solidFill>
              </a:rPr>
              <a:t>Points accrual for customers</a:t>
            </a:r>
          </a:p>
        </p:txBody>
      </p:sp>
      <p:sp>
        <p:nvSpPr>
          <p:cNvPr id="33" name="TextBox 32"/>
          <p:cNvSpPr txBox="1"/>
          <p:nvPr/>
        </p:nvSpPr>
        <p:spPr>
          <a:xfrm>
            <a:off x="5063736" y="2389814"/>
            <a:ext cx="3663404" cy="1077218"/>
          </a:xfrm>
          <a:prstGeom prst="rect">
            <a:avLst/>
          </a:prstGeom>
          <a:noFill/>
        </p:spPr>
        <p:txBody>
          <a:bodyPr wrap="square" rtlCol="0">
            <a:spAutoFit/>
          </a:bodyPr>
          <a:lstStyle/>
          <a:p>
            <a:pPr marL="285750" indent="-285750">
              <a:buFont typeface="Wingdings" panose="05000000000000000000" pitchFamily="2" charset="2"/>
              <a:buChar char="ü"/>
            </a:pPr>
            <a:r>
              <a:rPr lang="en-US" sz="1600" dirty="0" smtClean="0">
                <a:solidFill>
                  <a:srgbClr val="000000"/>
                </a:solidFill>
              </a:rPr>
              <a:t>Signup &amp; My account  </a:t>
            </a:r>
            <a:r>
              <a:rPr lang="en-US" sz="1600" dirty="0">
                <a:solidFill>
                  <a:srgbClr val="000000"/>
                </a:solidFill>
              </a:rPr>
              <a:t>– </a:t>
            </a:r>
            <a:r>
              <a:rPr lang="en-US" sz="1600" dirty="0" smtClean="0">
                <a:solidFill>
                  <a:srgbClr val="000000"/>
                </a:solidFill>
              </a:rPr>
              <a:t>21/7</a:t>
            </a:r>
            <a:endParaRPr lang="en-US" sz="1600" dirty="0">
              <a:solidFill>
                <a:srgbClr val="000000"/>
              </a:solidFill>
            </a:endParaRPr>
          </a:p>
          <a:p>
            <a:pPr marL="171450" indent="-171450">
              <a:buFont typeface="Arial" panose="020B0604020202020204" pitchFamily="34" charset="0"/>
              <a:buChar char="•"/>
            </a:pPr>
            <a:r>
              <a:rPr lang="en-US" sz="1600" dirty="0" smtClean="0">
                <a:solidFill>
                  <a:srgbClr val="000000"/>
                </a:solidFill>
              </a:rPr>
              <a:t>New Unistore  accrual logic </a:t>
            </a:r>
            <a:r>
              <a:rPr lang="en-US" sz="1600" dirty="0">
                <a:solidFill>
                  <a:srgbClr val="000000"/>
                </a:solidFill>
              </a:rPr>
              <a:t>– </a:t>
            </a:r>
            <a:r>
              <a:rPr lang="en-US" sz="1600" dirty="0" smtClean="0">
                <a:solidFill>
                  <a:srgbClr val="000000"/>
                </a:solidFill>
              </a:rPr>
              <a:t>16/8</a:t>
            </a:r>
          </a:p>
          <a:p>
            <a:pPr marL="171450" indent="-171450">
              <a:buFont typeface="Arial" panose="020B0604020202020204" pitchFamily="34" charset="0"/>
              <a:buChar char="•"/>
            </a:pPr>
            <a:r>
              <a:rPr lang="en-US" sz="1600" dirty="0" smtClean="0">
                <a:solidFill>
                  <a:srgbClr val="000000"/>
                </a:solidFill>
              </a:rPr>
              <a:t>Employee proposition – 16/8</a:t>
            </a:r>
          </a:p>
          <a:p>
            <a:pPr marL="171450" indent="-171450">
              <a:buFont typeface="Arial" panose="020B0604020202020204" pitchFamily="34" charset="0"/>
              <a:buChar char="•"/>
            </a:pPr>
            <a:r>
              <a:rPr lang="en-US" sz="1600" dirty="0" smtClean="0">
                <a:solidFill>
                  <a:srgbClr val="000000"/>
                </a:solidFill>
              </a:rPr>
              <a:t>Offers &amp; – 16/8</a:t>
            </a:r>
            <a:endParaRPr lang="en-US" sz="1600" dirty="0">
              <a:solidFill>
                <a:srgbClr val="000000"/>
              </a:solidFill>
            </a:endParaRPr>
          </a:p>
        </p:txBody>
      </p:sp>
      <p:sp>
        <p:nvSpPr>
          <p:cNvPr id="34" name="TextBox 33"/>
          <p:cNvSpPr txBox="1"/>
          <p:nvPr/>
        </p:nvSpPr>
        <p:spPr>
          <a:xfrm>
            <a:off x="5076850" y="3410188"/>
            <a:ext cx="3667517" cy="1323439"/>
          </a:xfrm>
          <a:prstGeom prst="rect">
            <a:avLst/>
          </a:prstGeom>
          <a:noFill/>
        </p:spPr>
        <p:txBody>
          <a:bodyPr wrap="square" rtlCol="0">
            <a:spAutoFit/>
          </a:bodyPr>
          <a:lstStyle/>
          <a:p>
            <a:pPr marL="285750" indent="-285750">
              <a:buFont typeface="Wingdings" panose="05000000000000000000" pitchFamily="2" charset="2"/>
              <a:buChar char="ü"/>
            </a:pPr>
            <a:r>
              <a:rPr lang="en-US" sz="1600" dirty="0" smtClean="0">
                <a:solidFill>
                  <a:srgbClr val="000000"/>
                </a:solidFill>
              </a:rPr>
              <a:t>Design &amp; Branding – 25/6</a:t>
            </a:r>
          </a:p>
          <a:p>
            <a:pPr marL="285750" indent="-285750">
              <a:buFont typeface="Wingdings" panose="05000000000000000000" pitchFamily="2" charset="2"/>
              <a:buChar char="ü"/>
            </a:pPr>
            <a:r>
              <a:rPr lang="en-US" sz="1600" dirty="0" smtClean="0">
                <a:solidFill>
                  <a:srgbClr val="000000"/>
                </a:solidFill>
              </a:rPr>
              <a:t>Content Integration – 21/7</a:t>
            </a:r>
          </a:p>
          <a:p>
            <a:pPr marL="171450" indent="-171450">
              <a:buFont typeface="Arial" panose="020B0604020202020204" pitchFamily="34" charset="0"/>
              <a:buChar char="•"/>
            </a:pPr>
            <a:r>
              <a:rPr lang="en-US" sz="1600" dirty="0" smtClean="0">
                <a:solidFill>
                  <a:srgbClr val="000000"/>
                </a:solidFill>
              </a:rPr>
              <a:t>Referral  - 16/8 </a:t>
            </a:r>
          </a:p>
          <a:p>
            <a:pPr marL="171450" indent="-171450">
              <a:buFont typeface="Arial" panose="020B0604020202020204" pitchFamily="34" charset="0"/>
              <a:buChar char="•"/>
            </a:pPr>
            <a:r>
              <a:rPr lang="en-US" sz="1600" dirty="0" smtClean="0">
                <a:solidFill>
                  <a:srgbClr val="000000"/>
                </a:solidFill>
              </a:rPr>
              <a:t>Marketing &amp; Offers – 16/8</a:t>
            </a:r>
          </a:p>
          <a:p>
            <a:pPr marL="171450" indent="-171450">
              <a:buFont typeface="Arial" panose="020B0604020202020204" pitchFamily="34" charset="0"/>
              <a:buChar char="•"/>
            </a:pPr>
            <a:endParaRPr lang="en-US" sz="1600" dirty="0">
              <a:solidFill>
                <a:srgbClr val="000000"/>
              </a:solidFill>
            </a:endParaRPr>
          </a:p>
        </p:txBody>
      </p:sp>
      <p:sp>
        <p:nvSpPr>
          <p:cNvPr id="36" name="TextBox 35"/>
          <p:cNvSpPr txBox="1"/>
          <p:nvPr/>
        </p:nvSpPr>
        <p:spPr>
          <a:xfrm>
            <a:off x="5063735" y="4750692"/>
            <a:ext cx="3715192" cy="1077218"/>
          </a:xfrm>
          <a:prstGeom prst="rect">
            <a:avLst/>
          </a:prstGeom>
          <a:noFill/>
        </p:spPr>
        <p:txBody>
          <a:bodyPr wrap="square" rtlCol="0">
            <a:spAutoFit/>
          </a:bodyPr>
          <a:lstStyle/>
          <a:p>
            <a:pPr marL="285750" indent="-285750">
              <a:buFont typeface="Wingdings" panose="05000000000000000000" pitchFamily="2" charset="2"/>
              <a:buChar char="ü"/>
            </a:pPr>
            <a:r>
              <a:rPr lang="en-US" sz="1600" dirty="0" smtClean="0">
                <a:solidFill>
                  <a:srgbClr val="000000"/>
                </a:solidFill>
              </a:rPr>
              <a:t>Round 1 Testing – 22/7</a:t>
            </a:r>
          </a:p>
          <a:p>
            <a:pPr marL="285750" indent="-285750">
              <a:buFont typeface="Arial" panose="020B0604020202020204" pitchFamily="34" charset="0"/>
              <a:buChar char="•"/>
            </a:pPr>
            <a:r>
              <a:rPr lang="en-US" sz="1600" dirty="0" smtClean="0">
                <a:solidFill>
                  <a:srgbClr val="000000"/>
                </a:solidFill>
              </a:rPr>
              <a:t>Round 2 testing – 5/8</a:t>
            </a:r>
          </a:p>
          <a:p>
            <a:pPr marL="285750" indent="-285750">
              <a:buFont typeface="Arial" panose="020B0604020202020204" pitchFamily="34" charset="0"/>
              <a:buChar char="•"/>
            </a:pPr>
            <a:r>
              <a:rPr lang="en-US" sz="1600" dirty="0" smtClean="0">
                <a:solidFill>
                  <a:srgbClr val="000000"/>
                </a:solidFill>
              </a:rPr>
              <a:t>Load &amp; Security Testing – 12/8</a:t>
            </a:r>
          </a:p>
          <a:p>
            <a:pPr marL="285750" indent="-285750">
              <a:buFont typeface="Arial" panose="020B0604020202020204" pitchFamily="34" charset="0"/>
              <a:buChar char="•"/>
            </a:pPr>
            <a:r>
              <a:rPr lang="en-US" sz="1600" dirty="0" smtClean="0">
                <a:solidFill>
                  <a:srgbClr val="000000"/>
                </a:solidFill>
              </a:rPr>
              <a:t>Production Beta – 16/8 </a:t>
            </a:r>
            <a:endParaRPr lang="en-US" sz="1600" dirty="0">
              <a:solidFill>
                <a:srgbClr val="000000"/>
              </a:solidFill>
            </a:endParaRPr>
          </a:p>
        </p:txBody>
      </p:sp>
      <p:sp>
        <p:nvSpPr>
          <p:cNvPr id="51" name="TextBox 50"/>
          <p:cNvSpPr txBox="1"/>
          <p:nvPr/>
        </p:nvSpPr>
        <p:spPr>
          <a:xfrm>
            <a:off x="10986" y="1811676"/>
            <a:ext cx="1500539" cy="369332"/>
          </a:xfrm>
          <a:prstGeom prst="rect">
            <a:avLst/>
          </a:prstGeom>
          <a:noFill/>
        </p:spPr>
        <p:txBody>
          <a:bodyPr wrap="none" rtlCol="0">
            <a:spAutoFit/>
          </a:bodyPr>
          <a:lstStyle/>
          <a:p>
            <a:r>
              <a:rPr lang="en-US" b="1" dirty="0" smtClean="0">
                <a:solidFill>
                  <a:srgbClr val="0070C0"/>
                </a:solidFill>
              </a:rPr>
              <a:t>Infrastructure</a:t>
            </a:r>
            <a:endParaRPr lang="en-US" b="1" dirty="0">
              <a:solidFill>
                <a:srgbClr val="0070C0"/>
              </a:solidFill>
            </a:endParaRPr>
          </a:p>
        </p:txBody>
      </p:sp>
      <p:sp>
        <p:nvSpPr>
          <p:cNvPr id="53" name="TextBox 52"/>
          <p:cNvSpPr txBox="1"/>
          <p:nvPr/>
        </p:nvSpPr>
        <p:spPr>
          <a:xfrm>
            <a:off x="1422575" y="1530488"/>
            <a:ext cx="3702077" cy="338554"/>
          </a:xfrm>
          <a:prstGeom prst="rect">
            <a:avLst/>
          </a:prstGeom>
          <a:noFill/>
        </p:spPr>
        <p:txBody>
          <a:bodyPr wrap="square" rtlCol="0">
            <a:spAutoFit/>
          </a:bodyPr>
          <a:lstStyle/>
          <a:p>
            <a:pPr marL="285750" indent="-285750">
              <a:buFont typeface="Wingdings" panose="05000000000000000000" pitchFamily="2" charset="2"/>
              <a:buChar char="ü"/>
            </a:pPr>
            <a:r>
              <a:rPr lang="en-US" sz="1600" dirty="0" smtClean="0">
                <a:solidFill>
                  <a:srgbClr val="000000"/>
                </a:solidFill>
              </a:rPr>
              <a:t>Phase 0 Infra Setup – 15/5</a:t>
            </a:r>
            <a:endParaRPr lang="en-US" sz="1600" dirty="0">
              <a:solidFill>
                <a:srgbClr val="000000"/>
              </a:solidFill>
            </a:endParaRPr>
          </a:p>
        </p:txBody>
      </p:sp>
      <p:sp>
        <p:nvSpPr>
          <p:cNvPr id="2" name="Rectangle 1"/>
          <p:cNvSpPr/>
          <p:nvPr/>
        </p:nvSpPr>
        <p:spPr>
          <a:xfrm>
            <a:off x="1422575" y="3524269"/>
            <a:ext cx="3747461" cy="830997"/>
          </a:xfrm>
          <a:prstGeom prst="rect">
            <a:avLst/>
          </a:prstGeom>
          <a:noFill/>
        </p:spPr>
        <p:txBody>
          <a:bodyPr wrap="square" rtlCol="0">
            <a:spAutoFit/>
          </a:bodyPr>
          <a:lstStyle/>
          <a:p>
            <a:pPr marL="285750" indent="-285750">
              <a:buFont typeface="Wingdings" panose="05000000000000000000" pitchFamily="2" charset="2"/>
              <a:buChar char="ü"/>
            </a:pPr>
            <a:r>
              <a:rPr lang="en-US" sz="1600" dirty="0">
                <a:solidFill>
                  <a:srgbClr val="000000"/>
                </a:solidFill>
              </a:rPr>
              <a:t>“Coming Soon” page for Tatatreat.in</a:t>
            </a:r>
          </a:p>
          <a:p>
            <a:pPr marL="285750" indent="-285750">
              <a:buFont typeface="Wingdings" panose="05000000000000000000" pitchFamily="2" charset="2"/>
              <a:buChar char="ü"/>
            </a:pPr>
            <a:r>
              <a:rPr lang="en-US" sz="1600" dirty="0">
                <a:solidFill>
                  <a:srgbClr val="000000"/>
                </a:solidFill>
              </a:rPr>
              <a:t>Capture E-mail/Mobile of prospects</a:t>
            </a:r>
          </a:p>
          <a:p>
            <a:pPr marL="285750" indent="-285750">
              <a:buFont typeface="Wingdings" panose="05000000000000000000" pitchFamily="2" charset="2"/>
              <a:buChar char="ü"/>
            </a:pPr>
            <a:r>
              <a:rPr lang="en-US" sz="1600" dirty="0">
                <a:solidFill>
                  <a:srgbClr val="000000"/>
                </a:solidFill>
              </a:rPr>
              <a:t>Thank you mail to subscribers</a:t>
            </a:r>
          </a:p>
        </p:txBody>
      </p:sp>
      <p:sp>
        <p:nvSpPr>
          <p:cNvPr id="55" name="TextBox 54"/>
          <p:cNvSpPr txBox="1"/>
          <p:nvPr/>
        </p:nvSpPr>
        <p:spPr>
          <a:xfrm>
            <a:off x="5076850" y="1530488"/>
            <a:ext cx="3702077" cy="830997"/>
          </a:xfrm>
          <a:prstGeom prst="rect">
            <a:avLst/>
          </a:prstGeom>
          <a:noFill/>
        </p:spPr>
        <p:txBody>
          <a:bodyPr wrap="square" rtlCol="0">
            <a:spAutoFit/>
          </a:bodyPr>
          <a:lstStyle/>
          <a:p>
            <a:pPr marL="285750" indent="-285750">
              <a:buFont typeface="Wingdings" panose="05000000000000000000" pitchFamily="2" charset="2"/>
              <a:buChar char="ü"/>
            </a:pPr>
            <a:r>
              <a:rPr lang="en-US" sz="1600" dirty="0" smtClean="0">
                <a:solidFill>
                  <a:srgbClr val="000000"/>
                </a:solidFill>
              </a:rPr>
              <a:t>Loyalty infra </a:t>
            </a:r>
            <a:r>
              <a:rPr lang="en-US" sz="1600" dirty="0">
                <a:solidFill>
                  <a:srgbClr val="000000"/>
                </a:solidFill>
              </a:rPr>
              <a:t>setup – </a:t>
            </a:r>
            <a:r>
              <a:rPr lang="en-US" sz="1600" dirty="0" smtClean="0">
                <a:solidFill>
                  <a:srgbClr val="000000"/>
                </a:solidFill>
              </a:rPr>
              <a:t>10/7</a:t>
            </a:r>
            <a:endParaRPr lang="en-US" sz="1600" dirty="0">
              <a:solidFill>
                <a:srgbClr val="000000"/>
              </a:solidFill>
            </a:endParaRPr>
          </a:p>
          <a:p>
            <a:pPr marL="285750" indent="-285750">
              <a:buFont typeface="Arial" panose="020B0604020202020204" pitchFamily="34" charset="0"/>
              <a:buChar char="•"/>
            </a:pPr>
            <a:r>
              <a:rPr lang="en-US" sz="1600" dirty="0" smtClean="0">
                <a:solidFill>
                  <a:srgbClr val="000000"/>
                </a:solidFill>
              </a:rPr>
              <a:t>Backup &amp; DR setup </a:t>
            </a:r>
            <a:r>
              <a:rPr lang="en-US" sz="1600" dirty="0">
                <a:solidFill>
                  <a:srgbClr val="000000"/>
                </a:solidFill>
              </a:rPr>
              <a:t>– </a:t>
            </a:r>
            <a:r>
              <a:rPr lang="en-US" sz="1600" dirty="0" smtClean="0">
                <a:solidFill>
                  <a:srgbClr val="000000"/>
                </a:solidFill>
              </a:rPr>
              <a:t>5/8</a:t>
            </a:r>
          </a:p>
          <a:p>
            <a:pPr marL="285750" indent="-285750">
              <a:buFont typeface="Arial" panose="020B0604020202020204" pitchFamily="34" charset="0"/>
              <a:buChar char="•"/>
            </a:pPr>
            <a:r>
              <a:rPr lang="en-US" sz="1600" dirty="0" smtClean="0">
                <a:solidFill>
                  <a:srgbClr val="000000"/>
                </a:solidFill>
              </a:rPr>
              <a:t>Security                     -  10/8 </a:t>
            </a:r>
          </a:p>
        </p:txBody>
      </p:sp>
      <p:sp>
        <p:nvSpPr>
          <p:cNvPr id="8" name="Rectangle 7"/>
          <p:cNvSpPr/>
          <p:nvPr/>
        </p:nvSpPr>
        <p:spPr>
          <a:xfrm>
            <a:off x="8828772" y="2505725"/>
            <a:ext cx="3471394" cy="830997"/>
          </a:xfrm>
          <a:prstGeom prst="rect">
            <a:avLst/>
          </a:prstGeom>
        </p:spPr>
        <p:txBody>
          <a:bodyPr wrap="square">
            <a:spAutoFit/>
          </a:bodyPr>
          <a:lstStyle/>
          <a:p>
            <a:r>
              <a:rPr lang="en-IN" sz="1600" kern="0" dirty="0" smtClean="0">
                <a:solidFill>
                  <a:prstClr val="black"/>
                </a:solidFill>
                <a:cs typeface="Leelawadee" panose="020B0502040204020203" pitchFamily="34" charset="-34"/>
              </a:rPr>
              <a:t>Alignment of </a:t>
            </a:r>
            <a:r>
              <a:rPr lang="en-IN" sz="1600" kern="0" dirty="0" err="1" smtClean="0">
                <a:solidFill>
                  <a:prstClr val="black"/>
                </a:solidFill>
                <a:cs typeface="Leelawadee" panose="020B0502040204020203" pitchFamily="34" charset="-34"/>
              </a:rPr>
              <a:t>Unistore’s</a:t>
            </a:r>
            <a:r>
              <a:rPr lang="en-IN" sz="1600" kern="0" dirty="0" smtClean="0">
                <a:solidFill>
                  <a:prstClr val="black"/>
                </a:solidFill>
                <a:cs typeface="Leelawadee" panose="020B0502040204020203" pitchFamily="34" charset="-34"/>
              </a:rPr>
              <a:t> accrual logic &amp; finalization of employee earning proposition. </a:t>
            </a:r>
            <a:endParaRPr lang="en-IN" sz="1600" kern="0" dirty="0">
              <a:solidFill>
                <a:prstClr val="black"/>
              </a:solidFill>
              <a:cs typeface="Leelawadee" panose="020B0502040204020203" pitchFamily="34" charset="-34"/>
            </a:endParaRPr>
          </a:p>
        </p:txBody>
      </p:sp>
      <p:sp>
        <p:nvSpPr>
          <p:cNvPr id="9" name="Rectangle 8"/>
          <p:cNvSpPr/>
          <p:nvPr/>
        </p:nvSpPr>
        <p:spPr>
          <a:xfrm>
            <a:off x="8828772" y="3524269"/>
            <a:ext cx="3092342" cy="830997"/>
          </a:xfrm>
          <a:prstGeom prst="rect">
            <a:avLst/>
          </a:prstGeom>
        </p:spPr>
        <p:txBody>
          <a:bodyPr wrap="square">
            <a:spAutoFit/>
          </a:bodyPr>
          <a:lstStyle/>
          <a:p>
            <a:r>
              <a:rPr lang="en-US" sz="1600" kern="0" dirty="0" smtClean="0">
                <a:solidFill>
                  <a:prstClr val="black"/>
                </a:solidFill>
                <a:cs typeface="Leelawadee" panose="020B0502040204020203" pitchFamily="34" charset="-34"/>
              </a:rPr>
              <a:t>Marketing &amp; Offer construct to be aligned for hosting additional content &amp; pages. </a:t>
            </a:r>
            <a:endParaRPr lang="en-IN" sz="1600" kern="0" dirty="0">
              <a:solidFill>
                <a:prstClr val="black"/>
              </a:solidFill>
              <a:cs typeface="Leelawadee" panose="020B0502040204020203" pitchFamily="34" charset="-34"/>
            </a:endParaRPr>
          </a:p>
        </p:txBody>
      </p:sp>
      <p:sp>
        <p:nvSpPr>
          <p:cNvPr id="30" name="Rectangle 29"/>
          <p:cNvSpPr/>
          <p:nvPr/>
        </p:nvSpPr>
        <p:spPr>
          <a:xfrm>
            <a:off x="8828772" y="4743707"/>
            <a:ext cx="3092342" cy="830997"/>
          </a:xfrm>
          <a:prstGeom prst="rect">
            <a:avLst/>
          </a:prstGeom>
        </p:spPr>
        <p:txBody>
          <a:bodyPr wrap="square">
            <a:spAutoFit/>
          </a:bodyPr>
          <a:lstStyle/>
          <a:p>
            <a:r>
              <a:rPr lang="en-US" sz="1600" kern="0" dirty="0" smtClean="0">
                <a:solidFill>
                  <a:prstClr val="black"/>
                </a:solidFill>
                <a:cs typeface="Leelawadee" panose="020B0502040204020203" pitchFamily="34" charset="-34"/>
              </a:rPr>
              <a:t>Comprehensive testing in process across : functionality &amp; device, </a:t>
            </a:r>
            <a:r>
              <a:rPr lang="en-US" sz="1600" kern="0" dirty="0">
                <a:solidFill>
                  <a:prstClr val="black"/>
                </a:solidFill>
                <a:cs typeface="Leelawadee" panose="020B0502040204020203" pitchFamily="34" charset="-34"/>
              </a:rPr>
              <a:t>Load , content </a:t>
            </a:r>
            <a:r>
              <a:rPr lang="en-US" sz="1600" kern="0" dirty="0" smtClean="0">
                <a:solidFill>
                  <a:prstClr val="black"/>
                </a:solidFill>
                <a:cs typeface="Leelawadee" panose="020B0502040204020203" pitchFamily="34" charset="-34"/>
              </a:rPr>
              <a:t>&amp; security testing </a:t>
            </a:r>
            <a:endParaRPr lang="en-IN" sz="1600" kern="0" dirty="0">
              <a:solidFill>
                <a:prstClr val="black"/>
              </a:solidFill>
              <a:cs typeface="Leelawadee" panose="020B0502040204020203" pitchFamily="34" charset="-34"/>
            </a:endParaRPr>
          </a:p>
        </p:txBody>
      </p:sp>
      <p:sp>
        <p:nvSpPr>
          <p:cNvPr id="10" name="TextBox 9"/>
          <p:cNvSpPr txBox="1"/>
          <p:nvPr/>
        </p:nvSpPr>
        <p:spPr>
          <a:xfrm>
            <a:off x="975353" y="5895127"/>
            <a:ext cx="9770484" cy="338554"/>
          </a:xfrm>
          <a:prstGeom prst="rect">
            <a:avLst/>
          </a:prstGeom>
          <a:noFill/>
        </p:spPr>
        <p:txBody>
          <a:bodyPr wrap="square" rtlCol="0">
            <a:spAutoFit/>
          </a:bodyPr>
          <a:lstStyle/>
          <a:p>
            <a:pPr algn="ctr"/>
            <a:r>
              <a:rPr lang="en-IN" sz="1600" b="1" dirty="0" smtClean="0">
                <a:latin typeface="Leelawadee" panose="020B0502040204020203" pitchFamily="34" charset="-34"/>
                <a:cs typeface="Leelawadee" panose="020B0502040204020203" pitchFamily="34" charset="-34"/>
              </a:rPr>
              <a:t>Ready for launch: 1</a:t>
            </a:r>
            <a:r>
              <a:rPr lang="en-IN" sz="1600" b="1" baseline="30000" dirty="0" smtClean="0">
                <a:latin typeface="Leelawadee" panose="020B0502040204020203" pitchFamily="34" charset="-34"/>
                <a:cs typeface="Leelawadee" panose="020B0502040204020203" pitchFamily="34" charset="-34"/>
              </a:rPr>
              <a:t>st</a:t>
            </a:r>
            <a:r>
              <a:rPr lang="en-IN" sz="1600" b="1" dirty="0" smtClean="0">
                <a:latin typeface="Leelawadee" panose="020B0502040204020203" pitchFamily="34" charset="-34"/>
                <a:cs typeface="Leelawadee" panose="020B0502040204020203" pitchFamily="34" charset="-34"/>
              </a:rPr>
              <a:t> September</a:t>
            </a:r>
            <a:endParaRPr lang="en-IN" sz="1600" b="1" dirty="0">
              <a:latin typeface="Leelawadee" panose="020B0502040204020203" pitchFamily="34" charset="-34"/>
              <a:cs typeface="Leelawadee" panose="020B0502040204020203" pitchFamily="34" charset="-34"/>
            </a:endParaRPr>
          </a:p>
        </p:txBody>
      </p:sp>
      <p:sp>
        <p:nvSpPr>
          <p:cNvPr id="31" name="Rectangle 30"/>
          <p:cNvSpPr/>
          <p:nvPr/>
        </p:nvSpPr>
        <p:spPr>
          <a:xfrm>
            <a:off x="8775019" y="1396177"/>
            <a:ext cx="3471394" cy="584775"/>
          </a:xfrm>
          <a:prstGeom prst="rect">
            <a:avLst/>
          </a:prstGeom>
        </p:spPr>
        <p:txBody>
          <a:bodyPr wrap="square">
            <a:spAutoFit/>
          </a:bodyPr>
          <a:lstStyle/>
          <a:p>
            <a:r>
              <a:rPr lang="en-IN" sz="1600" kern="0" dirty="0" smtClean="0">
                <a:solidFill>
                  <a:prstClr val="black"/>
                </a:solidFill>
                <a:cs typeface="Leelawadee" panose="020B0502040204020203" pitchFamily="34" charset="-34"/>
              </a:rPr>
              <a:t>System backup , Integration &amp; security in progress. </a:t>
            </a:r>
            <a:endParaRPr lang="en-IN" sz="1600" kern="0" dirty="0">
              <a:solidFill>
                <a:prstClr val="black"/>
              </a:solidFill>
              <a:cs typeface="Leelawadee" panose="020B0502040204020203" pitchFamily="34" charset="-34"/>
            </a:endParaRPr>
          </a:p>
        </p:txBody>
      </p:sp>
    </p:spTree>
    <p:extLst>
      <p:ext uri="{BB962C8B-B14F-4D97-AF65-F5344CB8AC3E}">
        <p14:creationId xmlns:p14="http://schemas.microsoft.com/office/powerpoint/2010/main" val="237455295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flipH="1">
            <a:off x="0" y="6311900"/>
            <a:ext cx="12192000" cy="232833"/>
          </a:xfrm>
          <a:prstGeom prst="rect">
            <a:avLst/>
          </a:prstGeom>
        </p:spPr>
      </p:pic>
      <p:sp>
        <p:nvSpPr>
          <p:cNvPr id="3" name="Rectangle 2"/>
          <p:cNvSpPr/>
          <p:nvPr/>
        </p:nvSpPr>
        <p:spPr>
          <a:xfrm>
            <a:off x="0" y="0"/>
            <a:ext cx="12192000" cy="54102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8" name="Group 7"/>
          <p:cNvGrpSpPr/>
          <p:nvPr/>
        </p:nvGrpSpPr>
        <p:grpSpPr>
          <a:xfrm>
            <a:off x="2895600" y="228600"/>
            <a:ext cx="6400800" cy="4627462"/>
            <a:chOff x="2895600" y="-358424"/>
            <a:chExt cx="6400800" cy="4627462"/>
          </a:xfrm>
        </p:grpSpPr>
        <p:sp>
          <p:nvSpPr>
            <p:cNvPr id="5" name="Rectangle 4"/>
            <p:cNvSpPr/>
            <p:nvPr/>
          </p:nvSpPr>
          <p:spPr>
            <a:xfrm>
              <a:off x="3860796" y="1960714"/>
              <a:ext cx="4475904" cy="2308324"/>
            </a:xfrm>
            <a:prstGeom prst="rect">
              <a:avLst/>
            </a:prstGeom>
          </p:spPr>
          <p:txBody>
            <a:bodyPr wrap="none">
              <a:spAutoFit/>
            </a:bodyPr>
            <a:lstStyle/>
            <a:p>
              <a:pPr algn="ctr"/>
              <a:r>
                <a:rPr lang="en-IN" sz="7200" dirty="0" smtClean="0">
                  <a:ln/>
                  <a:solidFill>
                    <a:schemeClr val="bg1"/>
                  </a:solidFill>
                  <a:latin typeface="Leelawadee UI" panose="020B0502040204020203" pitchFamily="34" charset="-34"/>
                  <a:cs typeface="Leelawadee UI" panose="020B0502040204020203" pitchFamily="34" charset="-34"/>
                </a:rPr>
                <a:t>BUSINESS </a:t>
              </a:r>
            </a:p>
            <a:p>
              <a:pPr algn="ctr"/>
              <a:r>
                <a:rPr lang="en-IN" sz="7200" dirty="0" smtClean="0">
                  <a:ln/>
                  <a:solidFill>
                    <a:schemeClr val="bg1"/>
                  </a:solidFill>
                  <a:latin typeface="Leelawadee UI" panose="020B0502040204020203" pitchFamily="34" charset="-34"/>
                  <a:cs typeface="Leelawadee UI" panose="020B0502040204020203" pitchFamily="34" charset="-34"/>
                </a:rPr>
                <a:t>MODEL</a:t>
              </a:r>
              <a:endParaRPr lang="en-IN" sz="7200" dirty="0">
                <a:ln/>
                <a:solidFill>
                  <a:schemeClr val="bg1"/>
                </a:solidFill>
                <a:latin typeface="Leelawadee UI" panose="020B0502040204020203" pitchFamily="34" charset="-34"/>
                <a:cs typeface="Leelawadee UI" panose="020B0502040204020203" pitchFamily="34" charset="-34"/>
              </a:endParaRPr>
            </a:p>
          </p:txBody>
        </p:sp>
        <p:sp>
          <p:nvSpPr>
            <p:cNvPr id="31" name="Rectangle 30"/>
            <p:cNvSpPr/>
            <p:nvPr/>
          </p:nvSpPr>
          <p:spPr>
            <a:xfrm>
              <a:off x="6006372" y="2724748"/>
              <a:ext cx="184730" cy="1200329"/>
            </a:xfrm>
            <a:prstGeom prst="rect">
              <a:avLst/>
            </a:prstGeom>
          </p:spPr>
          <p:txBody>
            <a:bodyPr wrap="none">
              <a:spAutoFit/>
            </a:bodyPr>
            <a:lstStyle/>
            <a:p>
              <a:pPr algn="ctr"/>
              <a:endParaRPr lang="en-IN" sz="7200" dirty="0">
                <a:ln/>
                <a:solidFill>
                  <a:schemeClr val="bg1"/>
                </a:solidFill>
                <a:latin typeface="Leelawadee UI" panose="020B0502040204020203" pitchFamily="34" charset="-34"/>
                <a:cs typeface="Leelawadee UI" panose="020B0502040204020203" pitchFamily="34" charset="-34"/>
              </a:endParaRPr>
            </a:p>
          </p:txBody>
        </p:sp>
        <p:sp>
          <p:nvSpPr>
            <p:cNvPr id="7" name="Rectangle 6"/>
            <p:cNvSpPr/>
            <p:nvPr/>
          </p:nvSpPr>
          <p:spPr>
            <a:xfrm>
              <a:off x="4778975" y="-358424"/>
              <a:ext cx="2634054" cy="2646878"/>
            </a:xfrm>
            <a:prstGeom prst="rect">
              <a:avLst/>
            </a:prstGeom>
          </p:spPr>
          <p:txBody>
            <a:bodyPr wrap="none">
              <a:spAutoFit/>
            </a:bodyPr>
            <a:lstStyle/>
            <a:p>
              <a:pPr algn="ctr"/>
              <a:r>
                <a:rPr lang="en-IN" sz="16600" b="1" dirty="0" smtClean="0">
                  <a:solidFill>
                    <a:schemeClr val="bg1"/>
                  </a:solidFill>
                  <a:latin typeface="Leelawadee UI" panose="020B0502040204020203" pitchFamily="34" charset="-34"/>
                  <a:cs typeface="Leelawadee UI" panose="020B0502040204020203" pitchFamily="34" charset="-34"/>
                </a:rPr>
                <a:t>07</a:t>
              </a:r>
              <a:endParaRPr lang="en-IN" sz="16600" dirty="0">
                <a:solidFill>
                  <a:schemeClr val="bg1"/>
                </a:solidFill>
              </a:endParaRPr>
            </a:p>
          </p:txBody>
        </p:sp>
        <p:cxnSp>
          <p:nvCxnSpPr>
            <p:cNvPr id="34" name="Straight Connector 33"/>
            <p:cNvCxnSpPr/>
            <p:nvPr/>
          </p:nvCxnSpPr>
          <p:spPr>
            <a:xfrm>
              <a:off x="2895600" y="1960714"/>
              <a:ext cx="64008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8618041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040F425-731D-4835-A38A-9545B9CAE996}" type="slidenum">
              <a:rPr lang="en-IN" smtClean="0">
                <a:solidFill>
                  <a:srgbClr val="000000">
                    <a:tint val="75000"/>
                  </a:srgbClr>
                </a:solidFill>
              </a:rPr>
              <a:pPr/>
              <a:t>38</a:t>
            </a:fld>
            <a:endParaRPr lang="en-IN" dirty="0">
              <a:solidFill>
                <a:srgbClr val="000000">
                  <a:tint val="75000"/>
                </a:srgbClr>
              </a:solidFill>
            </a:endParaRPr>
          </a:p>
        </p:txBody>
      </p:sp>
      <p:sp>
        <p:nvSpPr>
          <p:cNvPr id="5" name="Rectangle 4"/>
          <p:cNvSpPr/>
          <p:nvPr/>
        </p:nvSpPr>
        <p:spPr>
          <a:xfrm>
            <a:off x="2254135" y="237066"/>
            <a:ext cx="7684028" cy="523220"/>
          </a:xfrm>
          <a:prstGeom prst="rect">
            <a:avLst/>
          </a:prstGeom>
          <a:solidFill>
            <a:schemeClr val="bg1"/>
          </a:solidFill>
        </p:spPr>
        <p:txBody>
          <a:bodyPr wrap="none" anchor="ctr">
            <a:spAutoFit/>
          </a:bodyPr>
          <a:lstStyle/>
          <a:p>
            <a:pPr algn="ctr"/>
            <a:r>
              <a:rPr lang="en-IN" sz="2800" b="1" dirty="0" smtClean="0">
                <a:solidFill>
                  <a:srgbClr val="0070C0"/>
                </a:solidFill>
                <a:latin typeface="Leelawadee UI" panose="020B0502040204020203" pitchFamily="34" charset="-34"/>
                <a:cs typeface="Leelawadee UI" panose="020B0502040204020203" pitchFamily="34" charset="-34"/>
              </a:rPr>
              <a:t>Business Model Proposition for Full Partners</a:t>
            </a:r>
            <a:endParaRPr lang="en-IN" sz="2800" b="1" dirty="0">
              <a:solidFill>
                <a:srgbClr val="0070C0"/>
              </a:solidFill>
              <a:latin typeface="Leelawadee UI" panose="020B0502040204020203" pitchFamily="34" charset="-34"/>
              <a:cs typeface="Leelawadee UI" panose="020B0502040204020203" pitchFamily="34" charset="-34"/>
            </a:endParaRPr>
          </a:p>
        </p:txBody>
      </p:sp>
      <p:graphicFrame>
        <p:nvGraphicFramePr>
          <p:cNvPr id="64" name="Table 63"/>
          <p:cNvGraphicFramePr>
            <a:graphicFrameLocks noGrp="1"/>
          </p:cNvGraphicFramePr>
          <p:nvPr>
            <p:extLst/>
          </p:nvPr>
        </p:nvGraphicFramePr>
        <p:xfrm>
          <a:off x="203942" y="857761"/>
          <a:ext cx="5627232" cy="4756356"/>
        </p:xfrm>
        <a:graphic>
          <a:graphicData uri="http://schemas.openxmlformats.org/drawingml/2006/table">
            <a:tbl>
              <a:tblPr firstRow="1" bandRow="1"/>
              <a:tblGrid>
                <a:gridCol w="1329103"/>
                <a:gridCol w="3211690"/>
                <a:gridCol w="1086439"/>
              </a:tblGrid>
              <a:tr h="756892">
                <a:tc>
                  <a:txBody>
                    <a:bodyPr/>
                    <a:lstStyle>
                      <a:lvl1pPr marL="0" algn="l" defTabSz="914400" rtl="0" eaLnBrk="1" latinLnBrk="0" hangingPunct="1">
                        <a:defRPr sz="1800" b="1" kern="1200">
                          <a:solidFill>
                            <a:schemeClr val="bg1"/>
                          </a:solidFill>
                          <a:latin typeface="Century Gothic"/>
                        </a:defRPr>
                      </a:lvl1pPr>
                      <a:lvl2pPr marL="457200" algn="l" defTabSz="914400" rtl="0" eaLnBrk="1" latinLnBrk="0" hangingPunct="1">
                        <a:defRPr sz="1800" b="1" kern="1200">
                          <a:solidFill>
                            <a:schemeClr val="bg1"/>
                          </a:solidFill>
                          <a:latin typeface="Century Gothic"/>
                        </a:defRPr>
                      </a:lvl2pPr>
                      <a:lvl3pPr marL="914400" algn="l" defTabSz="914400" rtl="0" eaLnBrk="1" latinLnBrk="0" hangingPunct="1">
                        <a:defRPr sz="1800" b="1" kern="1200">
                          <a:solidFill>
                            <a:schemeClr val="bg1"/>
                          </a:solidFill>
                          <a:latin typeface="Century Gothic"/>
                        </a:defRPr>
                      </a:lvl3pPr>
                      <a:lvl4pPr marL="1371600" algn="l" defTabSz="914400" rtl="0" eaLnBrk="1" latinLnBrk="0" hangingPunct="1">
                        <a:defRPr sz="1800" b="1" kern="1200">
                          <a:solidFill>
                            <a:schemeClr val="bg1"/>
                          </a:solidFill>
                          <a:latin typeface="Century Gothic"/>
                        </a:defRPr>
                      </a:lvl4pPr>
                      <a:lvl5pPr marL="1828800" algn="l" defTabSz="914400" rtl="0" eaLnBrk="1" latinLnBrk="0" hangingPunct="1">
                        <a:defRPr sz="1800" b="1" kern="1200">
                          <a:solidFill>
                            <a:schemeClr val="bg1"/>
                          </a:solidFill>
                          <a:latin typeface="Century Gothic"/>
                        </a:defRPr>
                      </a:lvl5pPr>
                      <a:lvl6pPr marL="2286000" algn="l" defTabSz="914400" rtl="0" eaLnBrk="1" latinLnBrk="0" hangingPunct="1">
                        <a:defRPr sz="1800" b="1" kern="1200">
                          <a:solidFill>
                            <a:schemeClr val="bg1"/>
                          </a:solidFill>
                          <a:latin typeface="Century Gothic"/>
                        </a:defRPr>
                      </a:lvl6pPr>
                      <a:lvl7pPr marL="2743200" algn="l" defTabSz="914400" rtl="0" eaLnBrk="1" latinLnBrk="0" hangingPunct="1">
                        <a:defRPr sz="1800" b="1" kern="1200">
                          <a:solidFill>
                            <a:schemeClr val="bg1"/>
                          </a:solidFill>
                          <a:latin typeface="Century Gothic"/>
                        </a:defRPr>
                      </a:lvl7pPr>
                      <a:lvl8pPr marL="3200400" algn="l" defTabSz="914400" rtl="0" eaLnBrk="1" latinLnBrk="0" hangingPunct="1">
                        <a:defRPr sz="1800" b="1" kern="1200">
                          <a:solidFill>
                            <a:schemeClr val="bg1"/>
                          </a:solidFill>
                          <a:latin typeface="Century Gothic"/>
                        </a:defRPr>
                      </a:lvl8pPr>
                      <a:lvl9pPr marL="3657600" algn="l" defTabSz="914400" rtl="0" eaLnBrk="1" latinLnBrk="0" hangingPunct="1">
                        <a:defRPr sz="1800" b="1" kern="1200">
                          <a:solidFill>
                            <a:schemeClr val="bg1"/>
                          </a:solidFill>
                          <a:latin typeface="Century Gothic"/>
                        </a:defRPr>
                      </a:lvl9pPr>
                    </a:lstStyle>
                    <a:p>
                      <a:pPr marL="0" marR="0" indent="0" algn="ctr" defTabSz="457200" rtl="0" eaLnBrk="1" fontAlgn="b" latinLnBrk="0" hangingPunct="1">
                        <a:lnSpc>
                          <a:spcPct val="100000"/>
                        </a:lnSpc>
                        <a:spcBef>
                          <a:spcPts val="0"/>
                        </a:spcBef>
                        <a:spcAft>
                          <a:spcPts val="0"/>
                        </a:spcAft>
                        <a:buClrTx/>
                        <a:buSzTx/>
                        <a:buFontTx/>
                        <a:buNone/>
                        <a:tabLst/>
                        <a:defRPr/>
                      </a:pPr>
                      <a:r>
                        <a:rPr lang="en-US" sz="1200" b="1" i="0" u="none" strike="noStrike" kern="1200" dirty="0" smtClean="0">
                          <a:solidFill>
                            <a:schemeClr val="bg1"/>
                          </a:solidFill>
                          <a:effectLst/>
                          <a:latin typeface="+mn-lt"/>
                          <a:ea typeface="+mn-ea"/>
                          <a:cs typeface="+mn-cs"/>
                        </a:rPr>
                        <a:t>Fees *</a:t>
                      </a:r>
                      <a:endParaRPr lang="en-US" sz="1200" b="1" i="0" u="none" strike="noStrike" kern="1200" dirty="0">
                        <a:solidFill>
                          <a:schemeClr val="bg1"/>
                        </a:solidFill>
                        <a:effectLst/>
                        <a:latin typeface="+mn-lt"/>
                        <a:ea typeface="+mn-ea"/>
                        <a:cs typeface="+mn-cs"/>
                      </a:endParaRPr>
                    </a:p>
                  </a:txBody>
                  <a:tcPr anchor="ctr">
                    <a:lnL w="9525" cap="rnd" cmpd="sng" algn="ctr">
                      <a:solidFill>
                        <a:srgbClr val="5AA0F5"/>
                      </a:solidFill>
                      <a:prstDash val="solid"/>
                    </a:lnL>
                    <a:lnR>
                      <a:noFill/>
                    </a:lnR>
                    <a:lnT w="9525" cap="rnd" cmpd="sng" algn="ctr">
                      <a:solidFill>
                        <a:srgbClr val="5AA0F5"/>
                      </a:solidFill>
                      <a:prstDash val="solid"/>
                    </a:lnT>
                    <a:lnB w="9525" cap="rnd" cmpd="sng" algn="ctr">
                      <a:solidFill>
                        <a:srgbClr val="5AA0F5"/>
                      </a:solidFill>
                      <a:prstDash val="solid"/>
                    </a:lnB>
                    <a:lnTlToBr w="12700" cmpd="sng">
                      <a:noFill/>
                      <a:prstDash val="solid"/>
                    </a:lnTlToBr>
                    <a:lnBlToTr w="12700" cmpd="sng">
                      <a:noFill/>
                      <a:prstDash val="solid"/>
                    </a:lnBlToTr>
                    <a:solidFill>
                      <a:srgbClr val="0E5580">
                        <a:lumMod val="75000"/>
                      </a:srgbClr>
                    </a:solidFill>
                  </a:tcPr>
                </a:tc>
                <a:tc>
                  <a:txBody>
                    <a:bodyPr/>
                    <a:lstStyle>
                      <a:lvl1pPr marL="0" algn="l" defTabSz="914400" rtl="0" eaLnBrk="1" latinLnBrk="0" hangingPunct="1">
                        <a:defRPr sz="1800" b="1" kern="1200">
                          <a:solidFill>
                            <a:schemeClr val="bg1"/>
                          </a:solidFill>
                          <a:latin typeface="Century Gothic"/>
                        </a:defRPr>
                      </a:lvl1pPr>
                      <a:lvl2pPr marL="457200" algn="l" defTabSz="914400" rtl="0" eaLnBrk="1" latinLnBrk="0" hangingPunct="1">
                        <a:defRPr sz="1800" b="1" kern="1200">
                          <a:solidFill>
                            <a:schemeClr val="bg1"/>
                          </a:solidFill>
                          <a:latin typeface="Century Gothic"/>
                        </a:defRPr>
                      </a:lvl2pPr>
                      <a:lvl3pPr marL="914400" algn="l" defTabSz="914400" rtl="0" eaLnBrk="1" latinLnBrk="0" hangingPunct="1">
                        <a:defRPr sz="1800" b="1" kern="1200">
                          <a:solidFill>
                            <a:schemeClr val="bg1"/>
                          </a:solidFill>
                          <a:latin typeface="Century Gothic"/>
                        </a:defRPr>
                      </a:lvl3pPr>
                      <a:lvl4pPr marL="1371600" algn="l" defTabSz="914400" rtl="0" eaLnBrk="1" latinLnBrk="0" hangingPunct="1">
                        <a:defRPr sz="1800" b="1" kern="1200">
                          <a:solidFill>
                            <a:schemeClr val="bg1"/>
                          </a:solidFill>
                          <a:latin typeface="Century Gothic"/>
                        </a:defRPr>
                      </a:lvl4pPr>
                      <a:lvl5pPr marL="1828800" algn="l" defTabSz="914400" rtl="0" eaLnBrk="1" latinLnBrk="0" hangingPunct="1">
                        <a:defRPr sz="1800" b="1" kern="1200">
                          <a:solidFill>
                            <a:schemeClr val="bg1"/>
                          </a:solidFill>
                          <a:latin typeface="Century Gothic"/>
                        </a:defRPr>
                      </a:lvl5pPr>
                      <a:lvl6pPr marL="2286000" algn="l" defTabSz="914400" rtl="0" eaLnBrk="1" latinLnBrk="0" hangingPunct="1">
                        <a:defRPr sz="1800" b="1" kern="1200">
                          <a:solidFill>
                            <a:schemeClr val="bg1"/>
                          </a:solidFill>
                          <a:latin typeface="Century Gothic"/>
                        </a:defRPr>
                      </a:lvl6pPr>
                      <a:lvl7pPr marL="2743200" algn="l" defTabSz="914400" rtl="0" eaLnBrk="1" latinLnBrk="0" hangingPunct="1">
                        <a:defRPr sz="1800" b="1" kern="1200">
                          <a:solidFill>
                            <a:schemeClr val="bg1"/>
                          </a:solidFill>
                          <a:latin typeface="Century Gothic"/>
                        </a:defRPr>
                      </a:lvl7pPr>
                      <a:lvl8pPr marL="3200400" algn="l" defTabSz="914400" rtl="0" eaLnBrk="1" latinLnBrk="0" hangingPunct="1">
                        <a:defRPr sz="1800" b="1" kern="1200">
                          <a:solidFill>
                            <a:schemeClr val="bg1"/>
                          </a:solidFill>
                          <a:latin typeface="Century Gothic"/>
                        </a:defRPr>
                      </a:lvl8pPr>
                      <a:lvl9pPr marL="3657600" algn="l" defTabSz="914400" rtl="0" eaLnBrk="1" latinLnBrk="0" hangingPunct="1">
                        <a:defRPr sz="1800" b="1" kern="1200">
                          <a:solidFill>
                            <a:schemeClr val="bg1"/>
                          </a:solidFill>
                          <a:latin typeface="Century Gothic"/>
                        </a:defRPr>
                      </a:lvl9pPr>
                    </a:lstStyle>
                    <a:p>
                      <a:pPr marL="0" marR="0" indent="0" algn="ctr" defTabSz="457200" rtl="0" eaLnBrk="1" fontAlgn="b" latinLnBrk="0" hangingPunct="1">
                        <a:lnSpc>
                          <a:spcPct val="100000"/>
                        </a:lnSpc>
                        <a:spcBef>
                          <a:spcPts val="0"/>
                        </a:spcBef>
                        <a:spcAft>
                          <a:spcPts val="0"/>
                        </a:spcAft>
                        <a:buClrTx/>
                        <a:buSzTx/>
                        <a:buFontTx/>
                        <a:buNone/>
                        <a:tabLst/>
                        <a:defRPr/>
                      </a:pPr>
                      <a:r>
                        <a:rPr lang="en-US" sz="1200" b="1" i="0" u="none" strike="noStrike" kern="1200" dirty="0" smtClean="0">
                          <a:solidFill>
                            <a:schemeClr val="bg1"/>
                          </a:solidFill>
                          <a:effectLst/>
                          <a:latin typeface="+mn-lt"/>
                          <a:ea typeface="+mn-ea"/>
                          <a:cs typeface="+mn-cs"/>
                        </a:rPr>
                        <a:t>Description</a:t>
                      </a:r>
                      <a:endParaRPr lang="en-US" sz="1200" b="1" i="0" u="none" strike="noStrike" kern="1200" dirty="0">
                        <a:solidFill>
                          <a:schemeClr val="bg1"/>
                        </a:solidFill>
                        <a:effectLst/>
                        <a:latin typeface="+mn-lt"/>
                        <a:ea typeface="+mn-ea"/>
                        <a:cs typeface="+mn-cs"/>
                      </a:endParaRPr>
                    </a:p>
                  </a:txBody>
                  <a:tcPr anchor="ctr">
                    <a:lnL>
                      <a:noFill/>
                    </a:lnL>
                    <a:lnR>
                      <a:noFill/>
                    </a:lnR>
                    <a:lnT w="9525" cap="rnd" cmpd="sng" algn="ctr">
                      <a:solidFill>
                        <a:srgbClr val="5AA0F5"/>
                      </a:solidFill>
                      <a:prstDash val="solid"/>
                    </a:lnT>
                    <a:lnB w="9525" cap="rnd" cmpd="sng" algn="ctr">
                      <a:solidFill>
                        <a:srgbClr val="5AA0F5"/>
                      </a:solidFill>
                      <a:prstDash val="solid"/>
                    </a:lnB>
                    <a:lnTlToBr w="12700" cmpd="sng">
                      <a:noFill/>
                      <a:prstDash val="solid"/>
                    </a:lnTlToBr>
                    <a:lnBlToTr w="12700" cmpd="sng">
                      <a:noFill/>
                      <a:prstDash val="solid"/>
                    </a:lnBlToTr>
                    <a:solidFill>
                      <a:srgbClr val="0E5580">
                        <a:lumMod val="75000"/>
                      </a:srgbClr>
                    </a:solidFill>
                  </a:tcPr>
                </a:tc>
                <a:tc>
                  <a:txBody>
                    <a:bodyPr/>
                    <a:lstStyle>
                      <a:lvl1pPr marL="0" algn="l" defTabSz="914400" rtl="0" eaLnBrk="1" latinLnBrk="0" hangingPunct="1">
                        <a:defRPr sz="1800" b="1" kern="1200">
                          <a:solidFill>
                            <a:schemeClr val="bg1"/>
                          </a:solidFill>
                          <a:latin typeface="Century Gothic"/>
                        </a:defRPr>
                      </a:lvl1pPr>
                      <a:lvl2pPr marL="457200" algn="l" defTabSz="914400" rtl="0" eaLnBrk="1" latinLnBrk="0" hangingPunct="1">
                        <a:defRPr sz="1800" b="1" kern="1200">
                          <a:solidFill>
                            <a:schemeClr val="bg1"/>
                          </a:solidFill>
                          <a:latin typeface="Century Gothic"/>
                        </a:defRPr>
                      </a:lvl2pPr>
                      <a:lvl3pPr marL="914400" algn="l" defTabSz="914400" rtl="0" eaLnBrk="1" latinLnBrk="0" hangingPunct="1">
                        <a:defRPr sz="1800" b="1" kern="1200">
                          <a:solidFill>
                            <a:schemeClr val="bg1"/>
                          </a:solidFill>
                          <a:latin typeface="Century Gothic"/>
                        </a:defRPr>
                      </a:lvl3pPr>
                      <a:lvl4pPr marL="1371600" algn="l" defTabSz="914400" rtl="0" eaLnBrk="1" latinLnBrk="0" hangingPunct="1">
                        <a:defRPr sz="1800" b="1" kern="1200">
                          <a:solidFill>
                            <a:schemeClr val="bg1"/>
                          </a:solidFill>
                          <a:latin typeface="Century Gothic"/>
                        </a:defRPr>
                      </a:lvl4pPr>
                      <a:lvl5pPr marL="1828800" algn="l" defTabSz="914400" rtl="0" eaLnBrk="1" latinLnBrk="0" hangingPunct="1">
                        <a:defRPr sz="1800" b="1" kern="1200">
                          <a:solidFill>
                            <a:schemeClr val="bg1"/>
                          </a:solidFill>
                          <a:latin typeface="Century Gothic"/>
                        </a:defRPr>
                      </a:lvl5pPr>
                      <a:lvl6pPr marL="2286000" algn="l" defTabSz="914400" rtl="0" eaLnBrk="1" latinLnBrk="0" hangingPunct="1">
                        <a:defRPr sz="1800" b="1" kern="1200">
                          <a:solidFill>
                            <a:schemeClr val="bg1"/>
                          </a:solidFill>
                          <a:latin typeface="Century Gothic"/>
                        </a:defRPr>
                      </a:lvl6pPr>
                      <a:lvl7pPr marL="2743200" algn="l" defTabSz="914400" rtl="0" eaLnBrk="1" latinLnBrk="0" hangingPunct="1">
                        <a:defRPr sz="1800" b="1" kern="1200">
                          <a:solidFill>
                            <a:schemeClr val="bg1"/>
                          </a:solidFill>
                          <a:latin typeface="Century Gothic"/>
                        </a:defRPr>
                      </a:lvl7pPr>
                      <a:lvl8pPr marL="3200400" algn="l" defTabSz="914400" rtl="0" eaLnBrk="1" latinLnBrk="0" hangingPunct="1">
                        <a:defRPr sz="1800" b="1" kern="1200">
                          <a:solidFill>
                            <a:schemeClr val="bg1"/>
                          </a:solidFill>
                          <a:latin typeface="Century Gothic"/>
                        </a:defRPr>
                      </a:lvl8pPr>
                      <a:lvl9pPr marL="3657600" algn="l" defTabSz="914400" rtl="0" eaLnBrk="1" latinLnBrk="0" hangingPunct="1">
                        <a:defRPr sz="1800" b="1" kern="1200">
                          <a:solidFill>
                            <a:schemeClr val="bg1"/>
                          </a:solidFill>
                          <a:latin typeface="Century Gothic"/>
                        </a:defRPr>
                      </a:lvl9pPr>
                    </a:lstStyle>
                    <a:p>
                      <a:pPr marL="0" marR="0" indent="0" algn="ctr" defTabSz="457200" rtl="0" eaLnBrk="1" fontAlgn="b" latinLnBrk="0" hangingPunct="1">
                        <a:lnSpc>
                          <a:spcPct val="100000"/>
                        </a:lnSpc>
                        <a:spcBef>
                          <a:spcPts val="0"/>
                        </a:spcBef>
                        <a:spcAft>
                          <a:spcPts val="0"/>
                        </a:spcAft>
                        <a:buClrTx/>
                        <a:buSzTx/>
                        <a:buFontTx/>
                        <a:buNone/>
                        <a:tabLst/>
                        <a:defRPr/>
                      </a:pPr>
                      <a:r>
                        <a:rPr lang="en-US" sz="1200" b="1" i="0" u="none" strike="noStrike" kern="1200" dirty="0" err="1" smtClean="0">
                          <a:solidFill>
                            <a:schemeClr val="bg1"/>
                          </a:solidFill>
                          <a:effectLst/>
                          <a:latin typeface="+mn-lt"/>
                          <a:ea typeface="+mn-ea"/>
                          <a:cs typeface="+mn-cs"/>
                        </a:rPr>
                        <a:t>Unistore</a:t>
                      </a:r>
                      <a:r>
                        <a:rPr lang="en-US" sz="1200" b="1" i="0" u="none" strike="noStrike" kern="1200" dirty="0" smtClean="0">
                          <a:solidFill>
                            <a:schemeClr val="bg1"/>
                          </a:solidFill>
                          <a:effectLst/>
                          <a:latin typeface="+mn-lt"/>
                          <a:ea typeface="+mn-ea"/>
                          <a:cs typeface="+mn-cs"/>
                        </a:rPr>
                        <a:t>, </a:t>
                      </a:r>
                      <a:r>
                        <a:rPr lang="en-US" sz="1200" b="1" i="0" u="none" strike="noStrike" kern="1200" dirty="0" err="1" smtClean="0">
                          <a:solidFill>
                            <a:schemeClr val="bg1"/>
                          </a:solidFill>
                          <a:effectLst/>
                          <a:latin typeface="+mn-lt"/>
                          <a:ea typeface="+mn-ea"/>
                          <a:cs typeface="+mn-cs"/>
                        </a:rPr>
                        <a:t>Croma</a:t>
                      </a:r>
                      <a:r>
                        <a:rPr lang="en-US" sz="1200" b="1" i="0" u="none" strike="noStrike" kern="1200" dirty="0" smtClean="0">
                          <a:solidFill>
                            <a:schemeClr val="bg1"/>
                          </a:solidFill>
                          <a:effectLst/>
                          <a:latin typeface="+mn-lt"/>
                          <a:ea typeface="+mn-ea"/>
                          <a:cs typeface="+mn-cs"/>
                        </a:rPr>
                        <a:t>, AIG, Capital</a:t>
                      </a:r>
                    </a:p>
                  </a:txBody>
                  <a:tcPr anchor="ctr">
                    <a:lnL>
                      <a:noFill/>
                    </a:lnL>
                    <a:lnR w="12700" cap="flat" cmpd="sng" algn="ctr">
                      <a:noFill/>
                      <a:prstDash val="solid"/>
                      <a:round/>
                      <a:headEnd type="none" w="med" len="med"/>
                      <a:tailEnd type="none" w="med" len="med"/>
                    </a:lnR>
                    <a:lnT w="9525" cap="rnd" cmpd="sng" algn="ctr">
                      <a:solidFill>
                        <a:srgbClr val="5AA0F5"/>
                      </a:solidFill>
                      <a:prstDash val="solid"/>
                    </a:lnT>
                    <a:lnB w="9525" cap="rnd" cmpd="sng" algn="ctr">
                      <a:solidFill>
                        <a:srgbClr val="5AA0F5"/>
                      </a:solidFill>
                      <a:prstDash val="solid"/>
                    </a:lnB>
                    <a:lnTlToBr w="12700" cmpd="sng">
                      <a:noFill/>
                      <a:prstDash val="solid"/>
                    </a:lnTlToBr>
                    <a:lnBlToTr w="12700" cmpd="sng">
                      <a:noFill/>
                      <a:prstDash val="solid"/>
                    </a:lnBlToTr>
                    <a:solidFill>
                      <a:srgbClr val="0E5580">
                        <a:lumMod val="75000"/>
                      </a:srgbClr>
                    </a:solidFill>
                  </a:tcPr>
                </a:tc>
              </a:tr>
              <a:tr h="389444">
                <a:tc>
                  <a:txBody>
                    <a:bodyPr/>
                    <a:lstStyle>
                      <a:lvl1pPr marL="0" algn="l" defTabSz="914400" rtl="0" eaLnBrk="1" latinLnBrk="0" hangingPunct="1">
                        <a:defRPr sz="1800" kern="1200">
                          <a:solidFill>
                            <a:schemeClr val="tx1"/>
                          </a:solidFill>
                          <a:latin typeface="Century Gothic"/>
                        </a:defRPr>
                      </a:lvl1pPr>
                      <a:lvl2pPr marL="457200" algn="l" defTabSz="914400" rtl="0" eaLnBrk="1" latinLnBrk="0" hangingPunct="1">
                        <a:defRPr sz="1800" kern="1200">
                          <a:solidFill>
                            <a:schemeClr val="tx1"/>
                          </a:solidFill>
                          <a:latin typeface="Century Gothic"/>
                        </a:defRPr>
                      </a:lvl2pPr>
                      <a:lvl3pPr marL="914400" algn="l" defTabSz="914400" rtl="0" eaLnBrk="1" latinLnBrk="0" hangingPunct="1">
                        <a:defRPr sz="1800" kern="1200">
                          <a:solidFill>
                            <a:schemeClr val="tx1"/>
                          </a:solidFill>
                          <a:latin typeface="Century Gothic"/>
                        </a:defRPr>
                      </a:lvl3pPr>
                      <a:lvl4pPr marL="1371600" algn="l" defTabSz="914400" rtl="0" eaLnBrk="1" latinLnBrk="0" hangingPunct="1">
                        <a:defRPr sz="1800" kern="1200">
                          <a:solidFill>
                            <a:schemeClr val="tx1"/>
                          </a:solidFill>
                          <a:latin typeface="Century Gothic"/>
                        </a:defRPr>
                      </a:lvl4pPr>
                      <a:lvl5pPr marL="1828800" algn="l" defTabSz="914400" rtl="0" eaLnBrk="1" latinLnBrk="0" hangingPunct="1">
                        <a:defRPr sz="1800" kern="1200">
                          <a:solidFill>
                            <a:schemeClr val="tx1"/>
                          </a:solidFill>
                          <a:latin typeface="Century Gothic"/>
                        </a:defRPr>
                      </a:lvl5pPr>
                      <a:lvl6pPr marL="2286000" algn="l" defTabSz="914400" rtl="0" eaLnBrk="1" latinLnBrk="0" hangingPunct="1">
                        <a:defRPr sz="1800" kern="1200">
                          <a:solidFill>
                            <a:schemeClr val="tx1"/>
                          </a:solidFill>
                          <a:latin typeface="Century Gothic"/>
                        </a:defRPr>
                      </a:lvl6pPr>
                      <a:lvl7pPr marL="2743200" algn="l" defTabSz="914400" rtl="0" eaLnBrk="1" latinLnBrk="0" hangingPunct="1">
                        <a:defRPr sz="1800" kern="1200">
                          <a:solidFill>
                            <a:schemeClr val="tx1"/>
                          </a:solidFill>
                          <a:latin typeface="Century Gothic"/>
                        </a:defRPr>
                      </a:lvl7pPr>
                      <a:lvl8pPr marL="3200400" algn="l" defTabSz="914400" rtl="0" eaLnBrk="1" latinLnBrk="0" hangingPunct="1">
                        <a:defRPr sz="1800" kern="1200">
                          <a:solidFill>
                            <a:schemeClr val="tx1"/>
                          </a:solidFill>
                          <a:latin typeface="Century Gothic"/>
                        </a:defRPr>
                      </a:lvl8pPr>
                      <a:lvl9pPr marL="3657600" algn="l" defTabSz="914400" rtl="0" eaLnBrk="1" latinLnBrk="0" hangingPunct="1">
                        <a:defRPr sz="1800" kern="1200">
                          <a:solidFill>
                            <a:schemeClr val="tx1"/>
                          </a:solidFill>
                          <a:latin typeface="Century Gothic"/>
                        </a:defRPr>
                      </a:lvl9pPr>
                    </a:lstStyle>
                    <a:p>
                      <a:pPr marL="0" marR="0" indent="0" algn="l" defTabSz="457200" rtl="0" eaLnBrk="1" fontAlgn="b" latinLnBrk="0" hangingPunct="1">
                        <a:lnSpc>
                          <a:spcPct val="100000"/>
                        </a:lnSpc>
                        <a:spcBef>
                          <a:spcPts val="0"/>
                        </a:spcBef>
                        <a:spcAft>
                          <a:spcPts val="0"/>
                        </a:spcAft>
                        <a:buClrTx/>
                        <a:buSzTx/>
                        <a:buFontTx/>
                        <a:buNone/>
                        <a:tabLst/>
                        <a:defRPr/>
                      </a:pPr>
                      <a:endParaRPr lang="en-IN" sz="1200" kern="1200" dirty="0" smtClean="0">
                        <a:solidFill>
                          <a:schemeClr val="tx1"/>
                        </a:solidFill>
                        <a:latin typeface="+mn-lt"/>
                        <a:ea typeface="+mn-ea"/>
                        <a:cs typeface="+mn-cs"/>
                      </a:endParaRPr>
                    </a:p>
                  </a:txBody>
                  <a:tcPr marL="6833" marR="6833" marT="6833" marB="0" anchor="ctr">
                    <a:lnL w="12700" cap="flat" cmpd="sng" algn="ctr">
                      <a:noFill/>
                      <a:prstDash val="solid"/>
                      <a:round/>
                      <a:headEnd type="none" w="med" len="med"/>
                      <a:tailEnd type="none" w="med" len="med"/>
                    </a:lnL>
                    <a:lnR>
                      <a:noFill/>
                    </a:lnR>
                    <a:lnT w="9525" cap="rnd" cmpd="sng" algn="ctr">
                      <a:solidFill>
                        <a:srgbClr val="5AA0F5"/>
                      </a:solidFill>
                      <a:prstDash val="solid"/>
                    </a:lnT>
                    <a:lnB w="9525" cap="rnd" cmpd="sng" algn="ctr">
                      <a:solidFill>
                        <a:srgbClr val="5AA0F5"/>
                      </a:solidFill>
                      <a:prstDash val="soli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entury Gothic"/>
                        </a:defRPr>
                      </a:lvl1pPr>
                      <a:lvl2pPr marL="457200" algn="l" defTabSz="914400" rtl="0" eaLnBrk="1" latinLnBrk="0" hangingPunct="1">
                        <a:defRPr sz="1800" kern="1200">
                          <a:solidFill>
                            <a:schemeClr val="tx1"/>
                          </a:solidFill>
                          <a:latin typeface="Century Gothic"/>
                        </a:defRPr>
                      </a:lvl2pPr>
                      <a:lvl3pPr marL="914400" algn="l" defTabSz="914400" rtl="0" eaLnBrk="1" latinLnBrk="0" hangingPunct="1">
                        <a:defRPr sz="1800" kern="1200">
                          <a:solidFill>
                            <a:schemeClr val="tx1"/>
                          </a:solidFill>
                          <a:latin typeface="Century Gothic"/>
                        </a:defRPr>
                      </a:lvl3pPr>
                      <a:lvl4pPr marL="1371600" algn="l" defTabSz="914400" rtl="0" eaLnBrk="1" latinLnBrk="0" hangingPunct="1">
                        <a:defRPr sz="1800" kern="1200">
                          <a:solidFill>
                            <a:schemeClr val="tx1"/>
                          </a:solidFill>
                          <a:latin typeface="Century Gothic"/>
                        </a:defRPr>
                      </a:lvl4pPr>
                      <a:lvl5pPr marL="1828800" algn="l" defTabSz="914400" rtl="0" eaLnBrk="1" latinLnBrk="0" hangingPunct="1">
                        <a:defRPr sz="1800" kern="1200">
                          <a:solidFill>
                            <a:schemeClr val="tx1"/>
                          </a:solidFill>
                          <a:latin typeface="Century Gothic"/>
                        </a:defRPr>
                      </a:lvl5pPr>
                      <a:lvl6pPr marL="2286000" algn="l" defTabSz="914400" rtl="0" eaLnBrk="1" latinLnBrk="0" hangingPunct="1">
                        <a:defRPr sz="1800" kern="1200">
                          <a:solidFill>
                            <a:schemeClr val="tx1"/>
                          </a:solidFill>
                          <a:latin typeface="Century Gothic"/>
                        </a:defRPr>
                      </a:lvl6pPr>
                      <a:lvl7pPr marL="2743200" algn="l" defTabSz="914400" rtl="0" eaLnBrk="1" latinLnBrk="0" hangingPunct="1">
                        <a:defRPr sz="1800" kern="1200">
                          <a:solidFill>
                            <a:schemeClr val="tx1"/>
                          </a:solidFill>
                          <a:latin typeface="Century Gothic"/>
                        </a:defRPr>
                      </a:lvl7pPr>
                      <a:lvl8pPr marL="3200400" algn="l" defTabSz="914400" rtl="0" eaLnBrk="1" latinLnBrk="0" hangingPunct="1">
                        <a:defRPr sz="1800" kern="1200">
                          <a:solidFill>
                            <a:schemeClr val="tx1"/>
                          </a:solidFill>
                          <a:latin typeface="Century Gothic"/>
                        </a:defRPr>
                      </a:lvl8pPr>
                      <a:lvl9pPr marL="3657600" algn="l" defTabSz="914400" rtl="0" eaLnBrk="1" latinLnBrk="0" hangingPunct="1">
                        <a:defRPr sz="1800" kern="1200">
                          <a:solidFill>
                            <a:schemeClr val="tx1"/>
                          </a:solidFill>
                          <a:latin typeface="Century Gothic"/>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N" sz="1200" kern="1200" dirty="0" smtClean="0">
                          <a:solidFill>
                            <a:schemeClr val="tx1"/>
                          </a:solidFill>
                          <a:latin typeface="+mn-lt"/>
                          <a:ea typeface="+mn-ea"/>
                          <a:cs typeface="+mn-cs"/>
                        </a:rPr>
                        <a:t>Nature of Partnership</a:t>
                      </a:r>
                    </a:p>
                  </a:txBody>
                  <a:tcPr anchor="ctr">
                    <a:lnL>
                      <a:noFill/>
                    </a:lnL>
                    <a:lnR>
                      <a:noFill/>
                    </a:lnR>
                    <a:lnT w="9525" cap="rnd" cmpd="sng" algn="ctr">
                      <a:solidFill>
                        <a:srgbClr val="5AA0F5"/>
                      </a:solidFill>
                      <a:prstDash val="solid"/>
                    </a:lnT>
                    <a:lnB w="9525" cap="rnd" cmpd="sng" algn="ctr">
                      <a:solidFill>
                        <a:srgbClr val="5AA0F5"/>
                      </a:solidFill>
                      <a:prstDash val="soli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entury Gothic"/>
                        </a:defRPr>
                      </a:lvl1pPr>
                      <a:lvl2pPr marL="457200" algn="l" defTabSz="914400" rtl="0" eaLnBrk="1" latinLnBrk="0" hangingPunct="1">
                        <a:defRPr sz="1800" kern="1200">
                          <a:solidFill>
                            <a:schemeClr val="tx1"/>
                          </a:solidFill>
                          <a:latin typeface="Century Gothic"/>
                        </a:defRPr>
                      </a:lvl2pPr>
                      <a:lvl3pPr marL="914400" algn="l" defTabSz="914400" rtl="0" eaLnBrk="1" latinLnBrk="0" hangingPunct="1">
                        <a:defRPr sz="1800" kern="1200">
                          <a:solidFill>
                            <a:schemeClr val="tx1"/>
                          </a:solidFill>
                          <a:latin typeface="Century Gothic"/>
                        </a:defRPr>
                      </a:lvl3pPr>
                      <a:lvl4pPr marL="1371600" algn="l" defTabSz="914400" rtl="0" eaLnBrk="1" latinLnBrk="0" hangingPunct="1">
                        <a:defRPr sz="1800" kern="1200">
                          <a:solidFill>
                            <a:schemeClr val="tx1"/>
                          </a:solidFill>
                          <a:latin typeface="Century Gothic"/>
                        </a:defRPr>
                      </a:lvl4pPr>
                      <a:lvl5pPr marL="1828800" algn="l" defTabSz="914400" rtl="0" eaLnBrk="1" latinLnBrk="0" hangingPunct="1">
                        <a:defRPr sz="1800" kern="1200">
                          <a:solidFill>
                            <a:schemeClr val="tx1"/>
                          </a:solidFill>
                          <a:latin typeface="Century Gothic"/>
                        </a:defRPr>
                      </a:lvl5pPr>
                      <a:lvl6pPr marL="2286000" algn="l" defTabSz="914400" rtl="0" eaLnBrk="1" latinLnBrk="0" hangingPunct="1">
                        <a:defRPr sz="1800" kern="1200">
                          <a:solidFill>
                            <a:schemeClr val="tx1"/>
                          </a:solidFill>
                          <a:latin typeface="Century Gothic"/>
                        </a:defRPr>
                      </a:lvl6pPr>
                      <a:lvl7pPr marL="2743200" algn="l" defTabSz="914400" rtl="0" eaLnBrk="1" latinLnBrk="0" hangingPunct="1">
                        <a:defRPr sz="1800" kern="1200">
                          <a:solidFill>
                            <a:schemeClr val="tx1"/>
                          </a:solidFill>
                          <a:latin typeface="Century Gothic"/>
                        </a:defRPr>
                      </a:lvl7pPr>
                      <a:lvl8pPr marL="3200400" algn="l" defTabSz="914400" rtl="0" eaLnBrk="1" latinLnBrk="0" hangingPunct="1">
                        <a:defRPr sz="1800" kern="1200">
                          <a:solidFill>
                            <a:schemeClr val="tx1"/>
                          </a:solidFill>
                          <a:latin typeface="Century Gothic"/>
                        </a:defRPr>
                      </a:lvl8pPr>
                      <a:lvl9pPr marL="3657600" algn="l" defTabSz="914400" rtl="0" eaLnBrk="1" latinLnBrk="0" hangingPunct="1">
                        <a:defRPr sz="1800" kern="1200">
                          <a:solidFill>
                            <a:schemeClr val="tx1"/>
                          </a:solidFill>
                          <a:latin typeface="Century Gothic"/>
                        </a:defRPr>
                      </a:lvl9pPr>
                    </a:lstStyle>
                    <a:p>
                      <a:pPr algn="ctr"/>
                      <a:r>
                        <a:rPr lang="en-US" sz="1200" b="0" dirty="0" smtClean="0"/>
                        <a:t>Anchor / Full</a:t>
                      </a:r>
                      <a:endParaRPr lang="en-US" sz="1200" b="0" dirty="0"/>
                    </a:p>
                  </a:txBody>
                  <a:tcPr anchor="ctr">
                    <a:lnL>
                      <a:noFill/>
                    </a:lnL>
                    <a:lnR w="12700" cap="flat" cmpd="sng" algn="ctr">
                      <a:noFill/>
                      <a:prstDash val="solid"/>
                      <a:round/>
                      <a:headEnd type="none" w="med" len="med"/>
                      <a:tailEnd type="none" w="med" len="med"/>
                    </a:lnR>
                    <a:lnT w="9525" cap="rnd" cmpd="sng" algn="ctr">
                      <a:solidFill>
                        <a:srgbClr val="5AA0F5"/>
                      </a:solidFill>
                      <a:prstDash val="solid"/>
                    </a:lnT>
                    <a:lnB w="9525" cap="rnd" cmpd="sng" algn="ctr">
                      <a:solidFill>
                        <a:srgbClr val="5AA0F5"/>
                      </a:solidFill>
                      <a:prstDash val="solid"/>
                    </a:lnB>
                    <a:lnTlToBr w="12700" cmpd="sng">
                      <a:noFill/>
                      <a:prstDash val="solid"/>
                    </a:lnTlToBr>
                    <a:lnBlToTr w="12700" cmpd="sng">
                      <a:noFill/>
                      <a:prstDash val="solid"/>
                    </a:lnBlToTr>
                    <a:noFill/>
                  </a:tcPr>
                </a:tc>
              </a:tr>
              <a:tr h="473286">
                <a:tc>
                  <a:txBody>
                    <a:bodyPr/>
                    <a:lstStyle>
                      <a:lvl1pPr marL="0" algn="l" defTabSz="914400" rtl="0" eaLnBrk="1" latinLnBrk="0" hangingPunct="1">
                        <a:defRPr sz="1800" kern="1200">
                          <a:solidFill>
                            <a:schemeClr val="tx1"/>
                          </a:solidFill>
                          <a:latin typeface="Century Gothic"/>
                        </a:defRPr>
                      </a:lvl1pPr>
                      <a:lvl2pPr marL="457200" algn="l" defTabSz="914400" rtl="0" eaLnBrk="1" latinLnBrk="0" hangingPunct="1">
                        <a:defRPr sz="1800" kern="1200">
                          <a:solidFill>
                            <a:schemeClr val="tx1"/>
                          </a:solidFill>
                          <a:latin typeface="Century Gothic"/>
                        </a:defRPr>
                      </a:lvl2pPr>
                      <a:lvl3pPr marL="914400" algn="l" defTabSz="914400" rtl="0" eaLnBrk="1" latinLnBrk="0" hangingPunct="1">
                        <a:defRPr sz="1800" kern="1200">
                          <a:solidFill>
                            <a:schemeClr val="tx1"/>
                          </a:solidFill>
                          <a:latin typeface="Century Gothic"/>
                        </a:defRPr>
                      </a:lvl3pPr>
                      <a:lvl4pPr marL="1371600" algn="l" defTabSz="914400" rtl="0" eaLnBrk="1" latinLnBrk="0" hangingPunct="1">
                        <a:defRPr sz="1800" kern="1200">
                          <a:solidFill>
                            <a:schemeClr val="tx1"/>
                          </a:solidFill>
                          <a:latin typeface="Century Gothic"/>
                        </a:defRPr>
                      </a:lvl4pPr>
                      <a:lvl5pPr marL="1828800" algn="l" defTabSz="914400" rtl="0" eaLnBrk="1" latinLnBrk="0" hangingPunct="1">
                        <a:defRPr sz="1800" kern="1200">
                          <a:solidFill>
                            <a:schemeClr val="tx1"/>
                          </a:solidFill>
                          <a:latin typeface="Century Gothic"/>
                        </a:defRPr>
                      </a:lvl5pPr>
                      <a:lvl6pPr marL="2286000" algn="l" defTabSz="914400" rtl="0" eaLnBrk="1" latinLnBrk="0" hangingPunct="1">
                        <a:defRPr sz="1800" kern="1200">
                          <a:solidFill>
                            <a:schemeClr val="tx1"/>
                          </a:solidFill>
                          <a:latin typeface="Century Gothic"/>
                        </a:defRPr>
                      </a:lvl6pPr>
                      <a:lvl7pPr marL="2743200" algn="l" defTabSz="914400" rtl="0" eaLnBrk="1" latinLnBrk="0" hangingPunct="1">
                        <a:defRPr sz="1800" kern="1200">
                          <a:solidFill>
                            <a:schemeClr val="tx1"/>
                          </a:solidFill>
                          <a:latin typeface="Century Gothic"/>
                        </a:defRPr>
                      </a:lvl7pPr>
                      <a:lvl8pPr marL="3200400" algn="l" defTabSz="914400" rtl="0" eaLnBrk="1" latinLnBrk="0" hangingPunct="1">
                        <a:defRPr sz="1800" kern="1200">
                          <a:solidFill>
                            <a:schemeClr val="tx1"/>
                          </a:solidFill>
                          <a:latin typeface="Century Gothic"/>
                        </a:defRPr>
                      </a:lvl8pPr>
                      <a:lvl9pPr marL="3657600" algn="l" defTabSz="914400" rtl="0" eaLnBrk="1" latinLnBrk="0" hangingPunct="1">
                        <a:defRPr sz="1800" kern="1200">
                          <a:solidFill>
                            <a:schemeClr val="tx1"/>
                          </a:solidFill>
                          <a:latin typeface="Century Gothic"/>
                        </a:defRPr>
                      </a:lvl9pPr>
                    </a:lstStyle>
                    <a:p>
                      <a:pPr marL="0" marR="0" indent="0" algn="l" defTabSz="457200" rtl="0" eaLnBrk="1" fontAlgn="b" latinLnBrk="0" hangingPunct="1">
                        <a:lnSpc>
                          <a:spcPct val="100000"/>
                        </a:lnSpc>
                        <a:spcBef>
                          <a:spcPts val="0"/>
                        </a:spcBef>
                        <a:spcAft>
                          <a:spcPts val="0"/>
                        </a:spcAft>
                        <a:buClrTx/>
                        <a:buSzTx/>
                        <a:buFontTx/>
                        <a:buNone/>
                        <a:tabLst/>
                        <a:defRPr/>
                      </a:pPr>
                      <a:r>
                        <a:rPr lang="en-IN" sz="1200" b="1" u="none" strike="noStrike" dirty="0" smtClean="0">
                          <a:effectLst/>
                        </a:rPr>
                        <a:t>Processing Fee</a:t>
                      </a:r>
                      <a:endParaRPr lang="en-IN" sz="1200" b="1" i="0" u="none" strike="noStrike" dirty="0" smtClean="0">
                        <a:solidFill>
                          <a:schemeClr val="tx1"/>
                        </a:solidFill>
                        <a:effectLst/>
                        <a:latin typeface="+mn-lt"/>
                      </a:endParaRPr>
                    </a:p>
                  </a:txBody>
                  <a:tcPr marL="6833" marR="6833" marT="6833" marB="0" anchor="ctr">
                    <a:lnL w="12700" cap="flat" cmpd="sng" algn="ctr">
                      <a:noFill/>
                      <a:prstDash val="solid"/>
                      <a:round/>
                      <a:headEnd type="none" w="med" len="med"/>
                      <a:tailEnd type="none" w="med" len="med"/>
                    </a:lnL>
                    <a:lnR>
                      <a:noFill/>
                    </a:lnR>
                    <a:lnT w="9525" cap="rnd" cmpd="sng" algn="ctr">
                      <a:solidFill>
                        <a:srgbClr val="5AA0F5"/>
                      </a:solidFill>
                      <a:prstDash val="solid"/>
                    </a:lnT>
                    <a:lnB w="9525" cap="rnd" cmpd="sng" algn="ctr">
                      <a:solidFill>
                        <a:srgbClr val="5AA0F5"/>
                      </a:solidFill>
                      <a:prstDash val="soli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entury Gothic"/>
                        </a:defRPr>
                      </a:lvl1pPr>
                      <a:lvl2pPr marL="457200" algn="l" defTabSz="914400" rtl="0" eaLnBrk="1" latinLnBrk="0" hangingPunct="1">
                        <a:defRPr sz="1800" kern="1200">
                          <a:solidFill>
                            <a:schemeClr val="tx1"/>
                          </a:solidFill>
                          <a:latin typeface="Century Gothic"/>
                        </a:defRPr>
                      </a:lvl2pPr>
                      <a:lvl3pPr marL="914400" algn="l" defTabSz="914400" rtl="0" eaLnBrk="1" latinLnBrk="0" hangingPunct="1">
                        <a:defRPr sz="1800" kern="1200">
                          <a:solidFill>
                            <a:schemeClr val="tx1"/>
                          </a:solidFill>
                          <a:latin typeface="Century Gothic"/>
                        </a:defRPr>
                      </a:lvl3pPr>
                      <a:lvl4pPr marL="1371600" algn="l" defTabSz="914400" rtl="0" eaLnBrk="1" latinLnBrk="0" hangingPunct="1">
                        <a:defRPr sz="1800" kern="1200">
                          <a:solidFill>
                            <a:schemeClr val="tx1"/>
                          </a:solidFill>
                          <a:latin typeface="Century Gothic"/>
                        </a:defRPr>
                      </a:lvl4pPr>
                      <a:lvl5pPr marL="1828800" algn="l" defTabSz="914400" rtl="0" eaLnBrk="1" latinLnBrk="0" hangingPunct="1">
                        <a:defRPr sz="1800" kern="1200">
                          <a:solidFill>
                            <a:schemeClr val="tx1"/>
                          </a:solidFill>
                          <a:latin typeface="Century Gothic"/>
                        </a:defRPr>
                      </a:lvl5pPr>
                      <a:lvl6pPr marL="2286000" algn="l" defTabSz="914400" rtl="0" eaLnBrk="1" latinLnBrk="0" hangingPunct="1">
                        <a:defRPr sz="1800" kern="1200">
                          <a:solidFill>
                            <a:schemeClr val="tx1"/>
                          </a:solidFill>
                          <a:latin typeface="Century Gothic"/>
                        </a:defRPr>
                      </a:lvl6pPr>
                      <a:lvl7pPr marL="2743200" algn="l" defTabSz="914400" rtl="0" eaLnBrk="1" latinLnBrk="0" hangingPunct="1">
                        <a:defRPr sz="1800" kern="1200">
                          <a:solidFill>
                            <a:schemeClr val="tx1"/>
                          </a:solidFill>
                          <a:latin typeface="Century Gothic"/>
                        </a:defRPr>
                      </a:lvl7pPr>
                      <a:lvl8pPr marL="3200400" algn="l" defTabSz="914400" rtl="0" eaLnBrk="1" latinLnBrk="0" hangingPunct="1">
                        <a:defRPr sz="1800" kern="1200">
                          <a:solidFill>
                            <a:schemeClr val="tx1"/>
                          </a:solidFill>
                          <a:latin typeface="Century Gothic"/>
                        </a:defRPr>
                      </a:lvl8pPr>
                      <a:lvl9pPr marL="3657600" algn="l" defTabSz="914400" rtl="0" eaLnBrk="1" latinLnBrk="0" hangingPunct="1">
                        <a:defRPr sz="1800" kern="1200">
                          <a:solidFill>
                            <a:schemeClr val="tx1"/>
                          </a:solidFill>
                          <a:latin typeface="Century Gothic"/>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smtClean="0"/>
                        <a:t>X</a:t>
                      </a:r>
                      <a:r>
                        <a:rPr lang="en-US" sz="1200" baseline="0" dirty="0" smtClean="0"/>
                        <a:t> </a:t>
                      </a:r>
                      <a:r>
                        <a:rPr lang="en-US" sz="1200" dirty="0" smtClean="0"/>
                        <a:t>% processing fee per point accrued</a:t>
                      </a:r>
                      <a:endParaRPr lang="en-US" sz="1200" b="0" dirty="0" smtClean="0"/>
                    </a:p>
                  </a:txBody>
                  <a:tcPr anchor="ctr">
                    <a:lnL>
                      <a:noFill/>
                    </a:lnL>
                    <a:lnR>
                      <a:noFill/>
                    </a:lnR>
                    <a:lnT w="9525" cap="rnd" cmpd="sng" algn="ctr">
                      <a:solidFill>
                        <a:srgbClr val="5AA0F5"/>
                      </a:solidFill>
                      <a:prstDash val="solid"/>
                    </a:lnT>
                    <a:lnB w="9525" cap="rnd" cmpd="sng" algn="ctr">
                      <a:solidFill>
                        <a:srgbClr val="5AA0F5"/>
                      </a:solidFill>
                      <a:prstDash val="soli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entury Gothic"/>
                        </a:defRPr>
                      </a:lvl1pPr>
                      <a:lvl2pPr marL="457200" algn="l" defTabSz="914400" rtl="0" eaLnBrk="1" latinLnBrk="0" hangingPunct="1">
                        <a:defRPr sz="1800" kern="1200">
                          <a:solidFill>
                            <a:schemeClr val="tx1"/>
                          </a:solidFill>
                          <a:latin typeface="Century Gothic"/>
                        </a:defRPr>
                      </a:lvl2pPr>
                      <a:lvl3pPr marL="914400" algn="l" defTabSz="914400" rtl="0" eaLnBrk="1" latinLnBrk="0" hangingPunct="1">
                        <a:defRPr sz="1800" kern="1200">
                          <a:solidFill>
                            <a:schemeClr val="tx1"/>
                          </a:solidFill>
                          <a:latin typeface="Century Gothic"/>
                        </a:defRPr>
                      </a:lvl3pPr>
                      <a:lvl4pPr marL="1371600" algn="l" defTabSz="914400" rtl="0" eaLnBrk="1" latinLnBrk="0" hangingPunct="1">
                        <a:defRPr sz="1800" kern="1200">
                          <a:solidFill>
                            <a:schemeClr val="tx1"/>
                          </a:solidFill>
                          <a:latin typeface="Century Gothic"/>
                        </a:defRPr>
                      </a:lvl4pPr>
                      <a:lvl5pPr marL="1828800" algn="l" defTabSz="914400" rtl="0" eaLnBrk="1" latinLnBrk="0" hangingPunct="1">
                        <a:defRPr sz="1800" kern="1200">
                          <a:solidFill>
                            <a:schemeClr val="tx1"/>
                          </a:solidFill>
                          <a:latin typeface="Century Gothic"/>
                        </a:defRPr>
                      </a:lvl5pPr>
                      <a:lvl6pPr marL="2286000" algn="l" defTabSz="914400" rtl="0" eaLnBrk="1" latinLnBrk="0" hangingPunct="1">
                        <a:defRPr sz="1800" kern="1200">
                          <a:solidFill>
                            <a:schemeClr val="tx1"/>
                          </a:solidFill>
                          <a:latin typeface="Century Gothic"/>
                        </a:defRPr>
                      </a:lvl6pPr>
                      <a:lvl7pPr marL="2743200" algn="l" defTabSz="914400" rtl="0" eaLnBrk="1" latinLnBrk="0" hangingPunct="1">
                        <a:defRPr sz="1800" kern="1200">
                          <a:solidFill>
                            <a:schemeClr val="tx1"/>
                          </a:solidFill>
                          <a:latin typeface="Century Gothic"/>
                        </a:defRPr>
                      </a:lvl7pPr>
                      <a:lvl8pPr marL="3200400" algn="l" defTabSz="914400" rtl="0" eaLnBrk="1" latinLnBrk="0" hangingPunct="1">
                        <a:defRPr sz="1800" kern="1200">
                          <a:solidFill>
                            <a:schemeClr val="tx1"/>
                          </a:solidFill>
                          <a:latin typeface="Century Gothic"/>
                        </a:defRPr>
                      </a:lvl8pPr>
                      <a:lvl9pPr marL="3657600" algn="l" defTabSz="914400" rtl="0" eaLnBrk="1" latinLnBrk="0" hangingPunct="1">
                        <a:defRPr sz="1800" kern="1200">
                          <a:solidFill>
                            <a:schemeClr val="tx1"/>
                          </a:solidFill>
                          <a:latin typeface="Century Gothic"/>
                        </a:defRPr>
                      </a:lvl9pPr>
                    </a:lstStyle>
                    <a:p>
                      <a:pPr algn="ctr"/>
                      <a:r>
                        <a:rPr lang="en-US" sz="1200" b="0" dirty="0" smtClean="0"/>
                        <a:t>7%</a:t>
                      </a:r>
                      <a:endParaRPr lang="en-US" sz="1200" b="0" dirty="0"/>
                    </a:p>
                  </a:txBody>
                  <a:tcPr anchor="ctr">
                    <a:lnL>
                      <a:noFill/>
                    </a:lnL>
                    <a:lnR w="12700" cap="flat" cmpd="sng" algn="ctr">
                      <a:noFill/>
                      <a:prstDash val="solid"/>
                      <a:round/>
                      <a:headEnd type="none" w="med" len="med"/>
                      <a:tailEnd type="none" w="med" len="med"/>
                    </a:lnR>
                    <a:lnT w="9525" cap="rnd" cmpd="sng" algn="ctr">
                      <a:solidFill>
                        <a:srgbClr val="5AA0F5"/>
                      </a:solidFill>
                      <a:prstDash val="solid"/>
                    </a:lnT>
                    <a:lnB w="9525" cap="rnd" cmpd="sng" algn="ctr">
                      <a:solidFill>
                        <a:srgbClr val="5AA0F5"/>
                      </a:solidFill>
                      <a:prstDash val="solid"/>
                    </a:lnB>
                    <a:lnTlToBr w="12700" cmpd="sng">
                      <a:noFill/>
                      <a:prstDash val="solid"/>
                    </a:lnTlToBr>
                    <a:lnBlToTr w="12700" cmpd="sng">
                      <a:noFill/>
                      <a:prstDash val="solid"/>
                    </a:lnBlToTr>
                    <a:noFill/>
                  </a:tcPr>
                </a:tc>
              </a:tr>
              <a:tr h="473286">
                <a:tc>
                  <a:txBody>
                    <a:bodyPr/>
                    <a:lstStyle>
                      <a:lvl1pPr marL="0" algn="l" defTabSz="914400" rtl="0" eaLnBrk="1" latinLnBrk="0" hangingPunct="1">
                        <a:defRPr sz="1800" kern="1200">
                          <a:solidFill>
                            <a:schemeClr val="tx1"/>
                          </a:solidFill>
                          <a:latin typeface="Century Gothic"/>
                        </a:defRPr>
                      </a:lvl1pPr>
                      <a:lvl2pPr marL="457200" algn="l" defTabSz="914400" rtl="0" eaLnBrk="1" latinLnBrk="0" hangingPunct="1">
                        <a:defRPr sz="1800" kern="1200">
                          <a:solidFill>
                            <a:schemeClr val="tx1"/>
                          </a:solidFill>
                          <a:latin typeface="Century Gothic"/>
                        </a:defRPr>
                      </a:lvl2pPr>
                      <a:lvl3pPr marL="914400" algn="l" defTabSz="914400" rtl="0" eaLnBrk="1" latinLnBrk="0" hangingPunct="1">
                        <a:defRPr sz="1800" kern="1200">
                          <a:solidFill>
                            <a:schemeClr val="tx1"/>
                          </a:solidFill>
                          <a:latin typeface="Century Gothic"/>
                        </a:defRPr>
                      </a:lvl3pPr>
                      <a:lvl4pPr marL="1371600" algn="l" defTabSz="914400" rtl="0" eaLnBrk="1" latinLnBrk="0" hangingPunct="1">
                        <a:defRPr sz="1800" kern="1200">
                          <a:solidFill>
                            <a:schemeClr val="tx1"/>
                          </a:solidFill>
                          <a:latin typeface="Century Gothic"/>
                        </a:defRPr>
                      </a:lvl4pPr>
                      <a:lvl5pPr marL="1828800" algn="l" defTabSz="914400" rtl="0" eaLnBrk="1" latinLnBrk="0" hangingPunct="1">
                        <a:defRPr sz="1800" kern="1200">
                          <a:solidFill>
                            <a:schemeClr val="tx1"/>
                          </a:solidFill>
                          <a:latin typeface="Century Gothic"/>
                        </a:defRPr>
                      </a:lvl5pPr>
                      <a:lvl6pPr marL="2286000" algn="l" defTabSz="914400" rtl="0" eaLnBrk="1" latinLnBrk="0" hangingPunct="1">
                        <a:defRPr sz="1800" kern="1200">
                          <a:solidFill>
                            <a:schemeClr val="tx1"/>
                          </a:solidFill>
                          <a:latin typeface="Century Gothic"/>
                        </a:defRPr>
                      </a:lvl6pPr>
                      <a:lvl7pPr marL="2743200" algn="l" defTabSz="914400" rtl="0" eaLnBrk="1" latinLnBrk="0" hangingPunct="1">
                        <a:defRPr sz="1800" kern="1200">
                          <a:solidFill>
                            <a:schemeClr val="tx1"/>
                          </a:solidFill>
                          <a:latin typeface="Century Gothic"/>
                        </a:defRPr>
                      </a:lvl7pPr>
                      <a:lvl8pPr marL="3200400" algn="l" defTabSz="914400" rtl="0" eaLnBrk="1" latinLnBrk="0" hangingPunct="1">
                        <a:defRPr sz="1800" kern="1200">
                          <a:solidFill>
                            <a:schemeClr val="tx1"/>
                          </a:solidFill>
                          <a:latin typeface="Century Gothic"/>
                        </a:defRPr>
                      </a:lvl8pPr>
                      <a:lvl9pPr marL="3657600" algn="l" defTabSz="914400" rtl="0" eaLnBrk="1" latinLnBrk="0" hangingPunct="1">
                        <a:defRPr sz="1800" kern="1200">
                          <a:solidFill>
                            <a:schemeClr val="tx1"/>
                          </a:solidFill>
                          <a:latin typeface="Century Gothic"/>
                        </a:defRPr>
                      </a:lvl9pPr>
                    </a:lstStyle>
                    <a:p>
                      <a:pPr algn="l" fontAlgn="b"/>
                      <a:r>
                        <a:rPr lang="en-IN" sz="1200" b="1" u="none" strike="noStrike" dirty="0" smtClean="0">
                          <a:effectLst/>
                        </a:rPr>
                        <a:t>Commission Fee</a:t>
                      </a:r>
                      <a:endParaRPr lang="en-IN" sz="1200" b="1" i="0" u="none" strike="noStrike" dirty="0">
                        <a:solidFill>
                          <a:schemeClr val="tx1"/>
                        </a:solidFill>
                        <a:effectLst/>
                        <a:latin typeface="+mn-lt"/>
                      </a:endParaRPr>
                    </a:p>
                  </a:txBody>
                  <a:tcPr marL="6833" marR="6833" marT="6833" marB="0" anchor="ctr">
                    <a:lnL w="12700" cap="flat" cmpd="sng" algn="ctr">
                      <a:noFill/>
                      <a:prstDash val="solid"/>
                      <a:round/>
                      <a:headEnd type="none" w="med" len="med"/>
                      <a:tailEnd type="none" w="med" len="med"/>
                    </a:lnL>
                    <a:lnR>
                      <a:noFill/>
                    </a:lnR>
                    <a:lnT w="9525" cap="rnd" cmpd="sng" algn="ctr">
                      <a:solidFill>
                        <a:srgbClr val="5AA0F5"/>
                      </a:solidFill>
                      <a:prstDash val="solid"/>
                    </a:lnT>
                    <a:lnB w="9525" cap="rnd" cmpd="sng" algn="ctr">
                      <a:solidFill>
                        <a:srgbClr val="5AA0F5"/>
                      </a:solidFill>
                      <a:prstDash val="soli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entury Gothic"/>
                        </a:defRPr>
                      </a:lvl1pPr>
                      <a:lvl2pPr marL="457200" algn="l" defTabSz="914400" rtl="0" eaLnBrk="1" latinLnBrk="0" hangingPunct="1">
                        <a:defRPr sz="1800" kern="1200">
                          <a:solidFill>
                            <a:schemeClr val="tx1"/>
                          </a:solidFill>
                          <a:latin typeface="Century Gothic"/>
                        </a:defRPr>
                      </a:lvl2pPr>
                      <a:lvl3pPr marL="914400" algn="l" defTabSz="914400" rtl="0" eaLnBrk="1" latinLnBrk="0" hangingPunct="1">
                        <a:defRPr sz="1800" kern="1200">
                          <a:solidFill>
                            <a:schemeClr val="tx1"/>
                          </a:solidFill>
                          <a:latin typeface="Century Gothic"/>
                        </a:defRPr>
                      </a:lvl3pPr>
                      <a:lvl4pPr marL="1371600" algn="l" defTabSz="914400" rtl="0" eaLnBrk="1" latinLnBrk="0" hangingPunct="1">
                        <a:defRPr sz="1800" kern="1200">
                          <a:solidFill>
                            <a:schemeClr val="tx1"/>
                          </a:solidFill>
                          <a:latin typeface="Century Gothic"/>
                        </a:defRPr>
                      </a:lvl4pPr>
                      <a:lvl5pPr marL="1828800" algn="l" defTabSz="914400" rtl="0" eaLnBrk="1" latinLnBrk="0" hangingPunct="1">
                        <a:defRPr sz="1800" kern="1200">
                          <a:solidFill>
                            <a:schemeClr val="tx1"/>
                          </a:solidFill>
                          <a:latin typeface="Century Gothic"/>
                        </a:defRPr>
                      </a:lvl5pPr>
                      <a:lvl6pPr marL="2286000" algn="l" defTabSz="914400" rtl="0" eaLnBrk="1" latinLnBrk="0" hangingPunct="1">
                        <a:defRPr sz="1800" kern="1200">
                          <a:solidFill>
                            <a:schemeClr val="tx1"/>
                          </a:solidFill>
                          <a:latin typeface="Century Gothic"/>
                        </a:defRPr>
                      </a:lvl6pPr>
                      <a:lvl7pPr marL="2743200" algn="l" defTabSz="914400" rtl="0" eaLnBrk="1" latinLnBrk="0" hangingPunct="1">
                        <a:defRPr sz="1800" kern="1200">
                          <a:solidFill>
                            <a:schemeClr val="tx1"/>
                          </a:solidFill>
                          <a:latin typeface="Century Gothic"/>
                        </a:defRPr>
                      </a:lvl7pPr>
                      <a:lvl8pPr marL="3200400" algn="l" defTabSz="914400" rtl="0" eaLnBrk="1" latinLnBrk="0" hangingPunct="1">
                        <a:defRPr sz="1800" kern="1200">
                          <a:solidFill>
                            <a:schemeClr val="tx1"/>
                          </a:solidFill>
                          <a:latin typeface="Century Gothic"/>
                        </a:defRPr>
                      </a:lvl8pPr>
                      <a:lvl9pPr marL="3657600" algn="l" defTabSz="914400" rtl="0" eaLnBrk="1" latinLnBrk="0" hangingPunct="1">
                        <a:defRPr sz="1800" kern="1200">
                          <a:solidFill>
                            <a:schemeClr val="tx1"/>
                          </a:solidFill>
                          <a:latin typeface="Century Gothic"/>
                        </a:defRPr>
                      </a:lvl9pPr>
                    </a:lstStyle>
                    <a:p>
                      <a:pPr algn="l"/>
                      <a:r>
                        <a:rPr lang="en-US" sz="1200" dirty="0" smtClean="0"/>
                        <a:t>Y</a:t>
                      </a:r>
                      <a:r>
                        <a:rPr lang="en-US" sz="1200" baseline="0" dirty="0" smtClean="0"/>
                        <a:t> </a:t>
                      </a:r>
                      <a:r>
                        <a:rPr lang="en-US" sz="1200" dirty="0" smtClean="0"/>
                        <a:t>% redemption commission</a:t>
                      </a:r>
                      <a:r>
                        <a:rPr lang="en-US" sz="1200" baseline="0" dirty="0" smtClean="0"/>
                        <a:t> per point redeemed</a:t>
                      </a:r>
                      <a:endParaRPr lang="en-US" sz="1200" b="0" dirty="0"/>
                    </a:p>
                  </a:txBody>
                  <a:tcPr anchor="ctr">
                    <a:lnL>
                      <a:noFill/>
                    </a:lnL>
                    <a:lnR>
                      <a:noFill/>
                    </a:lnR>
                    <a:lnT w="9525" cap="rnd" cmpd="sng" algn="ctr">
                      <a:solidFill>
                        <a:srgbClr val="5AA0F5"/>
                      </a:solidFill>
                      <a:prstDash val="solid"/>
                    </a:lnT>
                    <a:lnB w="9525" cap="rnd" cmpd="sng" algn="ctr">
                      <a:solidFill>
                        <a:srgbClr val="5AA0F5"/>
                      </a:solidFill>
                      <a:prstDash val="soli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entury Gothic"/>
                        </a:defRPr>
                      </a:lvl1pPr>
                      <a:lvl2pPr marL="457200" algn="l" defTabSz="914400" rtl="0" eaLnBrk="1" latinLnBrk="0" hangingPunct="1">
                        <a:defRPr sz="1800" kern="1200">
                          <a:solidFill>
                            <a:schemeClr val="tx1"/>
                          </a:solidFill>
                          <a:latin typeface="Century Gothic"/>
                        </a:defRPr>
                      </a:lvl2pPr>
                      <a:lvl3pPr marL="914400" algn="l" defTabSz="914400" rtl="0" eaLnBrk="1" latinLnBrk="0" hangingPunct="1">
                        <a:defRPr sz="1800" kern="1200">
                          <a:solidFill>
                            <a:schemeClr val="tx1"/>
                          </a:solidFill>
                          <a:latin typeface="Century Gothic"/>
                        </a:defRPr>
                      </a:lvl3pPr>
                      <a:lvl4pPr marL="1371600" algn="l" defTabSz="914400" rtl="0" eaLnBrk="1" latinLnBrk="0" hangingPunct="1">
                        <a:defRPr sz="1800" kern="1200">
                          <a:solidFill>
                            <a:schemeClr val="tx1"/>
                          </a:solidFill>
                          <a:latin typeface="Century Gothic"/>
                        </a:defRPr>
                      </a:lvl4pPr>
                      <a:lvl5pPr marL="1828800" algn="l" defTabSz="914400" rtl="0" eaLnBrk="1" latinLnBrk="0" hangingPunct="1">
                        <a:defRPr sz="1800" kern="1200">
                          <a:solidFill>
                            <a:schemeClr val="tx1"/>
                          </a:solidFill>
                          <a:latin typeface="Century Gothic"/>
                        </a:defRPr>
                      </a:lvl5pPr>
                      <a:lvl6pPr marL="2286000" algn="l" defTabSz="914400" rtl="0" eaLnBrk="1" latinLnBrk="0" hangingPunct="1">
                        <a:defRPr sz="1800" kern="1200">
                          <a:solidFill>
                            <a:schemeClr val="tx1"/>
                          </a:solidFill>
                          <a:latin typeface="Century Gothic"/>
                        </a:defRPr>
                      </a:lvl6pPr>
                      <a:lvl7pPr marL="2743200" algn="l" defTabSz="914400" rtl="0" eaLnBrk="1" latinLnBrk="0" hangingPunct="1">
                        <a:defRPr sz="1800" kern="1200">
                          <a:solidFill>
                            <a:schemeClr val="tx1"/>
                          </a:solidFill>
                          <a:latin typeface="Century Gothic"/>
                        </a:defRPr>
                      </a:lvl7pPr>
                      <a:lvl8pPr marL="3200400" algn="l" defTabSz="914400" rtl="0" eaLnBrk="1" latinLnBrk="0" hangingPunct="1">
                        <a:defRPr sz="1800" kern="1200">
                          <a:solidFill>
                            <a:schemeClr val="tx1"/>
                          </a:solidFill>
                          <a:latin typeface="Century Gothic"/>
                        </a:defRPr>
                      </a:lvl8pPr>
                      <a:lvl9pPr marL="3657600" algn="l" defTabSz="914400" rtl="0" eaLnBrk="1" latinLnBrk="0" hangingPunct="1">
                        <a:defRPr sz="1800" kern="1200">
                          <a:solidFill>
                            <a:schemeClr val="tx1"/>
                          </a:solidFill>
                          <a:latin typeface="Century Gothic"/>
                        </a:defRPr>
                      </a:lvl9pPr>
                    </a:lstStyle>
                    <a:p>
                      <a:pPr algn="ctr"/>
                      <a:r>
                        <a:rPr lang="en-US" sz="1200" b="0" dirty="0" smtClean="0"/>
                        <a:t>8%</a:t>
                      </a:r>
                      <a:endParaRPr lang="en-US" sz="1200" b="0" dirty="0"/>
                    </a:p>
                  </a:txBody>
                  <a:tcPr anchor="ctr">
                    <a:lnL>
                      <a:noFill/>
                    </a:lnL>
                    <a:lnR w="12700" cap="flat" cmpd="sng" algn="ctr">
                      <a:noFill/>
                      <a:prstDash val="solid"/>
                      <a:round/>
                      <a:headEnd type="none" w="med" len="med"/>
                      <a:tailEnd type="none" w="med" len="med"/>
                    </a:lnR>
                    <a:lnT w="9525" cap="rnd" cmpd="sng" algn="ctr">
                      <a:solidFill>
                        <a:srgbClr val="5AA0F5"/>
                      </a:solidFill>
                      <a:prstDash val="solid"/>
                    </a:lnT>
                    <a:lnB w="9525" cap="rnd" cmpd="sng" algn="ctr">
                      <a:solidFill>
                        <a:srgbClr val="5AA0F5"/>
                      </a:solidFill>
                      <a:prstDash val="solid"/>
                    </a:lnB>
                    <a:lnTlToBr w="12700" cmpd="sng">
                      <a:noFill/>
                      <a:prstDash val="solid"/>
                    </a:lnTlToBr>
                    <a:lnBlToTr w="12700" cmpd="sng">
                      <a:noFill/>
                      <a:prstDash val="solid"/>
                    </a:lnBlToTr>
                    <a:noFill/>
                  </a:tcPr>
                </a:tc>
              </a:tr>
              <a:tr h="873100">
                <a:tc>
                  <a:txBody>
                    <a:bodyPr/>
                    <a:lstStyle>
                      <a:lvl1pPr marL="0" algn="l" defTabSz="914400" rtl="0" eaLnBrk="1" latinLnBrk="0" hangingPunct="1">
                        <a:defRPr sz="1800" kern="1200">
                          <a:solidFill>
                            <a:schemeClr val="tx1"/>
                          </a:solidFill>
                          <a:latin typeface="Century Gothic"/>
                        </a:defRPr>
                      </a:lvl1pPr>
                      <a:lvl2pPr marL="457200" algn="l" defTabSz="914400" rtl="0" eaLnBrk="1" latinLnBrk="0" hangingPunct="1">
                        <a:defRPr sz="1800" kern="1200">
                          <a:solidFill>
                            <a:schemeClr val="tx1"/>
                          </a:solidFill>
                          <a:latin typeface="Century Gothic"/>
                        </a:defRPr>
                      </a:lvl2pPr>
                      <a:lvl3pPr marL="914400" algn="l" defTabSz="914400" rtl="0" eaLnBrk="1" latinLnBrk="0" hangingPunct="1">
                        <a:defRPr sz="1800" kern="1200">
                          <a:solidFill>
                            <a:schemeClr val="tx1"/>
                          </a:solidFill>
                          <a:latin typeface="Century Gothic"/>
                        </a:defRPr>
                      </a:lvl3pPr>
                      <a:lvl4pPr marL="1371600" algn="l" defTabSz="914400" rtl="0" eaLnBrk="1" latinLnBrk="0" hangingPunct="1">
                        <a:defRPr sz="1800" kern="1200">
                          <a:solidFill>
                            <a:schemeClr val="tx1"/>
                          </a:solidFill>
                          <a:latin typeface="Century Gothic"/>
                        </a:defRPr>
                      </a:lvl4pPr>
                      <a:lvl5pPr marL="1828800" algn="l" defTabSz="914400" rtl="0" eaLnBrk="1" latinLnBrk="0" hangingPunct="1">
                        <a:defRPr sz="1800" kern="1200">
                          <a:solidFill>
                            <a:schemeClr val="tx1"/>
                          </a:solidFill>
                          <a:latin typeface="Century Gothic"/>
                        </a:defRPr>
                      </a:lvl5pPr>
                      <a:lvl6pPr marL="2286000" algn="l" defTabSz="914400" rtl="0" eaLnBrk="1" latinLnBrk="0" hangingPunct="1">
                        <a:defRPr sz="1800" kern="1200">
                          <a:solidFill>
                            <a:schemeClr val="tx1"/>
                          </a:solidFill>
                          <a:latin typeface="Century Gothic"/>
                        </a:defRPr>
                      </a:lvl6pPr>
                      <a:lvl7pPr marL="2743200" algn="l" defTabSz="914400" rtl="0" eaLnBrk="1" latinLnBrk="0" hangingPunct="1">
                        <a:defRPr sz="1800" kern="1200">
                          <a:solidFill>
                            <a:schemeClr val="tx1"/>
                          </a:solidFill>
                          <a:latin typeface="Century Gothic"/>
                        </a:defRPr>
                      </a:lvl7pPr>
                      <a:lvl8pPr marL="3200400" algn="l" defTabSz="914400" rtl="0" eaLnBrk="1" latinLnBrk="0" hangingPunct="1">
                        <a:defRPr sz="1800" kern="1200">
                          <a:solidFill>
                            <a:schemeClr val="tx1"/>
                          </a:solidFill>
                          <a:latin typeface="Century Gothic"/>
                        </a:defRPr>
                      </a:lvl8pPr>
                      <a:lvl9pPr marL="3657600" algn="l" defTabSz="914400" rtl="0" eaLnBrk="1" latinLnBrk="0" hangingPunct="1">
                        <a:defRPr sz="1800" kern="1200">
                          <a:solidFill>
                            <a:schemeClr val="tx1"/>
                          </a:solidFill>
                          <a:latin typeface="Century Gothic"/>
                        </a:defRPr>
                      </a:lvl9pPr>
                    </a:lstStyle>
                    <a:p>
                      <a:pPr marL="0" marR="0" indent="0" algn="l" defTabSz="457200" rtl="0" eaLnBrk="1" fontAlgn="b" latinLnBrk="0" hangingPunct="1">
                        <a:lnSpc>
                          <a:spcPct val="100000"/>
                        </a:lnSpc>
                        <a:spcBef>
                          <a:spcPts val="0"/>
                        </a:spcBef>
                        <a:spcAft>
                          <a:spcPts val="0"/>
                        </a:spcAft>
                        <a:buClrTx/>
                        <a:buSzTx/>
                        <a:buFontTx/>
                        <a:buNone/>
                        <a:tabLst/>
                        <a:defRPr/>
                      </a:pPr>
                      <a:r>
                        <a:rPr lang="en-IN" sz="1200" b="1" u="none" strike="noStrike" dirty="0" smtClean="0">
                          <a:effectLst/>
                        </a:rPr>
                        <a:t>Participation Fee </a:t>
                      </a:r>
                      <a:r>
                        <a:rPr lang="en-IN" sz="1200" kern="1200" dirty="0" smtClean="0">
                          <a:latin typeface="+mn-lt"/>
                        </a:rPr>
                        <a:t>(Tech support, Marketing services – affiliate </a:t>
                      </a:r>
                      <a:r>
                        <a:rPr lang="en-IN" sz="1200" kern="1200" dirty="0" err="1" smtClean="0">
                          <a:latin typeface="+mn-lt"/>
                        </a:rPr>
                        <a:t>etc</a:t>
                      </a:r>
                      <a:r>
                        <a:rPr lang="en-IN" sz="1200" kern="1200" dirty="0" smtClean="0">
                          <a:latin typeface="+mn-lt"/>
                        </a:rPr>
                        <a:t>)</a:t>
                      </a:r>
                      <a:endParaRPr lang="en-IN" sz="1200" b="1" i="0" u="none" strike="noStrike" dirty="0" smtClean="0">
                        <a:solidFill>
                          <a:schemeClr val="tx1"/>
                        </a:solidFill>
                        <a:effectLst/>
                        <a:latin typeface="+mn-lt"/>
                      </a:endParaRPr>
                    </a:p>
                  </a:txBody>
                  <a:tcPr marL="6833" marR="6833" marT="6833" marB="0" anchor="ctr">
                    <a:lnL w="12700" cap="flat" cmpd="sng" algn="ctr">
                      <a:noFill/>
                      <a:prstDash val="solid"/>
                      <a:round/>
                      <a:headEnd type="none" w="med" len="med"/>
                      <a:tailEnd type="none" w="med" len="med"/>
                    </a:lnL>
                    <a:lnR>
                      <a:noFill/>
                    </a:lnR>
                    <a:lnT w="9525" cap="rnd" cmpd="sng" algn="ctr">
                      <a:solidFill>
                        <a:srgbClr val="5AA0F5"/>
                      </a:solidFill>
                      <a:prstDash val="solid"/>
                    </a:lnT>
                    <a:lnB w="9525" cap="rnd" cmpd="sng" algn="ctr">
                      <a:solidFill>
                        <a:srgbClr val="5AA0F5"/>
                      </a:solidFill>
                      <a:prstDash val="soli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entury Gothic"/>
                        </a:defRPr>
                      </a:lvl1pPr>
                      <a:lvl2pPr marL="457200" algn="l" defTabSz="914400" rtl="0" eaLnBrk="1" latinLnBrk="0" hangingPunct="1">
                        <a:defRPr sz="1800" kern="1200">
                          <a:solidFill>
                            <a:schemeClr val="tx1"/>
                          </a:solidFill>
                          <a:latin typeface="Century Gothic"/>
                        </a:defRPr>
                      </a:lvl2pPr>
                      <a:lvl3pPr marL="914400" algn="l" defTabSz="914400" rtl="0" eaLnBrk="1" latinLnBrk="0" hangingPunct="1">
                        <a:defRPr sz="1800" kern="1200">
                          <a:solidFill>
                            <a:schemeClr val="tx1"/>
                          </a:solidFill>
                          <a:latin typeface="Century Gothic"/>
                        </a:defRPr>
                      </a:lvl3pPr>
                      <a:lvl4pPr marL="1371600" algn="l" defTabSz="914400" rtl="0" eaLnBrk="1" latinLnBrk="0" hangingPunct="1">
                        <a:defRPr sz="1800" kern="1200">
                          <a:solidFill>
                            <a:schemeClr val="tx1"/>
                          </a:solidFill>
                          <a:latin typeface="Century Gothic"/>
                        </a:defRPr>
                      </a:lvl4pPr>
                      <a:lvl5pPr marL="1828800" algn="l" defTabSz="914400" rtl="0" eaLnBrk="1" latinLnBrk="0" hangingPunct="1">
                        <a:defRPr sz="1800" kern="1200">
                          <a:solidFill>
                            <a:schemeClr val="tx1"/>
                          </a:solidFill>
                          <a:latin typeface="Century Gothic"/>
                        </a:defRPr>
                      </a:lvl5pPr>
                      <a:lvl6pPr marL="2286000" algn="l" defTabSz="914400" rtl="0" eaLnBrk="1" latinLnBrk="0" hangingPunct="1">
                        <a:defRPr sz="1800" kern="1200">
                          <a:solidFill>
                            <a:schemeClr val="tx1"/>
                          </a:solidFill>
                          <a:latin typeface="Century Gothic"/>
                        </a:defRPr>
                      </a:lvl6pPr>
                      <a:lvl7pPr marL="2743200" algn="l" defTabSz="914400" rtl="0" eaLnBrk="1" latinLnBrk="0" hangingPunct="1">
                        <a:defRPr sz="1800" kern="1200">
                          <a:solidFill>
                            <a:schemeClr val="tx1"/>
                          </a:solidFill>
                          <a:latin typeface="Century Gothic"/>
                        </a:defRPr>
                      </a:lvl7pPr>
                      <a:lvl8pPr marL="3200400" algn="l" defTabSz="914400" rtl="0" eaLnBrk="1" latinLnBrk="0" hangingPunct="1">
                        <a:defRPr sz="1800" kern="1200">
                          <a:solidFill>
                            <a:schemeClr val="tx1"/>
                          </a:solidFill>
                          <a:latin typeface="Century Gothic"/>
                        </a:defRPr>
                      </a:lvl8pPr>
                      <a:lvl9pPr marL="3657600" algn="l" defTabSz="914400" rtl="0" eaLnBrk="1" latinLnBrk="0" hangingPunct="1">
                        <a:defRPr sz="1800" kern="1200">
                          <a:solidFill>
                            <a:schemeClr val="tx1"/>
                          </a:solidFill>
                          <a:latin typeface="Century Gothic"/>
                        </a:defRPr>
                      </a:lvl9pPr>
                    </a:lstStyle>
                    <a:p>
                      <a:pPr algn="l"/>
                      <a:r>
                        <a:rPr lang="en-IN" sz="1200" dirty="0" smtClean="0"/>
                        <a:t>Nil for Yr-1</a:t>
                      </a:r>
                      <a:r>
                        <a:rPr lang="en-IN" sz="1200" baseline="0" dirty="0" smtClean="0"/>
                        <a:t> </a:t>
                      </a:r>
                      <a:r>
                        <a:rPr lang="en-IN" sz="1200" dirty="0" smtClean="0"/>
                        <a:t>of partnership;  Rs 2.5 L p.m.</a:t>
                      </a:r>
                      <a:r>
                        <a:rPr lang="en-IN" sz="1200" baseline="0" dirty="0" smtClean="0"/>
                        <a:t> </a:t>
                      </a:r>
                      <a:r>
                        <a:rPr lang="en-IN" sz="1200" dirty="0" smtClean="0"/>
                        <a:t>from Yr-2 onwards</a:t>
                      </a:r>
                      <a:endParaRPr lang="en-US" sz="1200" b="0" dirty="0"/>
                    </a:p>
                  </a:txBody>
                  <a:tcPr anchor="ctr">
                    <a:lnL>
                      <a:noFill/>
                    </a:lnL>
                    <a:lnR>
                      <a:noFill/>
                    </a:lnR>
                    <a:lnT w="9525" cap="rnd" cmpd="sng" algn="ctr">
                      <a:solidFill>
                        <a:srgbClr val="5AA0F5"/>
                      </a:solidFill>
                      <a:prstDash val="solid"/>
                    </a:lnT>
                    <a:lnB w="9525" cap="rnd" cmpd="sng" algn="ctr">
                      <a:solidFill>
                        <a:srgbClr val="5AA0F5"/>
                      </a:solidFill>
                      <a:prstDash val="soli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entury Gothic"/>
                        </a:defRPr>
                      </a:lvl1pPr>
                      <a:lvl2pPr marL="457200" algn="l" defTabSz="914400" rtl="0" eaLnBrk="1" latinLnBrk="0" hangingPunct="1">
                        <a:defRPr sz="1800" kern="1200">
                          <a:solidFill>
                            <a:schemeClr val="tx1"/>
                          </a:solidFill>
                          <a:latin typeface="Century Gothic"/>
                        </a:defRPr>
                      </a:lvl2pPr>
                      <a:lvl3pPr marL="914400" algn="l" defTabSz="914400" rtl="0" eaLnBrk="1" latinLnBrk="0" hangingPunct="1">
                        <a:defRPr sz="1800" kern="1200">
                          <a:solidFill>
                            <a:schemeClr val="tx1"/>
                          </a:solidFill>
                          <a:latin typeface="Century Gothic"/>
                        </a:defRPr>
                      </a:lvl3pPr>
                      <a:lvl4pPr marL="1371600" algn="l" defTabSz="914400" rtl="0" eaLnBrk="1" latinLnBrk="0" hangingPunct="1">
                        <a:defRPr sz="1800" kern="1200">
                          <a:solidFill>
                            <a:schemeClr val="tx1"/>
                          </a:solidFill>
                          <a:latin typeface="Century Gothic"/>
                        </a:defRPr>
                      </a:lvl4pPr>
                      <a:lvl5pPr marL="1828800" algn="l" defTabSz="914400" rtl="0" eaLnBrk="1" latinLnBrk="0" hangingPunct="1">
                        <a:defRPr sz="1800" kern="1200">
                          <a:solidFill>
                            <a:schemeClr val="tx1"/>
                          </a:solidFill>
                          <a:latin typeface="Century Gothic"/>
                        </a:defRPr>
                      </a:lvl5pPr>
                      <a:lvl6pPr marL="2286000" algn="l" defTabSz="914400" rtl="0" eaLnBrk="1" latinLnBrk="0" hangingPunct="1">
                        <a:defRPr sz="1800" kern="1200">
                          <a:solidFill>
                            <a:schemeClr val="tx1"/>
                          </a:solidFill>
                          <a:latin typeface="Century Gothic"/>
                        </a:defRPr>
                      </a:lvl6pPr>
                      <a:lvl7pPr marL="2743200" algn="l" defTabSz="914400" rtl="0" eaLnBrk="1" latinLnBrk="0" hangingPunct="1">
                        <a:defRPr sz="1800" kern="1200">
                          <a:solidFill>
                            <a:schemeClr val="tx1"/>
                          </a:solidFill>
                          <a:latin typeface="Century Gothic"/>
                        </a:defRPr>
                      </a:lvl7pPr>
                      <a:lvl8pPr marL="3200400" algn="l" defTabSz="914400" rtl="0" eaLnBrk="1" latinLnBrk="0" hangingPunct="1">
                        <a:defRPr sz="1800" kern="1200">
                          <a:solidFill>
                            <a:schemeClr val="tx1"/>
                          </a:solidFill>
                          <a:latin typeface="Century Gothic"/>
                        </a:defRPr>
                      </a:lvl8pPr>
                      <a:lvl9pPr marL="3657600" algn="l" defTabSz="914400" rtl="0" eaLnBrk="1" latinLnBrk="0" hangingPunct="1">
                        <a:defRPr sz="1800" kern="1200">
                          <a:solidFill>
                            <a:schemeClr val="tx1"/>
                          </a:solidFill>
                          <a:latin typeface="Century Gothic"/>
                        </a:defRPr>
                      </a:lvl9pPr>
                    </a:lstStyle>
                    <a:p>
                      <a:pPr algn="ctr"/>
                      <a:r>
                        <a:rPr lang="en-US" sz="1200" b="0" dirty="0" smtClean="0"/>
                        <a:t>Rs 2.5 L p.m.</a:t>
                      </a:r>
                    </a:p>
                    <a:p>
                      <a:pPr algn="ctr"/>
                      <a:r>
                        <a:rPr lang="en-US" sz="1200" b="0" dirty="0" smtClean="0"/>
                        <a:t>(Nil</a:t>
                      </a:r>
                      <a:r>
                        <a:rPr lang="en-US" sz="1200" b="0" baseline="0" dirty="0" smtClean="0"/>
                        <a:t> for Yr-1)</a:t>
                      </a:r>
                      <a:endParaRPr lang="en-US" sz="1200" b="0" dirty="0"/>
                    </a:p>
                  </a:txBody>
                  <a:tcPr anchor="ctr">
                    <a:lnL>
                      <a:noFill/>
                    </a:lnL>
                    <a:lnR w="12700" cap="flat" cmpd="sng" algn="ctr">
                      <a:noFill/>
                      <a:prstDash val="solid"/>
                      <a:round/>
                      <a:headEnd type="none" w="med" len="med"/>
                      <a:tailEnd type="none" w="med" len="med"/>
                    </a:lnR>
                    <a:lnT w="9525" cap="rnd" cmpd="sng" algn="ctr">
                      <a:solidFill>
                        <a:srgbClr val="5AA0F5"/>
                      </a:solidFill>
                      <a:prstDash val="solid"/>
                    </a:lnT>
                    <a:lnB w="9525" cap="rnd" cmpd="sng" algn="ctr">
                      <a:solidFill>
                        <a:srgbClr val="5AA0F5"/>
                      </a:solidFill>
                      <a:prstDash val="solid"/>
                    </a:lnB>
                    <a:lnTlToBr w="12700" cmpd="sng">
                      <a:noFill/>
                      <a:prstDash val="solid"/>
                    </a:lnTlToBr>
                    <a:lnBlToTr w="12700" cmpd="sng">
                      <a:noFill/>
                      <a:prstDash val="solid"/>
                    </a:lnBlToTr>
                    <a:noFill/>
                  </a:tcPr>
                </a:tc>
              </a:tr>
              <a:tr h="636733">
                <a:tc>
                  <a:txBody>
                    <a:bodyPr/>
                    <a:lstStyle>
                      <a:lvl1pPr marL="0" algn="l" defTabSz="914400" rtl="0" eaLnBrk="1" latinLnBrk="0" hangingPunct="1">
                        <a:defRPr sz="1800" kern="1200">
                          <a:solidFill>
                            <a:schemeClr val="tx1"/>
                          </a:solidFill>
                          <a:latin typeface="Century Gothic"/>
                        </a:defRPr>
                      </a:lvl1pPr>
                      <a:lvl2pPr marL="457200" algn="l" defTabSz="914400" rtl="0" eaLnBrk="1" latinLnBrk="0" hangingPunct="1">
                        <a:defRPr sz="1800" kern="1200">
                          <a:solidFill>
                            <a:schemeClr val="tx1"/>
                          </a:solidFill>
                          <a:latin typeface="Century Gothic"/>
                        </a:defRPr>
                      </a:lvl2pPr>
                      <a:lvl3pPr marL="914400" algn="l" defTabSz="914400" rtl="0" eaLnBrk="1" latinLnBrk="0" hangingPunct="1">
                        <a:defRPr sz="1800" kern="1200">
                          <a:solidFill>
                            <a:schemeClr val="tx1"/>
                          </a:solidFill>
                          <a:latin typeface="Century Gothic"/>
                        </a:defRPr>
                      </a:lvl3pPr>
                      <a:lvl4pPr marL="1371600" algn="l" defTabSz="914400" rtl="0" eaLnBrk="1" latinLnBrk="0" hangingPunct="1">
                        <a:defRPr sz="1800" kern="1200">
                          <a:solidFill>
                            <a:schemeClr val="tx1"/>
                          </a:solidFill>
                          <a:latin typeface="Century Gothic"/>
                        </a:defRPr>
                      </a:lvl4pPr>
                      <a:lvl5pPr marL="1828800" algn="l" defTabSz="914400" rtl="0" eaLnBrk="1" latinLnBrk="0" hangingPunct="1">
                        <a:defRPr sz="1800" kern="1200">
                          <a:solidFill>
                            <a:schemeClr val="tx1"/>
                          </a:solidFill>
                          <a:latin typeface="Century Gothic"/>
                        </a:defRPr>
                      </a:lvl5pPr>
                      <a:lvl6pPr marL="2286000" algn="l" defTabSz="914400" rtl="0" eaLnBrk="1" latinLnBrk="0" hangingPunct="1">
                        <a:defRPr sz="1800" kern="1200">
                          <a:solidFill>
                            <a:schemeClr val="tx1"/>
                          </a:solidFill>
                          <a:latin typeface="Century Gothic"/>
                        </a:defRPr>
                      </a:lvl6pPr>
                      <a:lvl7pPr marL="2743200" algn="l" defTabSz="914400" rtl="0" eaLnBrk="1" latinLnBrk="0" hangingPunct="1">
                        <a:defRPr sz="1800" kern="1200">
                          <a:solidFill>
                            <a:schemeClr val="tx1"/>
                          </a:solidFill>
                          <a:latin typeface="Century Gothic"/>
                        </a:defRPr>
                      </a:lvl7pPr>
                      <a:lvl8pPr marL="3200400" algn="l" defTabSz="914400" rtl="0" eaLnBrk="1" latinLnBrk="0" hangingPunct="1">
                        <a:defRPr sz="1800" kern="1200">
                          <a:solidFill>
                            <a:schemeClr val="tx1"/>
                          </a:solidFill>
                          <a:latin typeface="Century Gothic"/>
                        </a:defRPr>
                      </a:lvl8pPr>
                      <a:lvl9pPr marL="3657600" algn="l" defTabSz="914400" rtl="0" eaLnBrk="1" latinLnBrk="0" hangingPunct="1">
                        <a:defRPr sz="1800" kern="1200">
                          <a:solidFill>
                            <a:schemeClr val="tx1"/>
                          </a:solidFill>
                          <a:latin typeface="Century Gothic"/>
                        </a:defRPr>
                      </a:lvl9pPr>
                    </a:lstStyle>
                    <a:p>
                      <a:pPr marL="0" marR="0" indent="0" algn="l" defTabSz="457200" rtl="0" eaLnBrk="1" fontAlgn="b" latinLnBrk="0" hangingPunct="1">
                        <a:lnSpc>
                          <a:spcPct val="100000"/>
                        </a:lnSpc>
                        <a:spcBef>
                          <a:spcPts val="0"/>
                        </a:spcBef>
                        <a:spcAft>
                          <a:spcPts val="0"/>
                        </a:spcAft>
                        <a:buClrTx/>
                        <a:buSzTx/>
                        <a:buFontTx/>
                        <a:buNone/>
                        <a:tabLst/>
                        <a:defRPr/>
                      </a:pPr>
                      <a:r>
                        <a:rPr lang="en-IN" sz="1200" b="1" i="0" u="none" strike="noStrike" dirty="0" smtClean="0">
                          <a:solidFill>
                            <a:schemeClr val="tx1"/>
                          </a:solidFill>
                          <a:effectLst/>
                          <a:latin typeface="+mn-lt"/>
                        </a:rPr>
                        <a:t>New Customer Acquisition</a:t>
                      </a:r>
                    </a:p>
                  </a:txBody>
                  <a:tcPr marL="6833" marR="6833" marT="6833" marB="0" anchor="ctr">
                    <a:lnL w="12700" cap="flat" cmpd="sng" algn="ctr">
                      <a:noFill/>
                      <a:prstDash val="solid"/>
                      <a:round/>
                      <a:headEnd type="none" w="med" len="med"/>
                      <a:tailEnd type="none" w="med" len="med"/>
                    </a:lnL>
                    <a:lnR>
                      <a:noFill/>
                    </a:lnR>
                    <a:lnT w="9525" cap="rnd" cmpd="sng" algn="ctr">
                      <a:solidFill>
                        <a:srgbClr val="5AA0F5"/>
                      </a:solidFill>
                      <a:prstDash val="solid"/>
                    </a:lnT>
                    <a:lnB w="9525" cap="rnd" cmpd="sng" algn="ctr">
                      <a:solidFill>
                        <a:srgbClr val="5AA0F5"/>
                      </a:solidFill>
                      <a:prstDash val="soli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entury Gothic"/>
                        </a:defRPr>
                      </a:lvl1pPr>
                      <a:lvl2pPr marL="457200" algn="l" defTabSz="914400" rtl="0" eaLnBrk="1" latinLnBrk="0" hangingPunct="1">
                        <a:defRPr sz="1800" kern="1200">
                          <a:solidFill>
                            <a:schemeClr val="tx1"/>
                          </a:solidFill>
                          <a:latin typeface="Century Gothic"/>
                        </a:defRPr>
                      </a:lvl2pPr>
                      <a:lvl3pPr marL="914400" algn="l" defTabSz="914400" rtl="0" eaLnBrk="1" latinLnBrk="0" hangingPunct="1">
                        <a:defRPr sz="1800" kern="1200">
                          <a:solidFill>
                            <a:schemeClr val="tx1"/>
                          </a:solidFill>
                          <a:latin typeface="Century Gothic"/>
                        </a:defRPr>
                      </a:lvl3pPr>
                      <a:lvl4pPr marL="1371600" algn="l" defTabSz="914400" rtl="0" eaLnBrk="1" latinLnBrk="0" hangingPunct="1">
                        <a:defRPr sz="1800" kern="1200">
                          <a:solidFill>
                            <a:schemeClr val="tx1"/>
                          </a:solidFill>
                          <a:latin typeface="Century Gothic"/>
                        </a:defRPr>
                      </a:lvl4pPr>
                      <a:lvl5pPr marL="1828800" algn="l" defTabSz="914400" rtl="0" eaLnBrk="1" latinLnBrk="0" hangingPunct="1">
                        <a:defRPr sz="1800" kern="1200">
                          <a:solidFill>
                            <a:schemeClr val="tx1"/>
                          </a:solidFill>
                          <a:latin typeface="Century Gothic"/>
                        </a:defRPr>
                      </a:lvl5pPr>
                      <a:lvl6pPr marL="2286000" algn="l" defTabSz="914400" rtl="0" eaLnBrk="1" latinLnBrk="0" hangingPunct="1">
                        <a:defRPr sz="1800" kern="1200">
                          <a:solidFill>
                            <a:schemeClr val="tx1"/>
                          </a:solidFill>
                          <a:latin typeface="Century Gothic"/>
                        </a:defRPr>
                      </a:lvl6pPr>
                      <a:lvl7pPr marL="2743200" algn="l" defTabSz="914400" rtl="0" eaLnBrk="1" latinLnBrk="0" hangingPunct="1">
                        <a:defRPr sz="1800" kern="1200">
                          <a:solidFill>
                            <a:schemeClr val="tx1"/>
                          </a:solidFill>
                          <a:latin typeface="Century Gothic"/>
                        </a:defRPr>
                      </a:lvl7pPr>
                      <a:lvl8pPr marL="3200400" algn="l" defTabSz="914400" rtl="0" eaLnBrk="1" latinLnBrk="0" hangingPunct="1">
                        <a:defRPr sz="1800" kern="1200">
                          <a:solidFill>
                            <a:schemeClr val="tx1"/>
                          </a:solidFill>
                          <a:latin typeface="Century Gothic"/>
                        </a:defRPr>
                      </a:lvl8pPr>
                      <a:lvl9pPr marL="3657600" algn="l" defTabSz="914400" rtl="0" eaLnBrk="1" latinLnBrk="0" hangingPunct="1">
                        <a:defRPr sz="1800" kern="1200">
                          <a:solidFill>
                            <a:schemeClr val="tx1"/>
                          </a:solidFill>
                          <a:latin typeface="Century Gothic"/>
                        </a:defRPr>
                      </a:lvl9pPr>
                    </a:lstStyle>
                    <a:p>
                      <a:pPr algn="l"/>
                      <a:r>
                        <a:rPr lang="en-US" sz="1200" b="0" dirty="0" smtClean="0"/>
                        <a:t>Fee for new customer led business / sales growth</a:t>
                      </a:r>
                      <a:endParaRPr lang="en-US" sz="1200" b="0" dirty="0"/>
                    </a:p>
                  </a:txBody>
                  <a:tcPr anchor="ctr">
                    <a:lnL>
                      <a:noFill/>
                    </a:lnL>
                    <a:lnR>
                      <a:noFill/>
                    </a:lnR>
                    <a:lnT w="9525" cap="rnd" cmpd="sng" algn="ctr">
                      <a:solidFill>
                        <a:srgbClr val="5AA0F5"/>
                      </a:solidFill>
                      <a:prstDash val="solid"/>
                    </a:lnT>
                    <a:lnB w="9525" cap="rnd" cmpd="sng" algn="ctr">
                      <a:solidFill>
                        <a:srgbClr val="5AA0F5"/>
                      </a:solidFill>
                      <a:prstDash val="soli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entury Gothic"/>
                        </a:defRPr>
                      </a:lvl1pPr>
                      <a:lvl2pPr marL="457200" algn="l" defTabSz="914400" rtl="0" eaLnBrk="1" latinLnBrk="0" hangingPunct="1">
                        <a:defRPr sz="1800" kern="1200">
                          <a:solidFill>
                            <a:schemeClr val="tx1"/>
                          </a:solidFill>
                          <a:latin typeface="Century Gothic"/>
                        </a:defRPr>
                      </a:lvl2pPr>
                      <a:lvl3pPr marL="914400" algn="l" defTabSz="914400" rtl="0" eaLnBrk="1" latinLnBrk="0" hangingPunct="1">
                        <a:defRPr sz="1800" kern="1200">
                          <a:solidFill>
                            <a:schemeClr val="tx1"/>
                          </a:solidFill>
                          <a:latin typeface="Century Gothic"/>
                        </a:defRPr>
                      </a:lvl3pPr>
                      <a:lvl4pPr marL="1371600" algn="l" defTabSz="914400" rtl="0" eaLnBrk="1" latinLnBrk="0" hangingPunct="1">
                        <a:defRPr sz="1800" kern="1200">
                          <a:solidFill>
                            <a:schemeClr val="tx1"/>
                          </a:solidFill>
                          <a:latin typeface="Century Gothic"/>
                        </a:defRPr>
                      </a:lvl4pPr>
                      <a:lvl5pPr marL="1828800" algn="l" defTabSz="914400" rtl="0" eaLnBrk="1" latinLnBrk="0" hangingPunct="1">
                        <a:defRPr sz="1800" kern="1200">
                          <a:solidFill>
                            <a:schemeClr val="tx1"/>
                          </a:solidFill>
                          <a:latin typeface="Century Gothic"/>
                        </a:defRPr>
                      </a:lvl5pPr>
                      <a:lvl6pPr marL="2286000" algn="l" defTabSz="914400" rtl="0" eaLnBrk="1" latinLnBrk="0" hangingPunct="1">
                        <a:defRPr sz="1800" kern="1200">
                          <a:solidFill>
                            <a:schemeClr val="tx1"/>
                          </a:solidFill>
                          <a:latin typeface="Century Gothic"/>
                        </a:defRPr>
                      </a:lvl6pPr>
                      <a:lvl7pPr marL="2743200" algn="l" defTabSz="914400" rtl="0" eaLnBrk="1" latinLnBrk="0" hangingPunct="1">
                        <a:defRPr sz="1800" kern="1200">
                          <a:solidFill>
                            <a:schemeClr val="tx1"/>
                          </a:solidFill>
                          <a:latin typeface="Century Gothic"/>
                        </a:defRPr>
                      </a:lvl7pPr>
                      <a:lvl8pPr marL="3200400" algn="l" defTabSz="914400" rtl="0" eaLnBrk="1" latinLnBrk="0" hangingPunct="1">
                        <a:defRPr sz="1800" kern="1200">
                          <a:solidFill>
                            <a:schemeClr val="tx1"/>
                          </a:solidFill>
                          <a:latin typeface="Century Gothic"/>
                        </a:defRPr>
                      </a:lvl8pPr>
                      <a:lvl9pPr marL="3657600" algn="l" defTabSz="914400" rtl="0" eaLnBrk="1" latinLnBrk="0" hangingPunct="1">
                        <a:defRPr sz="1800" kern="1200">
                          <a:solidFill>
                            <a:schemeClr val="tx1"/>
                          </a:solidFill>
                          <a:latin typeface="Century Gothic"/>
                        </a:defRPr>
                      </a:lvl9pPr>
                    </a:lstStyle>
                    <a:p>
                      <a:pPr algn="ctr"/>
                      <a:r>
                        <a:rPr lang="en-US" sz="1200" b="0" dirty="0" err="1" smtClean="0"/>
                        <a:t>Rs</a:t>
                      </a:r>
                      <a:r>
                        <a:rPr lang="en-US" sz="1200" b="0" dirty="0" smtClean="0"/>
                        <a:t> X</a:t>
                      </a:r>
                      <a:r>
                        <a:rPr lang="en-US" sz="1200" b="0" baseline="0" dirty="0" smtClean="0"/>
                        <a:t> **</a:t>
                      </a:r>
                      <a:r>
                        <a:rPr lang="en-US" sz="1200" b="0" dirty="0" smtClean="0"/>
                        <a:t> per customer</a:t>
                      </a:r>
                      <a:endParaRPr lang="en-US" sz="1200" b="0" dirty="0"/>
                    </a:p>
                  </a:txBody>
                  <a:tcPr anchor="ctr">
                    <a:lnL>
                      <a:noFill/>
                    </a:lnL>
                    <a:lnR w="12700" cap="flat" cmpd="sng" algn="ctr">
                      <a:noFill/>
                      <a:prstDash val="solid"/>
                      <a:round/>
                      <a:headEnd type="none" w="med" len="med"/>
                      <a:tailEnd type="none" w="med" len="med"/>
                    </a:lnR>
                    <a:lnT w="9525" cap="rnd" cmpd="sng" algn="ctr">
                      <a:solidFill>
                        <a:srgbClr val="5AA0F5"/>
                      </a:solidFill>
                      <a:prstDash val="solid"/>
                    </a:lnT>
                    <a:lnB w="9525" cap="rnd" cmpd="sng" algn="ctr">
                      <a:solidFill>
                        <a:srgbClr val="5AA0F5"/>
                      </a:solidFill>
                      <a:prstDash val="solid"/>
                    </a:lnB>
                    <a:lnTlToBr w="12700" cmpd="sng">
                      <a:noFill/>
                      <a:prstDash val="solid"/>
                    </a:lnTlToBr>
                    <a:lnBlToTr w="12700" cmpd="sng">
                      <a:noFill/>
                      <a:prstDash val="solid"/>
                    </a:lnBlToTr>
                    <a:noFill/>
                  </a:tcPr>
                </a:tc>
              </a:tr>
              <a:tr h="540638">
                <a:tc>
                  <a:txBody>
                    <a:bodyPr/>
                    <a:lstStyle>
                      <a:lvl1pPr marL="0" algn="l" defTabSz="914400" rtl="0" eaLnBrk="1" latinLnBrk="0" hangingPunct="1">
                        <a:defRPr sz="1800" kern="1200">
                          <a:solidFill>
                            <a:schemeClr val="tx1"/>
                          </a:solidFill>
                          <a:latin typeface="Century Gothic"/>
                        </a:defRPr>
                      </a:lvl1pPr>
                      <a:lvl2pPr marL="457200" algn="l" defTabSz="914400" rtl="0" eaLnBrk="1" latinLnBrk="0" hangingPunct="1">
                        <a:defRPr sz="1800" kern="1200">
                          <a:solidFill>
                            <a:schemeClr val="tx1"/>
                          </a:solidFill>
                          <a:latin typeface="Century Gothic"/>
                        </a:defRPr>
                      </a:lvl2pPr>
                      <a:lvl3pPr marL="914400" algn="l" defTabSz="914400" rtl="0" eaLnBrk="1" latinLnBrk="0" hangingPunct="1">
                        <a:defRPr sz="1800" kern="1200">
                          <a:solidFill>
                            <a:schemeClr val="tx1"/>
                          </a:solidFill>
                          <a:latin typeface="Century Gothic"/>
                        </a:defRPr>
                      </a:lvl3pPr>
                      <a:lvl4pPr marL="1371600" algn="l" defTabSz="914400" rtl="0" eaLnBrk="1" latinLnBrk="0" hangingPunct="1">
                        <a:defRPr sz="1800" kern="1200">
                          <a:solidFill>
                            <a:schemeClr val="tx1"/>
                          </a:solidFill>
                          <a:latin typeface="Century Gothic"/>
                        </a:defRPr>
                      </a:lvl4pPr>
                      <a:lvl5pPr marL="1828800" algn="l" defTabSz="914400" rtl="0" eaLnBrk="1" latinLnBrk="0" hangingPunct="1">
                        <a:defRPr sz="1800" kern="1200">
                          <a:solidFill>
                            <a:schemeClr val="tx1"/>
                          </a:solidFill>
                          <a:latin typeface="Century Gothic"/>
                        </a:defRPr>
                      </a:lvl5pPr>
                      <a:lvl6pPr marL="2286000" algn="l" defTabSz="914400" rtl="0" eaLnBrk="1" latinLnBrk="0" hangingPunct="1">
                        <a:defRPr sz="1800" kern="1200">
                          <a:solidFill>
                            <a:schemeClr val="tx1"/>
                          </a:solidFill>
                          <a:latin typeface="Century Gothic"/>
                        </a:defRPr>
                      </a:lvl6pPr>
                      <a:lvl7pPr marL="2743200" algn="l" defTabSz="914400" rtl="0" eaLnBrk="1" latinLnBrk="0" hangingPunct="1">
                        <a:defRPr sz="1800" kern="1200">
                          <a:solidFill>
                            <a:schemeClr val="tx1"/>
                          </a:solidFill>
                          <a:latin typeface="Century Gothic"/>
                        </a:defRPr>
                      </a:lvl7pPr>
                      <a:lvl8pPr marL="3200400" algn="l" defTabSz="914400" rtl="0" eaLnBrk="1" latinLnBrk="0" hangingPunct="1">
                        <a:defRPr sz="1800" kern="1200">
                          <a:solidFill>
                            <a:schemeClr val="tx1"/>
                          </a:solidFill>
                          <a:latin typeface="Century Gothic"/>
                        </a:defRPr>
                      </a:lvl8pPr>
                      <a:lvl9pPr marL="3657600" algn="l" defTabSz="914400" rtl="0" eaLnBrk="1" latinLnBrk="0" hangingPunct="1">
                        <a:defRPr sz="1800" kern="1200">
                          <a:solidFill>
                            <a:schemeClr val="tx1"/>
                          </a:solidFill>
                          <a:latin typeface="Century Gothic"/>
                        </a:defRPr>
                      </a:lvl9pPr>
                    </a:lstStyle>
                    <a:p>
                      <a:pPr marL="0" marR="0" indent="0" algn="l" defTabSz="457200" rtl="0" eaLnBrk="1" fontAlgn="b" latinLnBrk="0" hangingPunct="1">
                        <a:lnSpc>
                          <a:spcPct val="100000"/>
                        </a:lnSpc>
                        <a:spcBef>
                          <a:spcPts val="0"/>
                        </a:spcBef>
                        <a:spcAft>
                          <a:spcPts val="0"/>
                        </a:spcAft>
                        <a:buClrTx/>
                        <a:buSzTx/>
                        <a:buFontTx/>
                        <a:buNone/>
                        <a:tabLst/>
                        <a:defRPr/>
                      </a:pPr>
                      <a:r>
                        <a:rPr lang="en-IN" sz="1200" b="1" u="none" strike="noStrike" dirty="0" smtClean="0">
                          <a:effectLst/>
                        </a:rPr>
                        <a:t>Digital Fee</a:t>
                      </a:r>
                      <a:endParaRPr lang="en-IN" sz="1200" b="1" i="0" u="none" strike="noStrike" dirty="0" smtClean="0">
                        <a:solidFill>
                          <a:schemeClr val="tx1"/>
                        </a:solidFill>
                        <a:effectLst/>
                        <a:latin typeface="+mn-lt"/>
                      </a:endParaRPr>
                    </a:p>
                  </a:txBody>
                  <a:tcPr marL="6833" marR="6833" marT="6833" marB="0" anchor="ctr">
                    <a:lnL w="12700" cap="flat" cmpd="sng" algn="ctr">
                      <a:noFill/>
                      <a:prstDash val="solid"/>
                      <a:round/>
                      <a:headEnd type="none" w="med" len="med"/>
                      <a:tailEnd type="none" w="med" len="med"/>
                    </a:lnL>
                    <a:lnR>
                      <a:noFill/>
                    </a:lnR>
                    <a:lnT w="9525" cap="rnd" cmpd="sng" algn="ctr">
                      <a:solidFill>
                        <a:srgbClr val="5AA0F5"/>
                      </a:solidFill>
                      <a:prstDash val="solid"/>
                    </a:lnT>
                    <a:lnB w="9525" cap="rnd" cmpd="sng" algn="ctr">
                      <a:solidFill>
                        <a:srgbClr val="5AA0F5"/>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entury Gothic"/>
                        </a:defRPr>
                      </a:lvl1pPr>
                      <a:lvl2pPr marL="457200" algn="l" defTabSz="914400" rtl="0" eaLnBrk="1" latinLnBrk="0" hangingPunct="1">
                        <a:defRPr sz="1800" kern="1200">
                          <a:solidFill>
                            <a:schemeClr val="tx1"/>
                          </a:solidFill>
                          <a:latin typeface="Century Gothic"/>
                        </a:defRPr>
                      </a:lvl2pPr>
                      <a:lvl3pPr marL="914400" algn="l" defTabSz="914400" rtl="0" eaLnBrk="1" latinLnBrk="0" hangingPunct="1">
                        <a:defRPr sz="1800" kern="1200">
                          <a:solidFill>
                            <a:schemeClr val="tx1"/>
                          </a:solidFill>
                          <a:latin typeface="Century Gothic"/>
                        </a:defRPr>
                      </a:lvl3pPr>
                      <a:lvl4pPr marL="1371600" algn="l" defTabSz="914400" rtl="0" eaLnBrk="1" latinLnBrk="0" hangingPunct="1">
                        <a:defRPr sz="1800" kern="1200">
                          <a:solidFill>
                            <a:schemeClr val="tx1"/>
                          </a:solidFill>
                          <a:latin typeface="Century Gothic"/>
                        </a:defRPr>
                      </a:lvl4pPr>
                      <a:lvl5pPr marL="1828800" algn="l" defTabSz="914400" rtl="0" eaLnBrk="1" latinLnBrk="0" hangingPunct="1">
                        <a:defRPr sz="1800" kern="1200">
                          <a:solidFill>
                            <a:schemeClr val="tx1"/>
                          </a:solidFill>
                          <a:latin typeface="Century Gothic"/>
                        </a:defRPr>
                      </a:lvl5pPr>
                      <a:lvl6pPr marL="2286000" algn="l" defTabSz="914400" rtl="0" eaLnBrk="1" latinLnBrk="0" hangingPunct="1">
                        <a:defRPr sz="1800" kern="1200">
                          <a:solidFill>
                            <a:schemeClr val="tx1"/>
                          </a:solidFill>
                          <a:latin typeface="Century Gothic"/>
                        </a:defRPr>
                      </a:lvl6pPr>
                      <a:lvl7pPr marL="2743200" algn="l" defTabSz="914400" rtl="0" eaLnBrk="1" latinLnBrk="0" hangingPunct="1">
                        <a:defRPr sz="1800" kern="1200">
                          <a:solidFill>
                            <a:schemeClr val="tx1"/>
                          </a:solidFill>
                          <a:latin typeface="Century Gothic"/>
                        </a:defRPr>
                      </a:lvl7pPr>
                      <a:lvl8pPr marL="3200400" algn="l" defTabSz="914400" rtl="0" eaLnBrk="1" latinLnBrk="0" hangingPunct="1">
                        <a:defRPr sz="1800" kern="1200">
                          <a:solidFill>
                            <a:schemeClr val="tx1"/>
                          </a:solidFill>
                          <a:latin typeface="Century Gothic"/>
                        </a:defRPr>
                      </a:lvl8pPr>
                      <a:lvl9pPr marL="3657600" algn="l" defTabSz="914400" rtl="0" eaLnBrk="1" latinLnBrk="0" hangingPunct="1">
                        <a:defRPr sz="1800" kern="1200">
                          <a:solidFill>
                            <a:schemeClr val="tx1"/>
                          </a:solidFill>
                          <a:latin typeface="Century Gothic"/>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200" dirty="0" smtClean="0"/>
                        <a:t>Per digital impression, ad-films, publishing and marketing contacts etc.</a:t>
                      </a:r>
                      <a:endParaRPr lang="en-US" sz="1200" b="0" dirty="0" smtClean="0"/>
                    </a:p>
                  </a:txBody>
                  <a:tcPr anchor="ctr">
                    <a:lnL>
                      <a:noFill/>
                    </a:lnL>
                    <a:lnR>
                      <a:noFill/>
                    </a:lnR>
                    <a:lnT w="9525" cap="rnd" cmpd="sng" algn="ctr">
                      <a:solidFill>
                        <a:srgbClr val="5AA0F5"/>
                      </a:solidFill>
                      <a:prstDash val="solid"/>
                    </a:lnT>
                    <a:lnB w="9525" cap="rnd" cmpd="sng" algn="ctr">
                      <a:solidFill>
                        <a:srgbClr val="5AA0F5"/>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entury Gothic"/>
                        </a:defRPr>
                      </a:lvl1pPr>
                      <a:lvl2pPr marL="457200" algn="l" defTabSz="914400" rtl="0" eaLnBrk="1" latinLnBrk="0" hangingPunct="1">
                        <a:defRPr sz="1800" kern="1200">
                          <a:solidFill>
                            <a:schemeClr val="tx1"/>
                          </a:solidFill>
                          <a:latin typeface="Century Gothic"/>
                        </a:defRPr>
                      </a:lvl2pPr>
                      <a:lvl3pPr marL="914400" algn="l" defTabSz="914400" rtl="0" eaLnBrk="1" latinLnBrk="0" hangingPunct="1">
                        <a:defRPr sz="1800" kern="1200">
                          <a:solidFill>
                            <a:schemeClr val="tx1"/>
                          </a:solidFill>
                          <a:latin typeface="Century Gothic"/>
                        </a:defRPr>
                      </a:lvl3pPr>
                      <a:lvl4pPr marL="1371600" algn="l" defTabSz="914400" rtl="0" eaLnBrk="1" latinLnBrk="0" hangingPunct="1">
                        <a:defRPr sz="1800" kern="1200">
                          <a:solidFill>
                            <a:schemeClr val="tx1"/>
                          </a:solidFill>
                          <a:latin typeface="Century Gothic"/>
                        </a:defRPr>
                      </a:lvl4pPr>
                      <a:lvl5pPr marL="1828800" algn="l" defTabSz="914400" rtl="0" eaLnBrk="1" latinLnBrk="0" hangingPunct="1">
                        <a:defRPr sz="1800" kern="1200">
                          <a:solidFill>
                            <a:schemeClr val="tx1"/>
                          </a:solidFill>
                          <a:latin typeface="Century Gothic"/>
                        </a:defRPr>
                      </a:lvl5pPr>
                      <a:lvl6pPr marL="2286000" algn="l" defTabSz="914400" rtl="0" eaLnBrk="1" latinLnBrk="0" hangingPunct="1">
                        <a:defRPr sz="1800" kern="1200">
                          <a:solidFill>
                            <a:schemeClr val="tx1"/>
                          </a:solidFill>
                          <a:latin typeface="Century Gothic"/>
                        </a:defRPr>
                      </a:lvl6pPr>
                      <a:lvl7pPr marL="2743200" algn="l" defTabSz="914400" rtl="0" eaLnBrk="1" latinLnBrk="0" hangingPunct="1">
                        <a:defRPr sz="1800" kern="1200">
                          <a:solidFill>
                            <a:schemeClr val="tx1"/>
                          </a:solidFill>
                          <a:latin typeface="Century Gothic"/>
                        </a:defRPr>
                      </a:lvl7pPr>
                      <a:lvl8pPr marL="3200400" algn="l" defTabSz="914400" rtl="0" eaLnBrk="1" latinLnBrk="0" hangingPunct="1">
                        <a:defRPr sz="1800" kern="1200">
                          <a:solidFill>
                            <a:schemeClr val="tx1"/>
                          </a:solidFill>
                          <a:latin typeface="Century Gothic"/>
                        </a:defRPr>
                      </a:lvl8pPr>
                      <a:lvl9pPr marL="3657600" algn="l" defTabSz="914400" rtl="0" eaLnBrk="1" latinLnBrk="0" hangingPunct="1">
                        <a:defRPr sz="1800" kern="1200">
                          <a:solidFill>
                            <a:schemeClr val="tx1"/>
                          </a:solidFill>
                          <a:latin typeface="Century Gothic"/>
                        </a:defRPr>
                      </a:lvl9pPr>
                    </a:lstStyle>
                    <a:p>
                      <a:pPr algn="ctr"/>
                      <a:r>
                        <a:rPr lang="en-US" sz="1200" b="0" dirty="0" smtClean="0"/>
                        <a:t>10 - 15 p</a:t>
                      </a:r>
                      <a:endParaRPr lang="en-US" sz="1200" b="0" dirty="0"/>
                    </a:p>
                  </a:txBody>
                  <a:tcPr anchor="ctr">
                    <a:lnL>
                      <a:noFill/>
                    </a:lnL>
                    <a:lnR w="12700" cap="flat" cmpd="sng" algn="ctr">
                      <a:noFill/>
                      <a:prstDash val="solid"/>
                      <a:round/>
                      <a:headEnd type="none" w="med" len="med"/>
                      <a:tailEnd type="none" w="med" len="med"/>
                    </a:lnR>
                    <a:lnT w="9525" cap="rnd" cmpd="sng" algn="ctr">
                      <a:solidFill>
                        <a:srgbClr val="5AA0F5"/>
                      </a:solidFill>
                      <a:prstDash val="solid"/>
                    </a:lnT>
                    <a:lnB w="9525" cap="rnd" cmpd="sng" algn="ctr">
                      <a:solidFill>
                        <a:srgbClr val="5AA0F5"/>
                      </a:solidFill>
                      <a:prstDash val="solid"/>
                      <a:round/>
                      <a:headEnd type="none" w="med" len="med"/>
                      <a:tailEnd type="none" w="med" len="med"/>
                    </a:lnB>
                    <a:lnTlToBr w="12700" cmpd="sng">
                      <a:noFill/>
                      <a:prstDash val="solid"/>
                    </a:lnTlToBr>
                    <a:lnBlToTr w="12700" cmpd="sng">
                      <a:noFill/>
                      <a:prstDash val="solid"/>
                    </a:lnBlToTr>
                    <a:noFill/>
                  </a:tcPr>
                </a:tc>
              </a:tr>
              <a:tr h="545221">
                <a:tc>
                  <a:txBody>
                    <a:bodyPr/>
                    <a:lstStyle>
                      <a:lvl1pPr marL="0" algn="l" defTabSz="914400" rtl="0" eaLnBrk="1" latinLnBrk="0" hangingPunct="1">
                        <a:defRPr sz="1800" kern="1200">
                          <a:solidFill>
                            <a:schemeClr val="tx1"/>
                          </a:solidFill>
                          <a:latin typeface="Century Gothic"/>
                        </a:defRPr>
                      </a:lvl1pPr>
                      <a:lvl2pPr marL="457200" algn="l" defTabSz="914400" rtl="0" eaLnBrk="1" latinLnBrk="0" hangingPunct="1">
                        <a:defRPr sz="1800" kern="1200">
                          <a:solidFill>
                            <a:schemeClr val="tx1"/>
                          </a:solidFill>
                          <a:latin typeface="Century Gothic"/>
                        </a:defRPr>
                      </a:lvl2pPr>
                      <a:lvl3pPr marL="914400" algn="l" defTabSz="914400" rtl="0" eaLnBrk="1" latinLnBrk="0" hangingPunct="1">
                        <a:defRPr sz="1800" kern="1200">
                          <a:solidFill>
                            <a:schemeClr val="tx1"/>
                          </a:solidFill>
                          <a:latin typeface="Century Gothic"/>
                        </a:defRPr>
                      </a:lvl3pPr>
                      <a:lvl4pPr marL="1371600" algn="l" defTabSz="914400" rtl="0" eaLnBrk="1" latinLnBrk="0" hangingPunct="1">
                        <a:defRPr sz="1800" kern="1200">
                          <a:solidFill>
                            <a:schemeClr val="tx1"/>
                          </a:solidFill>
                          <a:latin typeface="Century Gothic"/>
                        </a:defRPr>
                      </a:lvl4pPr>
                      <a:lvl5pPr marL="1828800" algn="l" defTabSz="914400" rtl="0" eaLnBrk="1" latinLnBrk="0" hangingPunct="1">
                        <a:defRPr sz="1800" kern="1200">
                          <a:solidFill>
                            <a:schemeClr val="tx1"/>
                          </a:solidFill>
                          <a:latin typeface="Century Gothic"/>
                        </a:defRPr>
                      </a:lvl5pPr>
                      <a:lvl6pPr marL="2286000" algn="l" defTabSz="914400" rtl="0" eaLnBrk="1" latinLnBrk="0" hangingPunct="1">
                        <a:defRPr sz="1800" kern="1200">
                          <a:solidFill>
                            <a:schemeClr val="tx1"/>
                          </a:solidFill>
                          <a:latin typeface="Century Gothic"/>
                        </a:defRPr>
                      </a:lvl6pPr>
                      <a:lvl7pPr marL="2743200" algn="l" defTabSz="914400" rtl="0" eaLnBrk="1" latinLnBrk="0" hangingPunct="1">
                        <a:defRPr sz="1800" kern="1200">
                          <a:solidFill>
                            <a:schemeClr val="tx1"/>
                          </a:solidFill>
                          <a:latin typeface="Century Gothic"/>
                        </a:defRPr>
                      </a:lvl7pPr>
                      <a:lvl8pPr marL="3200400" algn="l" defTabSz="914400" rtl="0" eaLnBrk="1" latinLnBrk="0" hangingPunct="1">
                        <a:defRPr sz="1800" kern="1200">
                          <a:solidFill>
                            <a:schemeClr val="tx1"/>
                          </a:solidFill>
                          <a:latin typeface="Century Gothic"/>
                        </a:defRPr>
                      </a:lvl8pPr>
                      <a:lvl9pPr marL="3657600" algn="l" defTabSz="914400" rtl="0" eaLnBrk="1" latinLnBrk="0" hangingPunct="1">
                        <a:defRPr sz="1800" kern="1200">
                          <a:solidFill>
                            <a:schemeClr val="tx1"/>
                          </a:solidFill>
                          <a:latin typeface="Century Gothic"/>
                        </a:defRPr>
                      </a:lvl9pPr>
                    </a:lstStyle>
                    <a:p>
                      <a:pPr marL="0" marR="0" indent="0" algn="l" defTabSz="457200" rtl="0" eaLnBrk="1" fontAlgn="b" latinLnBrk="0" hangingPunct="1">
                        <a:lnSpc>
                          <a:spcPct val="100000"/>
                        </a:lnSpc>
                        <a:spcBef>
                          <a:spcPts val="0"/>
                        </a:spcBef>
                        <a:spcAft>
                          <a:spcPts val="0"/>
                        </a:spcAft>
                        <a:buClrTx/>
                        <a:buSzTx/>
                        <a:buFontTx/>
                        <a:buNone/>
                        <a:tabLst/>
                        <a:defRPr/>
                      </a:pPr>
                      <a:r>
                        <a:rPr lang="en-IN" sz="1200" b="1" u="none" strike="noStrike" dirty="0" smtClean="0">
                          <a:effectLst/>
                        </a:rPr>
                        <a:t>Point Rate</a:t>
                      </a:r>
                      <a:endParaRPr lang="en-IN" sz="1200" b="1" i="0" u="none" strike="noStrike" dirty="0" smtClean="0">
                        <a:solidFill>
                          <a:schemeClr val="tx1"/>
                        </a:solidFill>
                        <a:effectLst/>
                        <a:latin typeface="+mn-lt"/>
                      </a:endParaRPr>
                    </a:p>
                  </a:txBody>
                  <a:tcPr marL="6833" marR="6833" marT="6833" marB="0" anchor="ctr">
                    <a:lnL w="12700" cap="flat" cmpd="sng" algn="ctr">
                      <a:noFill/>
                      <a:prstDash val="solid"/>
                      <a:round/>
                      <a:headEnd type="none" w="med" len="med"/>
                      <a:tailEnd type="none" w="med" len="med"/>
                    </a:lnL>
                    <a:lnR>
                      <a:noFill/>
                    </a:lnR>
                    <a:lnT w="9525" cap="rnd" cmpd="sng" algn="ctr">
                      <a:solidFill>
                        <a:srgbClr val="5AA0F5"/>
                      </a:solidFill>
                      <a:prstDash val="solid"/>
                    </a:lnT>
                    <a:lnB w="9525" cap="rnd" cmpd="sng" algn="ctr">
                      <a:solidFill>
                        <a:srgbClr val="5AA0F5"/>
                      </a:solidFill>
                      <a:prstDash val="soli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entury Gothic"/>
                        </a:defRPr>
                      </a:lvl1pPr>
                      <a:lvl2pPr marL="457200" algn="l" defTabSz="914400" rtl="0" eaLnBrk="1" latinLnBrk="0" hangingPunct="1">
                        <a:defRPr sz="1800" kern="1200">
                          <a:solidFill>
                            <a:schemeClr val="tx1"/>
                          </a:solidFill>
                          <a:latin typeface="Century Gothic"/>
                        </a:defRPr>
                      </a:lvl2pPr>
                      <a:lvl3pPr marL="914400" algn="l" defTabSz="914400" rtl="0" eaLnBrk="1" latinLnBrk="0" hangingPunct="1">
                        <a:defRPr sz="1800" kern="1200">
                          <a:solidFill>
                            <a:schemeClr val="tx1"/>
                          </a:solidFill>
                          <a:latin typeface="Century Gothic"/>
                        </a:defRPr>
                      </a:lvl3pPr>
                      <a:lvl4pPr marL="1371600" algn="l" defTabSz="914400" rtl="0" eaLnBrk="1" latinLnBrk="0" hangingPunct="1">
                        <a:defRPr sz="1800" kern="1200">
                          <a:solidFill>
                            <a:schemeClr val="tx1"/>
                          </a:solidFill>
                          <a:latin typeface="Century Gothic"/>
                        </a:defRPr>
                      </a:lvl4pPr>
                      <a:lvl5pPr marL="1828800" algn="l" defTabSz="914400" rtl="0" eaLnBrk="1" latinLnBrk="0" hangingPunct="1">
                        <a:defRPr sz="1800" kern="1200">
                          <a:solidFill>
                            <a:schemeClr val="tx1"/>
                          </a:solidFill>
                          <a:latin typeface="Century Gothic"/>
                        </a:defRPr>
                      </a:lvl5pPr>
                      <a:lvl6pPr marL="2286000" algn="l" defTabSz="914400" rtl="0" eaLnBrk="1" latinLnBrk="0" hangingPunct="1">
                        <a:defRPr sz="1800" kern="1200">
                          <a:solidFill>
                            <a:schemeClr val="tx1"/>
                          </a:solidFill>
                          <a:latin typeface="Century Gothic"/>
                        </a:defRPr>
                      </a:lvl6pPr>
                      <a:lvl7pPr marL="2743200" algn="l" defTabSz="914400" rtl="0" eaLnBrk="1" latinLnBrk="0" hangingPunct="1">
                        <a:defRPr sz="1800" kern="1200">
                          <a:solidFill>
                            <a:schemeClr val="tx1"/>
                          </a:solidFill>
                          <a:latin typeface="Century Gothic"/>
                        </a:defRPr>
                      </a:lvl7pPr>
                      <a:lvl8pPr marL="3200400" algn="l" defTabSz="914400" rtl="0" eaLnBrk="1" latinLnBrk="0" hangingPunct="1">
                        <a:defRPr sz="1800" kern="1200">
                          <a:solidFill>
                            <a:schemeClr val="tx1"/>
                          </a:solidFill>
                          <a:latin typeface="Century Gothic"/>
                        </a:defRPr>
                      </a:lvl8pPr>
                      <a:lvl9pPr marL="3657600" algn="l" defTabSz="914400" rtl="0" eaLnBrk="1" latinLnBrk="0" hangingPunct="1">
                        <a:defRPr sz="1800" kern="1200">
                          <a:solidFill>
                            <a:schemeClr val="tx1"/>
                          </a:solidFill>
                          <a:latin typeface="Century Gothic"/>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smtClean="0"/>
                        <a:t>Re equivalent of</a:t>
                      </a:r>
                      <a:r>
                        <a:rPr lang="en-US" sz="1200" baseline="0" dirty="0" smtClean="0"/>
                        <a:t> points</a:t>
                      </a:r>
                      <a:endParaRPr lang="en-US" sz="1200" b="0" dirty="0" smtClean="0"/>
                    </a:p>
                  </a:txBody>
                  <a:tcPr anchor="ctr">
                    <a:lnL>
                      <a:noFill/>
                    </a:lnL>
                    <a:lnR>
                      <a:noFill/>
                    </a:lnR>
                    <a:lnT w="9525" cap="rnd" cmpd="sng" algn="ctr">
                      <a:solidFill>
                        <a:srgbClr val="5AA0F5"/>
                      </a:solidFill>
                      <a:prstDash val="solid"/>
                    </a:lnT>
                    <a:lnB w="9525" cap="rnd" cmpd="sng" algn="ctr">
                      <a:solidFill>
                        <a:srgbClr val="5AA0F5"/>
                      </a:solidFill>
                      <a:prstDash val="soli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entury Gothic"/>
                        </a:defRPr>
                      </a:lvl1pPr>
                      <a:lvl2pPr marL="457200" algn="l" defTabSz="914400" rtl="0" eaLnBrk="1" latinLnBrk="0" hangingPunct="1">
                        <a:defRPr sz="1800" kern="1200">
                          <a:solidFill>
                            <a:schemeClr val="tx1"/>
                          </a:solidFill>
                          <a:latin typeface="Century Gothic"/>
                        </a:defRPr>
                      </a:lvl2pPr>
                      <a:lvl3pPr marL="914400" algn="l" defTabSz="914400" rtl="0" eaLnBrk="1" latinLnBrk="0" hangingPunct="1">
                        <a:defRPr sz="1800" kern="1200">
                          <a:solidFill>
                            <a:schemeClr val="tx1"/>
                          </a:solidFill>
                          <a:latin typeface="Century Gothic"/>
                        </a:defRPr>
                      </a:lvl3pPr>
                      <a:lvl4pPr marL="1371600" algn="l" defTabSz="914400" rtl="0" eaLnBrk="1" latinLnBrk="0" hangingPunct="1">
                        <a:defRPr sz="1800" kern="1200">
                          <a:solidFill>
                            <a:schemeClr val="tx1"/>
                          </a:solidFill>
                          <a:latin typeface="Century Gothic"/>
                        </a:defRPr>
                      </a:lvl4pPr>
                      <a:lvl5pPr marL="1828800" algn="l" defTabSz="914400" rtl="0" eaLnBrk="1" latinLnBrk="0" hangingPunct="1">
                        <a:defRPr sz="1800" kern="1200">
                          <a:solidFill>
                            <a:schemeClr val="tx1"/>
                          </a:solidFill>
                          <a:latin typeface="Century Gothic"/>
                        </a:defRPr>
                      </a:lvl5pPr>
                      <a:lvl6pPr marL="2286000" algn="l" defTabSz="914400" rtl="0" eaLnBrk="1" latinLnBrk="0" hangingPunct="1">
                        <a:defRPr sz="1800" kern="1200">
                          <a:solidFill>
                            <a:schemeClr val="tx1"/>
                          </a:solidFill>
                          <a:latin typeface="Century Gothic"/>
                        </a:defRPr>
                      </a:lvl6pPr>
                      <a:lvl7pPr marL="2743200" algn="l" defTabSz="914400" rtl="0" eaLnBrk="1" latinLnBrk="0" hangingPunct="1">
                        <a:defRPr sz="1800" kern="1200">
                          <a:solidFill>
                            <a:schemeClr val="tx1"/>
                          </a:solidFill>
                          <a:latin typeface="Century Gothic"/>
                        </a:defRPr>
                      </a:lvl7pPr>
                      <a:lvl8pPr marL="3200400" algn="l" defTabSz="914400" rtl="0" eaLnBrk="1" latinLnBrk="0" hangingPunct="1">
                        <a:defRPr sz="1800" kern="1200">
                          <a:solidFill>
                            <a:schemeClr val="tx1"/>
                          </a:solidFill>
                          <a:latin typeface="Century Gothic"/>
                        </a:defRPr>
                      </a:lvl8pPr>
                      <a:lvl9pPr marL="3657600" algn="l" defTabSz="914400" rtl="0" eaLnBrk="1" latinLnBrk="0" hangingPunct="1">
                        <a:defRPr sz="1800" kern="1200">
                          <a:solidFill>
                            <a:schemeClr val="tx1"/>
                          </a:solidFill>
                          <a:latin typeface="Century Gothic"/>
                        </a:defRPr>
                      </a:lvl9p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200" b="0" dirty="0" smtClean="0"/>
                        <a:t>1 Pt = 50</a:t>
                      </a:r>
                      <a:r>
                        <a:rPr lang="en-US" sz="1200" b="0" baseline="0" dirty="0" smtClean="0"/>
                        <a:t> paisa</a:t>
                      </a:r>
                      <a:endParaRPr lang="en-US" sz="1200" b="0" dirty="0" smtClean="0"/>
                    </a:p>
                  </a:txBody>
                  <a:tcPr anchor="ctr">
                    <a:lnL>
                      <a:noFill/>
                    </a:lnL>
                    <a:lnR w="12700" cap="flat" cmpd="sng" algn="ctr">
                      <a:noFill/>
                      <a:prstDash val="solid"/>
                      <a:round/>
                      <a:headEnd type="none" w="med" len="med"/>
                      <a:tailEnd type="none" w="med" len="med"/>
                    </a:lnR>
                    <a:lnT w="9525" cap="rnd" cmpd="sng" algn="ctr">
                      <a:solidFill>
                        <a:srgbClr val="5AA0F5"/>
                      </a:solidFill>
                      <a:prstDash val="solid"/>
                    </a:lnT>
                    <a:lnB w="9525" cap="rnd" cmpd="sng" algn="ctr">
                      <a:solidFill>
                        <a:srgbClr val="5AA0F5"/>
                      </a:solidFill>
                      <a:prstDash val="solid"/>
                    </a:lnB>
                    <a:lnTlToBr w="12700" cmpd="sng">
                      <a:noFill/>
                      <a:prstDash val="solid"/>
                    </a:lnTlToBr>
                    <a:lnBlToTr w="12700" cmpd="sng">
                      <a:noFill/>
                      <a:prstDash val="solid"/>
                    </a:lnBlToTr>
                    <a:noFill/>
                  </a:tcPr>
                </a:tc>
              </a:tr>
            </a:tbl>
          </a:graphicData>
        </a:graphic>
      </p:graphicFrame>
      <p:sp>
        <p:nvSpPr>
          <p:cNvPr id="66" name="TextBox 65"/>
          <p:cNvSpPr txBox="1"/>
          <p:nvPr/>
        </p:nvSpPr>
        <p:spPr bwMode="gray">
          <a:xfrm>
            <a:off x="6056026" y="857761"/>
            <a:ext cx="5936105" cy="5322322"/>
          </a:xfrm>
          <a:prstGeom prst="rect">
            <a:avLst/>
          </a:prstGeom>
          <a:noFill/>
          <a:ln w="12700">
            <a:solidFill>
              <a:srgbClr val="00B0F0"/>
            </a:solidFill>
            <a:prstDash val="dash"/>
          </a:ln>
        </p:spPr>
        <p:txBody>
          <a:bodyPr vert="horz" wrap="square" lIns="91440" tIns="45720" rIns="91440" bIns="45720" rtlCol="0" anchor="ctr">
            <a:noAutofit/>
          </a:bodyPr>
          <a:lstStyle/>
          <a:p>
            <a:pPr>
              <a:spcBef>
                <a:spcPts val="600"/>
              </a:spcBef>
              <a:spcAft>
                <a:spcPts val="300"/>
              </a:spcAft>
            </a:pPr>
            <a:endParaRPr lang="en-IN" sz="1400" b="1" dirty="0">
              <a:solidFill>
                <a:prstClr val="black"/>
              </a:solidFill>
              <a:latin typeface="Century Gothic"/>
            </a:endParaRPr>
          </a:p>
          <a:p>
            <a:pPr>
              <a:spcBef>
                <a:spcPts val="600"/>
              </a:spcBef>
              <a:spcAft>
                <a:spcPts val="300"/>
              </a:spcAft>
            </a:pPr>
            <a:r>
              <a:rPr lang="en-IN" sz="1400" b="1" dirty="0">
                <a:solidFill>
                  <a:prstClr val="black"/>
                </a:solidFill>
                <a:latin typeface="Century Gothic"/>
              </a:rPr>
              <a:t>What Will Partners </a:t>
            </a:r>
            <a:r>
              <a:rPr lang="en-IN" sz="1400" b="1" dirty="0" smtClean="0">
                <a:solidFill>
                  <a:prstClr val="black"/>
                </a:solidFill>
                <a:latin typeface="Century Gothic"/>
              </a:rPr>
              <a:t>get:</a:t>
            </a:r>
            <a:endParaRPr lang="en-IN" sz="1400" b="1" dirty="0">
              <a:solidFill>
                <a:prstClr val="black"/>
              </a:solidFill>
              <a:latin typeface="Century Gothic"/>
            </a:endParaRPr>
          </a:p>
          <a:p>
            <a:pPr marL="342900" indent="-342900">
              <a:spcBef>
                <a:spcPts val="600"/>
              </a:spcBef>
              <a:spcAft>
                <a:spcPts val="300"/>
              </a:spcAft>
              <a:buFont typeface="Arial" panose="020B0604020202020204" pitchFamily="34" charset="0"/>
              <a:buChar char="•"/>
            </a:pPr>
            <a:r>
              <a:rPr lang="en-IN" sz="1400" b="1" dirty="0" smtClean="0">
                <a:solidFill>
                  <a:srgbClr val="00B050"/>
                </a:solidFill>
                <a:latin typeface="Century Gothic"/>
              </a:rPr>
              <a:t>Analytics </a:t>
            </a:r>
            <a:r>
              <a:rPr lang="en-IN" sz="1400" b="1" dirty="0">
                <a:solidFill>
                  <a:srgbClr val="00B050"/>
                </a:solidFill>
                <a:latin typeface="Century Gothic"/>
              </a:rPr>
              <a:t>: Basic analytics reports as part of the participation </a:t>
            </a:r>
            <a:r>
              <a:rPr lang="en-IN" sz="1400" b="1" dirty="0" smtClean="0">
                <a:solidFill>
                  <a:srgbClr val="00B050"/>
                </a:solidFill>
                <a:latin typeface="Century Gothic"/>
              </a:rPr>
              <a:t>fee. </a:t>
            </a:r>
          </a:p>
          <a:p>
            <a:pPr marL="342900" indent="-342900">
              <a:spcBef>
                <a:spcPts val="600"/>
              </a:spcBef>
              <a:spcAft>
                <a:spcPts val="300"/>
              </a:spcAft>
              <a:buFont typeface="Arial" panose="020B0604020202020204" pitchFamily="34" charset="0"/>
              <a:buChar char="•"/>
            </a:pPr>
            <a:r>
              <a:rPr lang="en-IN" sz="1400" b="1" dirty="0" smtClean="0">
                <a:solidFill>
                  <a:srgbClr val="00B050"/>
                </a:solidFill>
                <a:latin typeface="Century Gothic"/>
              </a:rPr>
              <a:t>Customer communication w.r.t Point statement, welcome email with a Banner option to publish personalized offers.</a:t>
            </a:r>
            <a:endParaRPr lang="en-IN" sz="1400" b="1" dirty="0">
              <a:solidFill>
                <a:srgbClr val="00B050"/>
              </a:solidFill>
              <a:latin typeface="Century Gothic"/>
            </a:endParaRPr>
          </a:p>
          <a:p>
            <a:pPr marL="342900" indent="-342900">
              <a:spcBef>
                <a:spcPts val="600"/>
              </a:spcBef>
              <a:spcAft>
                <a:spcPts val="300"/>
              </a:spcAft>
              <a:buFont typeface="Arial" panose="020B0604020202020204" pitchFamily="34" charset="0"/>
              <a:buChar char="•"/>
            </a:pPr>
            <a:r>
              <a:rPr lang="en-US" sz="1400" b="1" dirty="0">
                <a:latin typeface="Century Gothic"/>
              </a:rPr>
              <a:t>Other Consumption based services</a:t>
            </a:r>
            <a:r>
              <a:rPr lang="en-US" sz="1400" dirty="0">
                <a:latin typeface="Century Gothic"/>
              </a:rPr>
              <a:t> such as Advanced analytics solution, Future Prospecting on Tata </a:t>
            </a:r>
            <a:r>
              <a:rPr lang="en-US" sz="1400" dirty="0" err="1">
                <a:latin typeface="Century Gothic"/>
              </a:rPr>
              <a:t>iQ</a:t>
            </a:r>
            <a:r>
              <a:rPr lang="en-US" sz="1400" dirty="0">
                <a:latin typeface="Century Gothic"/>
              </a:rPr>
              <a:t> proprietary database, </a:t>
            </a:r>
            <a:r>
              <a:rPr lang="en-IN" sz="1400" dirty="0">
                <a:latin typeface="Century Gothic"/>
              </a:rPr>
              <a:t>enriched profiling of partner’s customers and specific campaign services</a:t>
            </a:r>
            <a:r>
              <a:rPr lang="en-US" sz="1400" dirty="0">
                <a:latin typeface="Century Gothic"/>
              </a:rPr>
              <a:t>.</a:t>
            </a:r>
            <a:endParaRPr lang="en-IN" sz="1400" dirty="0">
              <a:latin typeface="Century Gothic"/>
            </a:endParaRPr>
          </a:p>
          <a:p>
            <a:pPr marL="342900" indent="-342900">
              <a:spcBef>
                <a:spcPts val="600"/>
              </a:spcBef>
              <a:spcAft>
                <a:spcPts val="300"/>
              </a:spcAft>
              <a:buFont typeface="Arial" panose="020B0604020202020204" pitchFamily="34" charset="0"/>
              <a:buChar char="•"/>
            </a:pPr>
            <a:r>
              <a:rPr lang="en-IN" sz="1400" b="1" dirty="0" smtClean="0">
                <a:solidFill>
                  <a:prstClr val="black"/>
                </a:solidFill>
                <a:latin typeface="Century Gothic"/>
              </a:rPr>
              <a:t>Increased </a:t>
            </a:r>
            <a:r>
              <a:rPr lang="en-IN" sz="1400" b="1" dirty="0">
                <a:solidFill>
                  <a:prstClr val="black"/>
                </a:solidFill>
                <a:latin typeface="Century Gothic"/>
              </a:rPr>
              <a:t>sales : </a:t>
            </a:r>
            <a:r>
              <a:rPr lang="en-IN" sz="1400" dirty="0">
                <a:solidFill>
                  <a:prstClr val="black"/>
                </a:solidFill>
                <a:latin typeface="Century Gothic"/>
              </a:rPr>
              <a:t>thru existing customer activation and new customer acquisition</a:t>
            </a:r>
          </a:p>
          <a:p>
            <a:pPr marL="342900" indent="-342900">
              <a:spcBef>
                <a:spcPts val="600"/>
              </a:spcBef>
              <a:spcAft>
                <a:spcPts val="300"/>
              </a:spcAft>
              <a:buFont typeface="Arial" panose="020B0604020202020204" pitchFamily="34" charset="0"/>
              <a:buChar char="•"/>
            </a:pPr>
            <a:r>
              <a:rPr lang="en-IN" sz="1400" b="1" dirty="0" smtClean="0">
                <a:solidFill>
                  <a:prstClr val="black"/>
                </a:solidFill>
                <a:latin typeface="Century Gothic"/>
              </a:rPr>
              <a:t>Digital</a:t>
            </a:r>
            <a:r>
              <a:rPr lang="en-IN" sz="1400" dirty="0" smtClean="0">
                <a:solidFill>
                  <a:prstClr val="black"/>
                </a:solidFill>
                <a:latin typeface="Century Gothic"/>
              </a:rPr>
              <a:t> </a:t>
            </a:r>
            <a:r>
              <a:rPr lang="en-IN" sz="1400" dirty="0">
                <a:solidFill>
                  <a:prstClr val="black"/>
                </a:solidFill>
                <a:latin typeface="Century Gothic"/>
              </a:rPr>
              <a:t>: Aggregation of multi-partner catalogues; best customer experience; better customer engagement</a:t>
            </a:r>
            <a:endParaRPr lang="en-IN" sz="1400" b="1" dirty="0" smtClean="0">
              <a:solidFill>
                <a:prstClr val="black"/>
              </a:solidFill>
              <a:latin typeface="Century Gothic"/>
            </a:endParaRPr>
          </a:p>
          <a:p>
            <a:pPr marL="342900" indent="-342900">
              <a:spcBef>
                <a:spcPts val="600"/>
              </a:spcBef>
              <a:spcAft>
                <a:spcPts val="300"/>
              </a:spcAft>
              <a:buFont typeface="Arial" panose="020B0604020202020204" pitchFamily="34" charset="0"/>
              <a:buChar char="•"/>
            </a:pPr>
            <a:r>
              <a:rPr lang="en-IN" sz="1400" b="1" dirty="0" smtClean="0">
                <a:solidFill>
                  <a:prstClr val="black"/>
                </a:solidFill>
                <a:latin typeface="Century Gothic"/>
              </a:rPr>
              <a:t>Entry </a:t>
            </a:r>
            <a:r>
              <a:rPr lang="en-IN" sz="1400" b="1" dirty="0">
                <a:solidFill>
                  <a:prstClr val="black"/>
                </a:solidFill>
                <a:latin typeface="Century Gothic"/>
              </a:rPr>
              <a:t>/ exit</a:t>
            </a:r>
            <a:r>
              <a:rPr lang="en-IN" sz="1400" dirty="0">
                <a:solidFill>
                  <a:prstClr val="black"/>
                </a:solidFill>
                <a:latin typeface="Century Gothic"/>
              </a:rPr>
              <a:t> : Commercially feasible </a:t>
            </a:r>
            <a:r>
              <a:rPr lang="en-IN" sz="1400" dirty="0" smtClean="0">
                <a:solidFill>
                  <a:prstClr val="black"/>
                </a:solidFill>
                <a:latin typeface="Century Gothic"/>
              </a:rPr>
              <a:t>entry; </a:t>
            </a:r>
            <a:r>
              <a:rPr lang="en-IN" sz="1400" dirty="0">
                <a:solidFill>
                  <a:prstClr val="black"/>
                </a:solidFill>
                <a:latin typeface="Century Gothic"/>
              </a:rPr>
              <a:t>e</a:t>
            </a:r>
            <a:r>
              <a:rPr lang="en-IN" sz="1400" dirty="0" smtClean="0">
                <a:solidFill>
                  <a:prstClr val="black"/>
                </a:solidFill>
                <a:latin typeface="Century Gothic"/>
              </a:rPr>
              <a:t>asy </a:t>
            </a:r>
            <a:r>
              <a:rPr lang="en-IN" sz="1400" dirty="0">
                <a:solidFill>
                  <a:prstClr val="black"/>
                </a:solidFill>
                <a:latin typeface="Century Gothic"/>
              </a:rPr>
              <a:t>exit; program evaluation for first year  </a:t>
            </a:r>
          </a:p>
          <a:p>
            <a:pPr marL="342900" indent="-342900">
              <a:spcBef>
                <a:spcPts val="600"/>
              </a:spcBef>
              <a:spcAft>
                <a:spcPts val="300"/>
              </a:spcAft>
              <a:buFont typeface="Arial" panose="020B0604020202020204" pitchFamily="34" charset="0"/>
              <a:buChar char="•"/>
            </a:pPr>
            <a:r>
              <a:rPr lang="en-US" sz="1400" b="1" dirty="0" smtClean="0">
                <a:solidFill>
                  <a:prstClr val="black"/>
                </a:solidFill>
                <a:latin typeface="Century Gothic"/>
              </a:rPr>
              <a:t>Ease </a:t>
            </a:r>
            <a:r>
              <a:rPr lang="en-US" sz="1400" b="1" dirty="0">
                <a:solidFill>
                  <a:prstClr val="black"/>
                </a:solidFill>
                <a:latin typeface="Century Gothic"/>
              </a:rPr>
              <a:t>of Liability Settlement</a:t>
            </a:r>
            <a:r>
              <a:rPr lang="en-US" sz="1400" dirty="0">
                <a:solidFill>
                  <a:prstClr val="black"/>
                </a:solidFill>
                <a:latin typeface="Century Gothic"/>
              </a:rPr>
              <a:t> : </a:t>
            </a:r>
            <a:r>
              <a:rPr lang="en-US" sz="1400" dirty="0" smtClean="0">
                <a:solidFill>
                  <a:prstClr val="black"/>
                </a:solidFill>
                <a:latin typeface="Century Gothic"/>
              </a:rPr>
              <a:t>Settlement thru </a:t>
            </a:r>
            <a:r>
              <a:rPr lang="en-US" sz="1400" dirty="0">
                <a:solidFill>
                  <a:prstClr val="black"/>
                </a:solidFill>
                <a:latin typeface="Century Gothic"/>
              </a:rPr>
              <a:t>cash / points on monthly basis</a:t>
            </a:r>
            <a:r>
              <a:rPr lang="en-US" sz="1400" dirty="0" smtClean="0">
                <a:solidFill>
                  <a:prstClr val="black"/>
                </a:solidFill>
                <a:latin typeface="Century Gothic"/>
              </a:rPr>
              <a:t>.</a:t>
            </a:r>
          </a:p>
          <a:p>
            <a:pPr marL="342900" indent="-342900">
              <a:spcBef>
                <a:spcPts val="600"/>
              </a:spcBef>
              <a:spcAft>
                <a:spcPts val="300"/>
              </a:spcAft>
              <a:buFont typeface="Arial" panose="020B0604020202020204" pitchFamily="34" charset="0"/>
              <a:buChar char="•"/>
            </a:pPr>
            <a:endParaRPr lang="en-IN" sz="1400" dirty="0">
              <a:solidFill>
                <a:prstClr val="black"/>
              </a:solidFill>
              <a:latin typeface="Century Gothic"/>
            </a:endParaRPr>
          </a:p>
        </p:txBody>
      </p:sp>
      <p:sp>
        <p:nvSpPr>
          <p:cNvPr id="7" name="TextBox 6"/>
          <p:cNvSpPr txBox="1"/>
          <p:nvPr/>
        </p:nvSpPr>
        <p:spPr bwMode="gray">
          <a:xfrm>
            <a:off x="219664" y="5795493"/>
            <a:ext cx="4347768" cy="459716"/>
          </a:xfrm>
          <a:prstGeom prst="rect">
            <a:avLst/>
          </a:prstGeom>
        </p:spPr>
        <p:txBody>
          <a:bodyPr vert="horz" wrap="square" lIns="91440" tIns="45720" rIns="91440" bIns="45720" rtlCol="0" anchor="ctr">
            <a:noAutofit/>
          </a:bodyPr>
          <a:lstStyle/>
          <a:p>
            <a:pPr marL="171450" indent="-171450">
              <a:buFont typeface="Arial" panose="020B0604020202020204" pitchFamily="34" charset="0"/>
              <a:buChar char="•"/>
            </a:pPr>
            <a:r>
              <a:rPr lang="en-IN" sz="1050" dirty="0">
                <a:solidFill>
                  <a:prstClr val="black"/>
                </a:solidFill>
                <a:latin typeface="Century Gothic"/>
              </a:rPr>
              <a:t>Applicable taxes </a:t>
            </a:r>
            <a:r>
              <a:rPr lang="en-IN" sz="1050" dirty="0" smtClean="0">
                <a:solidFill>
                  <a:prstClr val="black"/>
                </a:solidFill>
                <a:latin typeface="Century Gothic"/>
              </a:rPr>
              <a:t>extra</a:t>
            </a:r>
            <a:endParaRPr lang="en-IN" sz="1050" dirty="0">
              <a:solidFill>
                <a:prstClr val="black"/>
              </a:solidFill>
              <a:latin typeface="Century Gothic"/>
            </a:endParaRPr>
          </a:p>
          <a:p>
            <a:r>
              <a:rPr lang="en-IN" sz="1050" dirty="0">
                <a:solidFill>
                  <a:prstClr val="black"/>
                </a:solidFill>
                <a:latin typeface="Century Gothic"/>
              </a:rPr>
              <a:t>**  The </a:t>
            </a:r>
            <a:r>
              <a:rPr lang="en-IN" sz="1100" dirty="0">
                <a:solidFill>
                  <a:prstClr val="black"/>
                </a:solidFill>
                <a:latin typeface="Century Gothic"/>
              </a:rPr>
              <a:t>market</a:t>
            </a:r>
            <a:r>
              <a:rPr lang="en-IN" sz="1050" dirty="0">
                <a:solidFill>
                  <a:prstClr val="black"/>
                </a:solidFill>
                <a:latin typeface="Century Gothic"/>
              </a:rPr>
              <a:t> trend is Rs 200 – 1000 depending on the </a:t>
            </a:r>
            <a:r>
              <a:rPr lang="en-IN" sz="1050" dirty="0" smtClean="0">
                <a:solidFill>
                  <a:prstClr val="black"/>
                </a:solidFill>
                <a:latin typeface="Century Gothic"/>
              </a:rPr>
              <a:t>industry</a:t>
            </a:r>
            <a:endParaRPr lang="en-IN" sz="1050" dirty="0">
              <a:solidFill>
                <a:prstClr val="black"/>
              </a:solidFill>
              <a:latin typeface="Century Gothic"/>
            </a:endParaRPr>
          </a:p>
        </p:txBody>
      </p:sp>
      <p:cxnSp>
        <p:nvCxnSpPr>
          <p:cNvPr id="3" name="Straight Connector 2"/>
          <p:cNvCxnSpPr/>
          <p:nvPr/>
        </p:nvCxnSpPr>
        <p:spPr>
          <a:xfrm flipH="1">
            <a:off x="5936104" y="760286"/>
            <a:ext cx="0" cy="5494923"/>
          </a:xfrm>
          <a:prstGeom prst="line">
            <a:avLst/>
          </a:prstGeom>
          <a:ln w="28575">
            <a:solidFill>
              <a:srgbClr val="002060"/>
            </a:solidFill>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11484683" y="57547"/>
            <a:ext cx="520504" cy="369332"/>
          </a:xfrm>
          <a:prstGeom prst="rect">
            <a:avLst/>
          </a:prstGeom>
          <a:noFill/>
        </p:spPr>
        <p:txBody>
          <a:bodyPr wrap="square" rtlCol="0">
            <a:spAutoFit/>
          </a:bodyPr>
          <a:lstStyle/>
          <a:p>
            <a:r>
              <a:rPr lang="en-IN" dirty="0" smtClean="0"/>
              <a:t>P</a:t>
            </a:r>
            <a:endParaRPr lang="en-IN" dirty="0"/>
          </a:p>
        </p:txBody>
      </p:sp>
    </p:spTree>
    <p:extLst>
      <p:ext uri="{BB962C8B-B14F-4D97-AF65-F5344CB8AC3E}">
        <p14:creationId xmlns:p14="http://schemas.microsoft.com/office/powerpoint/2010/main" val="189145874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040F425-731D-4835-A38A-9545B9CAE996}" type="slidenum">
              <a:rPr lang="en-IN" smtClean="0">
                <a:solidFill>
                  <a:srgbClr val="000000">
                    <a:tint val="75000"/>
                  </a:srgbClr>
                </a:solidFill>
              </a:rPr>
              <a:pPr/>
              <a:t>39</a:t>
            </a:fld>
            <a:endParaRPr lang="en-IN" dirty="0">
              <a:solidFill>
                <a:srgbClr val="000000">
                  <a:tint val="75000"/>
                </a:srgbClr>
              </a:solidFill>
            </a:endParaRPr>
          </a:p>
        </p:txBody>
      </p:sp>
      <p:sp>
        <p:nvSpPr>
          <p:cNvPr id="5" name="Rectangle 4"/>
          <p:cNvSpPr/>
          <p:nvPr/>
        </p:nvSpPr>
        <p:spPr>
          <a:xfrm>
            <a:off x="1757879" y="237066"/>
            <a:ext cx="8676542" cy="523220"/>
          </a:xfrm>
          <a:prstGeom prst="rect">
            <a:avLst/>
          </a:prstGeom>
          <a:solidFill>
            <a:schemeClr val="bg1"/>
          </a:solidFill>
        </p:spPr>
        <p:txBody>
          <a:bodyPr wrap="none" anchor="ctr">
            <a:spAutoFit/>
          </a:bodyPr>
          <a:lstStyle/>
          <a:p>
            <a:pPr algn="ctr"/>
            <a:r>
              <a:rPr lang="en-IN" sz="2800" b="1" dirty="0">
                <a:solidFill>
                  <a:srgbClr val="0070C0"/>
                </a:solidFill>
                <a:latin typeface="Leelawadee UI" panose="020B0502040204020203" pitchFamily="34" charset="-34"/>
                <a:cs typeface="Leelawadee UI" panose="020B0502040204020203" pitchFamily="34" charset="-34"/>
              </a:rPr>
              <a:t>Business Model Proposition for Exchange Partners</a:t>
            </a:r>
          </a:p>
        </p:txBody>
      </p:sp>
      <p:graphicFrame>
        <p:nvGraphicFramePr>
          <p:cNvPr id="9" name="Table 8"/>
          <p:cNvGraphicFramePr>
            <a:graphicFrameLocks noGrp="1"/>
          </p:cNvGraphicFramePr>
          <p:nvPr>
            <p:extLst/>
          </p:nvPr>
        </p:nvGraphicFramePr>
        <p:xfrm>
          <a:off x="237094" y="760286"/>
          <a:ext cx="6194186" cy="5082005"/>
        </p:xfrm>
        <a:graphic>
          <a:graphicData uri="http://schemas.openxmlformats.org/drawingml/2006/table">
            <a:tbl>
              <a:tblPr firstRow="1" bandRow="1"/>
              <a:tblGrid>
                <a:gridCol w="1532002"/>
                <a:gridCol w="3122944"/>
                <a:gridCol w="1539240"/>
              </a:tblGrid>
              <a:tr h="523347">
                <a:tc>
                  <a:txBody>
                    <a:bodyPr/>
                    <a:lstStyle>
                      <a:lvl1pPr marL="0" algn="l" defTabSz="914400" rtl="0" eaLnBrk="1" latinLnBrk="0" hangingPunct="1">
                        <a:defRPr sz="1800" b="1" kern="1200">
                          <a:solidFill>
                            <a:schemeClr val="bg1"/>
                          </a:solidFill>
                          <a:latin typeface="Century Gothic"/>
                        </a:defRPr>
                      </a:lvl1pPr>
                      <a:lvl2pPr marL="457200" algn="l" defTabSz="914400" rtl="0" eaLnBrk="1" latinLnBrk="0" hangingPunct="1">
                        <a:defRPr sz="1800" b="1" kern="1200">
                          <a:solidFill>
                            <a:schemeClr val="bg1"/>
                          </a:solidFill>
                          <a:latin typeface="Century Gothic"/>
                        </a:defRPr>
                      </a:lvl2pPr>
                      <a:lvl3pPr marL="914400" algn="l" defTabSz="914400" rtl="0" eaLnBrk="1" latinLnBrk="0" hangingPunct="1">
                        <a:defRPr sz="1800" b="1" kern="1200">
                          <a:solidFill>
                            <a:schemeClr val="bg1"/>
                          </a:solidFill>
                          <a:latin typeface="Century Gothic"/>
                        </a:defRPr>
                      </a:lvl3pPr>
                      <a:lvl4pPr marL="1371600" algn="l" defTabSz="914400" rtl="0" eaLnBrk="1" latinLnBrk="0" hangingPunct="1">
                        <a:defRPr sz="1800" b="1" kern="1200">
                          <a:solidFill>
                            <a:schemeClr val="bg1"/>
                          </a:solidFill>
                          <a:latin typeface="Century Gothic"/>
                        </a:defRPr>
                      </a:lvl4pPr>
                      <a:lvl5pPr marL="1828800" algn="l" defTabSz="914400" rtl="0" eaLnBrk="1" latinLnBrk="0" hangingPunct="1">
                        <a:defRPr sz="1800" b="1" kern="1200">
                          <a:solidFill>
                            <a:schemeClr val="bg1"/>
                          </a:solidFill>
                          <a:latin typeface="Century Gothic"/>
                        </a:defRPr>
                      </a:lvl5pPr>
                      <a:lvl6pPr marL="2286000" algn="l" defTabSz="914400" rtl="0" eaLnBrk="1" latinLnBrk="0" hangingPunct="1">
                        <a:defRPr sz="1800" b="1" kern="1200">
                          <a:solidFill>
                            <a:schemeClr val="bg1"/>
                          </a:solidFill>
                          <a:latin typeface="Century Gothic"/>
                        </a:defRPr>
                      </a:lvl6pPr>
                      <a:lvl7pPr marL="2743200" algn="l" defTabSz="914400" rtl="0" eaLnBrk="1" latinLnBrk="0" hangingPunct="1">
                        <a:defRPr sz="1800" b="1" kern="1200">
                          <a:solidFill>
                            <a:schemeClr val="bg1"/>
                          </a:solidFill>
                          <a:latin typeface="Century Gothic"/>
                        </a:defRPr>
                      </a:lvl7pPr>
                      <a:lvl8pPr marL="3200400" algn="l" defTabSz="914400" rtl="0" eaLnBrk="1" latinLnBrk="0" hangingPunct="1">
                        <a:defRPr sz="1800" b="1" kern="1200">
                          <a:solidFill>
                            <a:schemeClr val="bg1"/>
                          </a:solidFill>
                          <a:latin typeface="Century Gothic"/>
                        </a:defRPr>
                      </a:lvl8pPr>
                      <a:lvl9pPr marL="3657600" algn="l" defTabSz="914400" rtl="0" eaLnBrk="1" latinLnBrk="0" hangingPunct="1">
                        <a:defRPr sz="1800" b="1" kern="1200">
                          <a:solidFill>
                            <a:schemeClr val="bg1"/>
                          </a:solidFill>
                          <a:latin typeface="Century Gothic"/>
                        </a:defRPr>
                      </a:lvl9pPr>
                    </a:lstStyle>
                    <a:p>
                      <a:pPr marL="0" marR="0" indent="0" algn="ctr" defTabSz="457200" rtl="0" eaLnBrk="1" fontAlgn="b" latinLnBrk="0" hangingPunct="1">
                        <a:lnSpc>
                          <a:spcPct val="100000"/>
                        </a:lnSpc>
                        <a:spcBef>
                          <a:spcPts val="0"/>
                        </a:spcBef>
                        <a:spcAft>
                          <a:spcPts val="0"/>
                        </a:spcAft>
                        <a:buClrTx/>
                        <a:buSzTx/>
                        <a:buFontTx/>
                        <a:buNone/>
                        <a:tabLst/>
                        <a:defRPr/>
                      </a:pPr>
                      <a:r>
                        <a:rPr lang="en-US" sz="1200" b="1" i="0" u="none" strike="noStrike" kern="1200" dirty="0" smtClean="0">
                          <a:solidFill>
                            <a:schemeClr val="bg1"/>
                          </a:solidFill>
                          <a:effectLst/>
                          <a:latin typeface="+mn-lt"/>
                          <a:ea typeface="+mn-ea"/>
                          <a:cs typeface="+mn-cs"/>
                        </a:rPr>
                        <a:t>Fees *</a:t>
                      </a:r>
                      <a:endParaRPr lang="en-US" sz="1200" b="1" i="0" u="none" strike="noStrike" kern="1200" dirty="0">
                        <a:solidFill>
                          <a:schemeClr val="bg1"/>
                        </a:solidFill>
                        <a:effectLst/>
                        <a:latin typeface="+mn-lt"/>
                        <a:ea typeface="+mn-ea"/>
                        <a:cs typeface="+mn-cs"/>
                      </a:endParaRPr>
                    </a:p>
                  </a:txBody>
                  <a:tcPr anchor="ctr">
                    <a:lnL w="9525" cap="rnd" cmpd="sng" algn="ctr">
                      <a:solidFill>
                        <a:srgbClr val="5AA0F5"/>
                      </a:solidFill>
                      <a:prstDash val="solid"/>
                    </a:lnL>
                    <a:lnR>
                      <a:noFill/>
                    </a:lnR>
                    <a:lnT w="9525" cap="rnd" cmpd="sng" algn="ctr">
                      <a:solidFill>
                        <a:srgbClr val="5AA0F5"/>
                      </a:solidFill>
                      <a:prstDash val="solid"/>
                    </a:lnT>
                    <a:lnB w="9525" cap="rnd" cmpd="sng" algn="ctr">
                      <a:solidFill>
                        <a:srgbClr val="5AA0F5"/>
                      </a:solidFill>
                      <a:prstDash val="solid"/>
                    </a:lnB>
                    <a:lnTlToBr w="12700" cmpd="sng">
                      <a:noFill/>
                      <a:prstDash val="solid"/>
                    </a:lnTlToBr>
                    <a:lnBlToTr w="12700" cmpd="sng">
                      <a:noFill/>
                      <a:prstDash val="solid"/>
                    </a:lnBlToTr>
                    <a:solidFill>
                      <a:srgbClr val="0E5580">
                        <a:lumMod val="75000"/>
                      </a:srgbClr>
                    </a:solidFill>
                  </a:tcPr>
                </a:tc>
                <a:tc>
                  <a:txBody>
                    <a:bodyPr/>
                    <a:lstStyle>
                      <a:lvl1pPr marL="0" algn="l" defTabSz="914400" rtl="0" eaLnBrk="1" latinLnBrk="0" hangingPunct="1">
                        <a:defRPr sz="1800" b="1" kern="1200">
                          <a:solidFill>
                            <a:schemeClr val="bg1"/>
                          </a:solidFill>
                          <a:latin typeface="Century Gothic"/>
                        </a:defRPr>
                      </a:lvl1pPr>
                      <a:lvl2pPr marL="457200" algn="l" defTabSz="914400" rtl="0" eaLnBrk="1" latinLnBrk="0" hangingPunct="1">
                        <a:defRPr sz="1800" b="1" kern="1200">
                          <a:solidFill>
                            <a:schemeClr val="bg1"/>
                          </a:solidFill>
                          <a:latin typeface="Century Gothic"/>
                        </a:defRPr>
                      </a:lvl2pPr>
                      <a:lvl3pPr marL="914400" algn="l" defTabSz="914400" rtl="0" eaLnBrk="1" latinLnBrk="0" hangingPunct="1">
                        <a:defRPr sz="1800" b="1" kern="1200">
                          <a:solidFill>
                            <a:schemeClr val="bg1"/>
                          </a:solidFill>
                          <a:latin typeface="Century Gothic"/>
                        </a:defRPr>
                      </a:lvl3pPr>
                      <a:lvl4pPr marL="1371600" algn="l" defTabSz="914400" rtl="0" eaLnBrk="1" latinLnBrk="0" hangingPunct="1">
                        <a:defRPr sz="1800" b="1" kern="1200">
                          <a:solidFill>
                            <a:schemeClr val="bg1"/>
                          </a:solidFill>
                          <a:latin typeface="Century Gothic"/>
                        </a:defRPr>
                      </a:lvl4pPr>
                      <a:lvl5pPr marL="1828800" algn="l" defTabSz="914400" rtl="0" eaLnBrk="1" latinLnBrk="0" hangingPunct="1">
                        <a:defRPr sz="1800" b="1" kern="1200">
                          <a:solidFill>
                            <a:schemeClr val="bg1"/>
                          </a:solidFill>
                          <a:latin typeface="Century Gothic"/>
                        </a:defRPr>
                      </a:lvl5pPr>
                      <a:lvl6pPr marL="2286000" algn="l" defTabSz="914400" rtl="0" eaLnBrk="1" latinLnBrk="0" hangingPunct="1">
                        <a:defRPr sz="1800" b="1" kern="1200">
                          <a:solidFill>
                            <a:schemeClr val="bg1"/>
                          </a:solidFill>
                          <a:latin typeface="Century Gothic"/>
                        </a:defRPr>
                      </a:lvl6pPr>
                      <a:lvl7pPr marL="2743200" algn="l" defTabSz="914400" rtl="0" eaLnBrk="1" latinLnBrk="0" hangingPunct="1">
                        <a:defRPr sz="1800" b="1" kern="1200">
                          <a:solidFill>
                            <a:schemeClr val="bg1"/>
                          </a:solidFill>
                          <a:latin typeface="Century Gothic"/>
                        </a:defRPr>
                      </a:lvl7pPr>
                      <a:lvl8pPr marL="3200400" algn="l" defTabSz="914400" rtl="0" eaLnBrk="1" latinLnBrk="0" hangingPunct="1">
                        <a:defRPr sz="1800" b="1" kern="1200">
                          <a:solidFill>
                            <a:schemeClr val="bg1"/>
                          </a:solidFill>
                          <a:latin typeface="Century Gothic"/>
                        </a:defRPr>
                      </a:lvl8pPr>
                      <a:lvl9pPr marL="3657600" algn="l" defTabSz="914400" rtl="0" eaLnBrk="1" latinLnBrk="0" hangingPunct="1">
                        <a:defRPr sz="1800" b="1" kern="1200">
                          <a:solidFill>
                            <a:schemeClr val="bg1"/>
                          </a:solidFill>
                          <a:latin typeface="Century Gothic"/>
                        </a:defRPr>
                      </a:lvl9pPr>
                    </a:lstStyle>
                    <a:p>
                      <a:pPr marL="0" marR="0" indent="0" algn="ctr" defTabSz="457200" rtl="0" eaLnBrk="1" fontAlgn="b" latinLnBrk="0" hangingPunct="1">
                        <a:lnSpc>
                          <a:spcPct val="100000"/>
                        </a:lnSpc>
                        <a:spcBef>
                          <a:spcPts val="0"/>
                        </a:spcBef>
                        <a:spcAft>
                          <a:spcPts val="0"/>
                        </a:spcAft>
                        <a:buClrTx/>
                        <a:buSzTx/>
                        <a:buFontTx/>
                        <a:buNone/>
                        <a:tabLst/>
                        <a:defRPr/>
                      </a:pPr>
                      <a:r>
                        <a:rPr lang="en-US" sz="1200" b="1" i="0" u="none" strike="noStrike" kern="1200" dirty="0" smtClean="0">
                          <a:solidFill>
                            <a:schemeClr val="bg1"/>
                          </a:solidFill>
                          <a:effectLst/>
                          <a:latin typeface="+mn-lt"/>
                          <a:ea typeface="+mn-ea"/>
                          <a:cs typeface="+mn-cs"/>
                        </a:rPr>
                        <a:t>Description</a:t>
                      </a:r>
                      <a:endParaRPr lang="en-US" sz="1200" b="1" i="0" u="none" strike="noStrike" kern="1200" dirty="0">
                        <a:solidFill>
                          <a:schemeClr val="bg1"/>
                        </a:solidFill>
                        <a:effectLst/>
                        <a:latin typeface="+mn-lt"/>
                        <a:ea typeface="+mn-ea"/>
                        <a:cs typeface="+mn-cs"/>
                      </a:endParaRPr>
                    </a:p>
                  </a:txBody>
                  <a:tcPr anchor="ctr">
                    <a:lnL>
                      <a:noFill/>
                    </a:lnL>
                    <a:lnR>
                      <a:noFill/>
                    </a:lnR>
                    <a:lnT w="9525" cap="rnd" cmpd="sng" algn="ctr">
                      <a:solidFill>
                        <a:srgbClr val="5AA0F5"/>
                      </a:solidFill>
                      <a:prstDash val="solid"/>
                    </a:lnT>
                    <a:lnB w="9525" cap="rnd" cmpd="sng" algn="ctr">
                      <a:solidFill>
                        <a:srgbClr val="5AA0F5"/>
                      </a:solidFill>
                      <a:prstDash val="solid"/>
                    </a:lnB>
                    <a:lnTlToBr w="12700" cmpd="sng">
                      <a:noFill/>
                      <a:prstDash val="solid"/>
                    </a:lnTlToBr>
                    <a:lnBlToTr w="12700" cmpd="sng">
                      <a:noFill/>
                      <a:prstDash val="solid"/>
                    </a:lnBlToTr>
                    <a:solidFill>
                      <a:srgbClr val="0E5580">
                        <a:lumMod val="75000"/>
                      </a:srgbClr>
                    </a:solidFill>
                  </a:tcPr>
                </a:tc>
                <a:tc>
                  <a:txBody>
                    <a:bodyPr/>
                    <a:lstStyle>
                      <a:lvl1pPr marL="0" algn="l" defTabSz="914400" rtl="0" eaLnBrk="1" latinLnBrk="0" hangingPunct="1">
                        <a:defRPr sz="1800" b="1" kern="1200">
                          <a:solidFill>
                            <a:schemeClr val="bg1"/>
                          </a:solidFill>
                          <a:latin typeface="Century Gothic"/>
                        </a:defRPr>
                      </a:lvl1pPr>
                      <a:lvl2pPr marL="457200" algn="l" defTabSz="914400" rtl="0" eaLnBrk="1" latinLnBrk="0" hangingPunct="1">
                        <a:defRPr sz="1800" b="1" kern="1200">
                          <a:solidFill>
                            <a:schemeClr val="bg1"/>
                          </a:solidFill>
                          <a:latin typeface="Century Gothic"/>
                        </a:defRPr>
                      </a:lvl2pPr>
                      <a:lvl3pPr marL="914400" algn="l" defTabSz="914400" rtl="0" eaLnBrk="1" latinLnBrk="0" hangingPunct="1">
                        <a:defRPr sz="1800" b="1" kern="1200">
                          <a:solidFill>
                            <a:schemeClr val="bg1"/>
                          </a:solidFill>
                          <a:latin typeface="Century Gothic"/>
                        </a:defRPr>
                      </a:lvl3pPr>
                      <a:lvl4pPr marL="1371600" algn="l" defTabSz="914400" rtl="0" eaLnBrk="1" latinLnBrk="0" hangingPunct="1">
                        <a:defRPr sz="1800" b="1" kern="1200">
                          <a:solidFill>
                            <a:schemeClr val="bg1"/>
                          </a:solidFill>
                          <a:latin typeface="Century Gothic"/>
                        </a:defRPr>
                      </a:lvl4pPr>
                      <a:lvl5pPr marL="1828800" algn="l" defTabSz="914400" rtl="0" eaLnBrk="1" latinLnBrk="0" hangingPunct="1">
                        <a:defRPr sz="1800" b="1" kern="1200">
                          <a:solidFill>
                            <a:schemeClr val="bg1"/>
                          </a:solidFill>
                          <a:latin typeface="Century Gothic"/>
                        </a:defRPr>
                      </a:lvl5pPr>
                      <a:lvl6pPr marL="2286000" algn="l" defTabSz="914400" rtl="0" eaLnBrk="1" latinLnBrk="0" hangingPunct="1">
                        <a:defRPr sz="1800" b="1" kern="1200">
                          <a:solidFill>
                            <a:schemeClr val="bg1"/>
                          </a:solidFill>
                          <a:latin typeface="Century Gothic"/>
                        </a:defRPr>
                      </a:lvl6pPr>
                      <a:lvl7pPr marL="2743200" algn="l" defTabSz="914400" rtl="0" eaLnBrk="1" latinLnBrk="0" hangingPunct="1">
                        <a:defRPr sz="1800" b="1" kern="1200">
                          <a:solidFill>
                            <a:schemeClr val="bg1"/>
                          </a:solidFill>
                          <a:latin typeface="Century Gothic"/>
                        </a:defRPr>
                      </a:lvl7pPr>
                      <a:lvl8pPr marL="3200400" algn="l" defTabSz="914400" rtl="0" eaLnBrk="1" latinLnBrk="0" hangingPunct="1">
                        <a:defRPr sz="1800" b="1" kern="1200">
                          <a:solidFill>
                            <a:schemeClr val="bg1"/>
                          </a:solidFill>
                          <a:latin typeface="Century Gothic"/>
                        </a:defRPr>
                      </a:lvl8pPr>
                      <a:lvl9pPr marL="3657600" algn="l" defTabSz="914400" rtl="0" eaLnBrk="1" latinLnBrk="0" hangingPunct="1">
                        <a:defRPr sz="1800" b="1" kern="1200">
                          <a:solidFill>
                            <a:schemeClr val="bg1"/>
                          </a:solidFill>
                          <a:latin typeface="Century Gothic"/>
                        </a:defRPr>
                      </a:lvl9pPr>
                    </a:lstStyle>
                    <a:p>
                      <a:pPr marL="0" marR="0" indent="0" algn="ctr" defTabSz="457200" rtl="0" eaLnBrk="1" fontAlgn="b" latinLnBrk="0" hangingPunct="1">
                        <a:lnSpc>
                          <a:spcPct val="100000"/>
                        </a:lnSpc>
                        <a:spcBef>
                          <a:spcPts val="0"/>
                        </a:spcBef>
                        <a:spcAft>
                          <a:spcPts val="0"/>
                        </a:spcAft>
                        <a:buClrTx/>
                        <a:buSzTx/>
                        <a:buFontTx/>
                        <a:buNone/>
                        <a:tabLst/>
                        <a:defRPr/>
                      </a:pPr>
                      <a:r>
                        <a:rPr lang="en-US" sz="1200" b="1" i="0" u="none" strike="noStrike" kern="1200" dirty="0" smtClean="0">
                          <a:solidFill>
                            <a:schemeClr val="bg1"/>
                          </a:solidFill>
                          <a:effectLst/>
                          <a:latin typeface="+mn-lt"/>
                          <a:ea typeface="+mn-ea"/>
                          <a:cs typeface="+mn-cs"/>
                        </a:rPr>
                        <a:t>Titan, IHCL, </a:t>
                      </a:r>
                      <a:r>
                        <a:rPr lang="en-US" sz="1200" b="1" i="0" u="none" strike="noStrike" kern="1200" dirty="0" err="1" smtClean="0">
                          <a:solidFill>
                            <a:schemeClr val="bg1"/>
                          </a:solidFill>
                          <a:effectLst/>
                          <a:latin typeface="+mn-lt"/>
                          <a:ea typeface="+mn-ea"/>
                          <a:cs typeface="+mn-cs"/>
                        </a:rPr>
                        <a:t>Vistara</a:t>
                      </a:r>
                      <a:r>
                        <a:rPr lang="en-US" sz="1200" b="1" i="0" u="none" strike="noStrike" kern="1200" dirty="0" smtClean="0">
                          <a:solidFill>
                            <a:schemeClr val="bg1"/>
                          </a:solidFill>
                          <a:effectLst/>
                          <a:latin typeface="+mn-lt"/>
                          <a:ea typeface="+mn-ea"/>
                          <a:cs typeface="+mn-cs"/>
                        </a:rPr>
                        <a:t>,</a:t>
                      </a:r>
                      <a:r>
                        <a:rPr lang="en-US" sz="1200" b="1" i="0" u="none" strike="noStrike" kern="1200" baseline="0" dirty="0" smtClean="0">
                          <a:solidFill>
                            <a:schemeClr val="bg1"/>
                          </a:solidFill>
                          <a:effectLst/>
                          <a:latin typeface="+mn-lt"/>
                          <a:ea typeface="+mn-ea"/>
                          <a:cs typeface="+mn-cs"/>
                        </a:rPr>
                        <a:t> Trent</a:t>
                      </a:r>
                      <a:endParaRPr lang="en-US" sz="1200" b="1" i="0" u="none" strike="noStrike" kern="1200" dirty="0">
                        <a:solidFill>
                          <a:schemeClr val="bg1"/>
                        </a:solidFill>
                        <a:effectLst/>
                        <a:latin typeface="+mn-lt"/>
                        <a:ea typeface="+mn-ea"/>
                        <a:cs typeface="+mn-cs"/>
                      </a:endParaRPr>
                    </a:p>
                  </a:txBody>
                  <a:tcPr anchor="ctr">
                    <a:lnL>
                      <a:noFill/>
                    </a:lnL>
                    <a:lnR>
                      <a:noFill/>
                    </a:lnR>
                    <a:lnT w="9525" cap="rnd" cmpd="sng" algn="ctr">
                      <a:solidFill>
                        <a:srgbClr val="5AA0F5"/>
                      </a:solidFill>
                      <a:prstDash val="solid"/>
                    </a:lnT>
                    <a:lnB w="9525" cap="rnd" cmpd="sng" algn="ctr">
                      <a:solidFill>
                        <a:srgbClr val="5AA0F5"/>
                      </a:solidFill>
                      <a:prstDash val="solid"/>
                    </a:lnB>
                    <a:lnTlToBr w="12700" cmpd="sng">
                      <a:noFill/>
                      <a:prstDash val="solid"/>
                    </a:lnTlToBr>
                    <a:lnBlToTr w="12700" cmpd="sng">
                      <a:noFill/>
                      <a:prstDash val="solid"/>
                    </a:lnBlToTr>
                    <a:solidFill>
                      <a:srgbClr val="0E5580">
                        <a:lumMod val="75000"/>
                      </a:srgbClr>
                    </a:solidFill>
                  </a:tcPr>
                </a:tc>
              </a:tr>
              <a:tr h="344539">
                <a:tc>
                  <a:txBody>
                    <a:bodyPr/>
                    <a:lstStyle>
                      <a:lvl1pPr marL="0" algn="l" defTabSz="914400" rtl="0" eaLnBrk="1" latinLnBrk="0" hangingPunct="1">
                        <a:defRPr sz="1800" kern="1200">
                          <a:solidFill>
                            <a:schemeClr val="tx1"/>
                          </a:solidFill>
                          <a:latin typeface="Century Gothic"/>
                        </a:defRPr>
                      </a:lvl1pPr>
                      <a:lvl2pPr marL="457200" algn="l" defTabSz="914400" rtl="0" eaLnBrk="1" latinLnBrk="0" hangingPunct="1">
                        <a:defRPr sz="1800" kern="1200">
                          <a:solidFill>
                            <a:schemeClr val="tx1"/>
                          </a:solidFill>
                          <a:latin typeface="Century Gothic"/>
                        </a:defRPr>
                      </a:lvl2pPr>
                      <a:lvl3pPr marL="914400" algn="l" defTabSz="914400" rtl="0" eaLnBrk="1" latinLnBrk="0" hangingPunct="1">
                        <a:defRPr sz="1800" kern="1200">
                          <a:solidFill>
                            <a:schemeClr val="tx1"/>
                          </a:solidFill>
                          <a:latin typeface="Century Gothic"/>
                        </a:defRPr>
                      </a:lvl3pPr>
                      <a:lvl4pPr marL="1371600" algn="l" defTabSz="914400" rtl="0" eaLnBrk="1" latinLnBrk="0" hangingPunct="1">
                        <a:defRPr sz="1800" kern="1200">
                          <a:solidFill>
                            <a:schemeClr val="tx1"/>
                          </a:solidFill>
                          <a:latin typeface="Century Gothic"/>
                        </a:defRPr>
                      </a:lvl4pPr>
                      <a:lvl5pPr marL="1828800" algn="l" defTabSz="914400" rtl="0" eaLnBrk="1" latinLnBrk="0" hangingPunct="1">
                        <a:defRPr sz="1800" kern="1200">
                          <a:solidFill>
                            <a:schemeClr val="tx1"/>
                          </a:solidFill>
                          <a:latin typeface="Century Gothic"/>
                        </a:defRPr>
                      </a:lvl5pPr>
                      <a:lvl6pPr marL="2286000" algn="l" defTabSz="914400" rtl="0" eaLnBrk="1" latinLnBrk="0" hangingPunct="1">
                        <a:defRPr sz="1800" kern="1200">
                          <a:solidFill>
                            <a:schemeClr val="tx1"/>
                          </a:solidFill>
                          <a:latin typeface="Century Gothic"/>
                        </a:defRPr>
                      </a:lvl6pPr>
                      <a:lvl7pPr marL="2743200" algn="l" defTabSz="914400" rtl="0" eaLnBrk="1" latinLnBrk="0" hangingPunct="1">
                        <a:defRPr sz="1800" kern="1200">
                          <a:solidFill>
                            <a:schemeClr val="tx1"/>
                          </a:solidFill>
                          <a:latin typeface="Century Gothic"/>
                        </a:defRPr>
                      </a:lvl7pPr>
                      <a:lvl8pPr marL="3200400" algn="l" defTabSz="914400" rtl="0" eaLnBrk="1" latinLnBrk="0" hangingPunct="1">
                        <a:defRPr sz="1800" kern="1200">
                          <a:solidFill>
                            <a:schemeClr val="tx1"/>
                          </a:solidFill>
                          <a:latin typeface="Century Gothic"/>
                        </a:defRPr>
                      </a:lvl8pPr>
                      <a:lvl9pPr marL="3657600" algn="l" defTabSz="914400" rtl="0" eaLnBrk="1" latinLnBrk="0" hangingPunct="1">
                        <a:defRPr sz="1800" kern="1200">
                          <a:solidFill>
                            <a:schemeClr val="tx1"/>
                          </a:solidFill>
                          <a:latin typeface="Century Gothic"/>
                        </a:defRPr>
                      </a:lvl9pPr>
                    </a:lstStyle>
                    <a:p>
                      <a:pPr marL="0" marR="0" indent="0" algn="l" defTabSz="457200" rtl="0" eaLnBrk="1" fontAlgn="b" latinLnBrk="0" hangingPunct="1">
                        <a:lnSpc>
                          <a:spcPct val="100000"/>
                        </a:lnSpc>
                        <a:spcBef>
                          <a:spcPts val="0"/>
                        </a:spcBef>
                        <a:spcAft>
                          <a:spcPts val="0"/>
                        </a:spcAft>
                        <a:buClrTx/>
                        <a:buSzTx/>
                        <a:buFontTx/>
                        <a:buNone/>
                        <a:tabLst/>
                        <a:defRPr/>
                      </a:pPr>
                      <a:endParaRPr lang="en-IN" sz="1200" b="1" i="0" u="none" strike="noStrike" dirty="0" smtClean="0">
                        <a:solidFill>
                          <a:schemeClr val="tx1"/>
                        </a:solidFill>
                        <a:effectLst/>
                        <a:latin typeface="+mn-lt"/>
                      </a:endParaRPr>
                    </a:p>
                  </a:txBody>
                  <a:tcPr marL="6833" marR="6833" marT="6833" marB="0" anchor="ctr">
                    <a:lnL w="12700" cap="flat" cmpd="sng" algn="ctr">
                      <a:noFill/>
                      <a:prstDash val="solid"/>
                      <a:round/>
                      <a:headEnd type="none" w="med" len="med"/>
                      <a:tailEnd type="none" w="med" len="med"/>
                    </a:lnL>
                    <a:lnR>
                      <a:noFill/>
                    </a:lnR>
                    <a:lnT w="9525" cap="rnd" cmpd="sng" algn="ctr">
                      <a:solidFill>
                        <a:srgbClr val="5AA0F5"/>
                      </a:solidFill>
                      <a:prstDash val="solid"/>
                    </a:lnT>
                    <a:lnB w="9525" cap="rnd" cmpd="sng" algn="ctr">
                      <a:solidFill>
                        <a:srgbClr val="5AA0F5"/>
                      </a:solidFill>
                      <a:prstDash val="soli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entury Gothic"/>
                        </a:defRPr>
                      </a:lvl1pPr>
                      <a:lvl2pPr marL="457200" algn="l" defTabSz="914400" rtl="0" eaLnBrk="1" latinLnBrk="0" hangingPunct="1">
                        <a:defRPr sz="1800" kern="1200">
                          <a:solidFill>
                            <a:schemeClr val="tx1"/>
                          </a:solidFill>
                          <a:latin typeface="Century Gothic"/>
                        </a:defRPr>
                      </a:lvl2pPr>
                      <a:lvl3pPr marL="914400" algn="l" defTabSz="914400" rtl="0" eaLnBrk="1" latinLnBrk="0" hangingPunct="1">
                        <a:defRPr sz="1800" kern="1200">
                          <a:solidFill>
                            <a:schemeClr val="tx1"/>
                          </a:solidFill>
                          <a:latin typeface="Century Gothic"/>
                        </a:defRPr>
                      </a:lvl3pPr>
                      <a:lvl4pPr marL="1371600" algn="l" defTabSz="914400" rtl="0" eaLnBrk="1" latinLnBrk="0" hangingPunct="1">
                        <a:defRPr sz="1800" kern="1200">
                          <a:solidFill>
                            <a:schemeClr val="tx1"/>
                          </a:solidFill>
                          <a:latin typeface="Century Gothic"/>
                        </a:defRPr>
                      </a:lvl4pPr>
                      <a:lvl5pPr marL="1828800" algn="l" defTabSz="914400" rtl="0" eaLnBrk="1" latinLnBrk="0" hangingPunct="1">
                        <a:defRPr sz="1800" kern="1200">
                          <a:solidFill>
                            <a:schemeClr val="tx1"/>
                          </a:solidFill>
                          <a:latin typeface="Century Gothic"/>
                        </a:defRPr>
                      </a:lvl5pPr>
                      <a:lvl6pPr marL="2286000" algn="l" defTabSz="914400" rtl="0" eaLnBrk="1" latinLnBrk="0" hangingPunct="1">
                        <a:defRPr sz="1800" kern="1200">
                          <a:solidFill>
                            <a:schemeClr val="tx1"/>
                          </a:solidFill>
                          <a:latin typeface="Century Gothic"/>
                        </a:defRPr>
                      </a:lvl6pPr>
                      <a:lvl7pPr marL="2743200" algn="l" defTabSz="914400" rtl="0" eaLnBrk="1" latinLnBrk="0" hangingPunct="1">
                        <a:defRPr sz="1800" kern="1200">
                          <a:solidFill>
                            <a:schemeClr val="tx1"/>
                          </a:solidFill>
                          <a:latin typeface="Century Gothic"/>
                        </a:defRPr>
                      </a:lvl7pPr>
                      <a:lvl8pPr marL="3200400" algn="l" defTabSz="914400" rtl="0" eaLnBrk="1" latinLnBrk="0" hangingPunct="1">
                        <a:defRPr sz="1800" kern="1200">
                          <a:solidFill>
                            <a:schemeClr val="tx1"/>
                          </a:solidFill>
                          <a:latin typeface="Century Gothic"/>
                        </a:defRPr>
                      </a:lvl8pPr>
                      <a:lvl9pPr marL="3657600" algn="l" defTabSz="914400" rtl="0" eaLnBrk="1" latinLnBrk="0" hangingPunct="1">
                        <a:defRPr sz="1800" kern="1200">
                          <a:solidFill>
                            <a:schemeClr val="tx1"/>
                          </a:solidFill>
                          <a:latin typeface="Century Gothic"/>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smtClean="0"/>
                        <a:t>Nature of Partnership</a:t>
                      </a:r>
                      <a:endParaRPr lang="en-US" sz="1200" b="0" dirty="0" smtClean="0"/>
                    </a:p>
                  </a:txBody>
                  <a:tcPr anchor="ctr">
                    <a:lnL>
                      <a:noFill/>
                    </a:lnL>
                    <a:lnR>
                      <a:noFill/>
                    </a:lnR>
                    <a:lnT w="9525" cap="rnd" cmpd="sng" algn="ctr">
                      <a:solidFill>
                        <a:srgbClr val="5AA0F5"/>
                      </a:solidFill>
                      <a:prstDash val="solid"/>
                    </a:lnT>
                    <a:lnB w="9525" cap="rnd" cmpd="sng" algn="ctr">
                      <a:solidFill>
                        <a:srgbClr val="5AA0F5"/>
                      </a:solidFill>
                      <a:prstDash val="soli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entury Gothic"/>
                        </a:defRPr>
                      </a:lvl1pPr>
                      <a:lvl2pPr marL="457200" algn="l" defTabSz="914400" rtl="0" eaLnBrk="1" latinLnBrk="0" hangingPunct="1">
                        <a:defRPr sz="1800" kern="1200">
                          <a:solidFill>
                            <a:schemeClr val="tx1"/>
                          </a:solidFill>
                          <a:latin typeface="Century Gothic"/>
                        </a:defRPr>
                      </a:lvl2pPr>
                      <a:lvl3pPr marL="914400" algn="l" defTabSz="914400" rtl="0" eaLnBrk="1" latinLnBrk="0" hangingPunct="1">
                        <a:defRPr sz="1800" kern="1200">
                          <a:solidFill>
                            <a:schemeClr val="tx1"/>
                          </a:solidFill>
                          <a:latin typeface="Century Gothic"/>
                        </a:defRPr>
                      </a:lvl3pPr>
                      <a:lvl4pPr marL="1371600" algn="l" defTabSz="914400" rtl="0" eaLnBrk="1" latinLnBrk="0" hangingPunct="1">
                        <a:defRPr sz="1800" kern="1200">
                          <a:solidFill>
                            <a:schemeClr val="tx1"/>
                          </a:solidFill>
                          <a:latin typeface="Century Gothic"/>
                        </a:defRPr>
                      </a:lvl4pPr>
                      <a:lvl5pPr marL="1828800" algn="l" defTabSz="914400" rtl="0" eaLnBrk="1" latinLnBrk="0" hangingPunct="1">
                        <a:defRPr sz="1800" kern="1200">
                          <a:solidFill>
                            <a:schemeClr val="tx1"/>
                          </a:solidFill>
                          <a:latin typeface="Century Gothic"/>
                        </a:defRPr>
                      </a:lvl5pPr>
                      <a:lvl6pPr marL="2286000" algn="l" defTabSz="914400" rtl="0" eaLnBrk="1" latinLnBrk="0" hangingPunct="1">
                        <a:defRPr sz="1800" kern="1200">
                          <a:solidFill>
                            <a:schemeClr val="tx1"/>
                          </a:solidFill>
                          <a:latin typeface="Century Gothic"/>
                        </a:defRPr>
                      </a:lvl6pPr>
                      <a:lvl7pPr marL="2743200" algn="l" defTabSz="914400" rtl="0" eaLnBrk="1" latinLnBrk="0" hangingPunct="1">
                        <a:defRPr sz="1800" kern="1200">
                          <a:solidFill>
                            <a:schemeClr val="tx1"/>
                          </a:solidFill>
                          <a:latin typeface="Century Gothic"/>
                        </a:defRPr>
                      </a:lvl7pPr>
                      <a:lvl8pPr marL="3200400" algn="l" defTabSz="914400" rtl="0" eaLnBrk="1" latinLnBrk="0" hangingPunct="1">
                        <a:defRPr sz="1800" kern="1200">
                          <a:solidFill>
                            <a:schemeClr val="tx1"/>
                          </a:solidFill>
                          <a:latin typeface="Century Gothic"/>
                        </a:defRPr>
                      </a:lvl8pPr>
                      <a:lvl9pPr marL="3657600" algn="l" defTabSz="914400" rtl="0" eaLnBrk="1" latinLnBrk="0" hangingPunct="1">
                        <a:defRPr sz="1800" kern="1200">
                          <a:solidFill>
                            <a:schemeClr val="tx1"/>
                          </a:solidFill>
                          <a:latin typeface="Century Gothic"/>
                        </a:defRPr>
                      </a:lvl9pPr>
                    </a:lstStyle>
                    <a:p>
                      <a:pPr algn="ctr"/>
                      <a:r>
                        <a:rPr lang="en-US" sz="1200" b="0" dirty="0" smtClean="0"/>
                        <a:t>Exchange</a:t>
                      </a:r>
                      <a:endParaRPr lang="en-US" sz="1200" b="0" dirty="0"/>
                    </a:p>
                  </a:txBody>
                  <a:tcPr anchor="ctr">
                    <a:lnL>
                      <a:noFill/>
                    </a:lnL>
                    <a:lnR>
                      <a:noFill/>
                    </a:lnR>
                    <a:lnT w="9525" cap="rnd" cmpd="sng" algn="ctr">
                      <a:solidFill>
                        <a:srgbClr val="5AA0F5"/>
                      </a:solidFill>
                      <a:prstDash val="solid"/>
                    </a:lnT>
                    <a:lnB w="9525" cap="rnd" cmpd="sng" algn="ctr">
                      <a:solidFill>
                        <a:srgbClr val="5AA0F5"/>
                      </a:solidFill>
                      <a:prstDash val="solid"/>
                    </a:lnB>
                    <a:lnTlToBr w="12700" cmpd="sng">
                      <a:noFill/>
                      <a:prstDash val="solid"/>
                    </a:lnTlToBr>
                    <a:lnBlToTr w="12700" cmpd="sng">
                      <a:noFill/>
                      <a:prstDash val="solid"/>
                    </a:lnBlToTr>
                    <a:noFill/>
                  </a:tcPr>
                </a:tc>
              </a:tr>
              <a:tr h="482355">
                <a:tc>
                  <a:txBody>
                    <a:bodyPr/>
                    <a:lstStyle>
                      <a:lvl1pPr marL="0" algn="l" defTabSz="914400" rtl="0" eaLnBrk="1" latinLnBrk="0" hangingPunct="1">
                        <a:defRPr sz="1800" kern="1200">
                          <a:solidFill>
                            <a:schemeClr val="tx1"/>
                          </a:solidFill>
                          <a:latin typeface="Century Gothic"/>
                        </a:defRPr>
                      </a:lvl1pPr>
                      <a:lvl2pPr marL="457200" algn="l" defTabSz="914400" rtl="0" eaLnBrk="1" latinLnBrk="0" hangingPunct="1">
                        <a:defRPr sz="1800" kern="1200">
                          <a:solidFill>
                            <a:schemeClr val="tx1"/>
                          </a:solidFill>
                          <a:latin typeface="Century Gothic"/>
                        </a:defRPr>
                      </a:lvl2pPr>
                      <a:lvl3pPr marL="914400" algn="l" defTabSz="914400" rtl="0" eaLnBrk="1" latinLnBrk="0" hangingPunct="1">
                        <a:defRPr sz="1800" kern="1200">
                          <a:solidFill>
                            <a:schemeClr val="tx1"/>
                          </a:solidFill>
                          <a:latin typeface="Century Gothic"/>
                        </a:defRPr>
                      </a:lvl3pPr>
                      <a:lvl4pPr marL="1371600" algn="l" defTabSz="914400" rtl="0" eaLnBrk="1" latinLnBrk="0" hangingPunct="1">
                        <a:defRPr sz="1800" kern="1200">
                          <a:solidFill>
                            <a:schemeClr val="tx1"/>
                          </a:solidFill>
                          <a:latin typeface="Century Gothic"/>
                        </a:defRPr>
                      </a:lvl4pPr>
                      <a:lvl5pPr marL="1828800" algn="l" defTabSz="914400" rtl="0" eaLnBrk="1" latinLnBrk="0" hangingPunct="1">
                        <a:defRPr sz="1800" kern="1200">
                          <a:solidFill>
                            <a:schemeClr val="tx1"/>
                          </a:solidFill>
                          <a:latin typeface="Century Gothic"/>
                        </a:defRPr>
                      </a:lvl5pPr>
                      <a:lvl6pPr marL="2286000" algn="l" defTabSz="914400" rtl="0" eaLnBrk="1" latinLnBrk="0" hangingPunct="1">
                        <a:defRPr sz="1800" kern="1200">
                          <a:solidFill>
                            <a:schemeClr val="tx1"/>
                          </a:solidFill>
                          <a:latin typeface="Century Gothic"/>
                        </a:defRPr>
                      </a:lvl6pPr>
                      <a:lvl7pPr marL="2743200" algn="l" defTabSz="914400" rtl="0" eaLnBrk="1" latinLnBrk="0" hangingPunct="1">
                        <a:defRPr sz="1800" kern="1200">
                          <a:solidFill>
                            <a:schemeClr val="tx1"/>
                          </a:solidFill>
                          <a:latin typeface="Century Gothic"/>
                        </a:defRPr>
                      </a:lvl7pPr>
                      <a:lvl8pPr marL="3200400" algn="l" defTabSz="914400" rtl="0" eaLnBrk="1" latinLnBrk="0" hangingPunct="1">
                        <a:defRPr sz="1800" kern="1200">
                          <a:solidFill>
                            <a:schemeClr val="tx1"/>
                          </a:solidFill>
                          <a:latin typeface="Century Gothic"/>
                        </a:defRPr>
                      </a:lvl8pPr>
                      <a:lvl9pPr marL="3657600" algn="l" defTabSz="914400" rtl="0" eaLnBrk="1" latinLnBrk="0" hangingPunct="1">
                        <a:defRPr sz="1800" kern="1200">
                          <a:solidFill>
                            <a:schemeClr val="tx1"/>
                          </a:solidFill>
                          <a:latin typeface="Century Gothic"/>
                        </a:defRPr>
                      </a:lvl9pPr>
                    </a:lstStyle>
                    <a:p>
                      <a:pPr marL="0" marR="0" indent="0" algn="l" defTabSz="457200" rtl="0" eaLnBrk="1" fontAlgn="b" latinLnBrk="0" hangingPunct="1">
                        <a:lnSpc>
                          <a:spcPct val="100000"/>
                        </a:lnSpc>
                        <a:spcBef>
                          <a:spcPts val="0"/>
                        </a:spcBef>
                        <a:spcAft>
                          <a:spcPts val="0"/>
                        </a:spcAft>
                        <a:buClrTx/>
                        <a:buSzTx/>
                        <a:buFontTx/>
                        <a:buNone/>
                        <a:tabLst/>
                        <a:defRPr/>
                      </a:pPr>
                      <a:r>
                        <a:rPr lang="en-IN" sz="1200" b="1" u="none" strike="noStrike" dirty="0" smtClean="0">
                          <a:effectLst/>
                        </a:rPr>
                        <a:t>Processing Fee</a:t>
                      </a:r>
                      <a:endParaRPr lang="en-IN" sz="1200" b="1" i="0" u="none" strike="noStrike" dirty="0" smtClean="0">
                        <a:solidFill>
                          <a:schemeClr val="tx1"/>
                        </a:solidFill>
                        <a:effectLst/>
                        <a:latin typeface="+mn-lt"/>
                      </a:endParaRPr>
                    </a:p>
                  </a:txBody>
                  <a:tcPr marL="6833" marR="6833" marT="6833" marB="0" anchor="ctr">
                    <a:lnL w="12700" cap="flat" cmpd="sng" algn="ctr">
                      <a:noFill/>
                      <a:prstDash val="solid"/>
                      <a:round/>
                      <a:headEnd type="none" w="med" len="med"/>
                      <a:tailEnd type="none" w="med" len="med"/>
                    </a:lnL>
                    <a:lnR>
                      <a:noFill/>
                    </a:lnR>
                    <a:lnT w="9525" cap="rnd" cmpd="sng" algn="ctr">
                      <a:solidFill>
                        <a:srgbClr val="5AA0F5"/>
                      </a:solidFill>
                      <a:prstDash val="solid"/>
                    </a:lnT>
                    <a:lnB w="9525" cap="rnd" cmpd="sng" algn="ctr">
                      <a:solidFill>
                        <a:srgbClr val="5AA0F5"/>
                      </a:solidFill>
                      <a:prstDash val="soli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entury Gothic"/>
                        </a:defRPr>
                      </a:lvl1pPr>
                      <a:lvl2pPr marL="457200" algn="l" defTabSz="914400" rtl="0" eaLnBrk="1" latinLnBrk="0" hangingPunct="1">
                        <a:defRPr sz="1800" kern="1200">
                          <a:solidFill>
                            <a:schemeClr val="tx1"/>
                          </a:solidFill>
                          <a:latin typeface="Century Gothic"/>
                        </a:defRPr>
                      </a:lvl2pPr>
                      <a:lvl3pPr marL="914400" algn="l" defTabSz="914400" rtl="0" eaLnBrk="1" latinLnBrk="0" hangingPunct="1">
                        <a:defRPr sz="1800" kern="1200">
                          <a:solidFill>
                            <a:schemeClr val="tx1"/>
                          </a:solidFill>
                          <a:latin typeface="Century Gothic"/>
                        </a:defRPr>
                      </a:lvl3pPr>
                      <a:lvl4pPr marL="1371600" algn="l" defTabSz="914400" rtl="0" eaLnBrk="1" latinLnBrk="0" hangingPunct="1">
                        <a:defRPr sz="1800" kern="1200">
                          <a:solidFill>
                            <a:schemeClr val="tx1"/>
                          </a:solidFill>
                          <a:latin typeface="Century Gothic"/>
                        </a:defRPr>
                      </a:lvl4pPr>
                      <a:lvl5pPr marL="1828800" algn="l" defTabSz="914400" rtl="0" eaLnBrk="1" latinLnBrk="0" hangingPunct="1">
                        <a:defRPr sz="1800" kern="1200">
                          <a:solidFill>
                            <a:schemeClr val="tx1"/>
                          </a:solidFill>
                          <a:latin typeface="Century Gothic"/>
                        </a:defRPr>
                      </a:lvl5pPr>
                      <a:lvl6pPr marL="2286000" algn="l" defTabSz="914400" rtl="0" eaLnBrk="1" latinLnBrk="0" hangingPunct="1">
                        <a:defRPr sz="1800" kern="1200">
                          <a:solidFill>
                            <a:schemeClr val="tx1"/>
                          </a:solidFill>
                          <a:latin typeface="Century Gothic"/>
                        </a:defRPr>
                      </a:lvl6pPr>
                      <a:lvl7pPr marL="2743200" algn="l" defTabSz="914400" rtl="0" eaLnBrk="1" latinLnBrk="0" hangingPunct="1">
                        <a:defRPr sz="1800" kern="1200">
                          <a:solidFill>
                            <a:schemeClr val="tx1"/>
                          </a:solidFill>
                          <a:latin typeface="Century Gothic"/>
                        </a:defRPr>
                      </a:lvl7pPr>
                      <a:lvl8pPr marL="3200400" algn="l" defTabSz="914400" rtl="0" eaLnBrk="1" latinLnBrk="0" hangingPunct="1">
                        <a:defRPr sz="1800" kern="1200">
                          <a:solidFill>
                            <a:schemeClr val="tx1"/>
                          </a:solidFill>
                          <a:latin typeface="Century Gothic"/>
                        </a:defRPr>
                      </a:lvl8pPr>
                      <a:lvl9pPr marL="3657600" algn="l" defTabSz="914400" rtl="0" eaLnBrk="1" latinLnBrk="0" hangingPunct="1">
                        <a:defRPr sz="1800" kern="1200">
                          <a:solidFill>
                            <a:schemeClr val="tx1"/>
                          </a:solidFill>
                          <a:latin typeface="Century Gothic"/>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smtClean="0"/>
                        <a:t>X</a:t>
                      </a:r>
                      <a:r>
                        <a:rPr lang="en-US" sz="1200" baseline="0" dirty="0" smtClean="0"/>
                        <a:t> </a:t>
                      </a:r>
                      <a:r>
                        <a:rPr lang="en-US" sz="1200" dirty="0" smtClean="0"/>
                        <a:t>% processing fee per point accrued</a:t>
                      </a:r>
                      <a:endParaRPr lang="en-US" sz="1200" b="0" dirty="0" smtClean="0"/>
                    </a:p>
                  </a:txBody>
                  <a:tcPr anchor="ctr">
                    <a:lnL>
                      <a:noFill/>
                    </a:lnL>
                    <a:lnR>
                      <a:noFill/>
                    </a:lnR>
                    <a:lnT w="9525" cap="rnd" cmpd="sng" algn="ctr">
                      <a:solidFill>
                        <a:srgbClr val="5AA0F5"/>
                      </a:solidFill>
                      <a:prstDash val="solid"/>
                    </a:lnT>
                    <a:lnB w="9525" cap="rnd" cmpd="sng" algn="ctr">
                      <a:solidFill>
                        <a:srgbClr val="5AA0F5"/>
                      </a:solidFill>
                      <a:prstDash val="soli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entury Gothic"/>
                        </a:defRPr>
                      </a:lvl1pPr>
                      <a:lvl2pPr marL="457200" algn="l" defTabSz="914400" rtl="0" eaLnBrk="1" latinLnBrk="0" hangingPunct="1">
                        <a:defRPr sz="1800" kern="1200">
                          <a:solidFill>
                            <a:schemeClr val="tx1"/>
                          </a:solidFill>
                          <a:latin typeface="Century Gothic"/>
                        </a:defRPr>
                      </a:lvl2pPr>
                      <a:lvl3pPr marL="914400" algn="l" defTabSz="914400" rtl="0" eaLnBrk="1" latinLnBrk="0" hangingPunct="1">
                        <a:defRPr sz="1800" kern="1200">
                          <a:solidFill>
                            <a:schemeClr val="tx1"/>
                          </a:solidFill>
                          <a:latin typeface="Century Gothic"/>
                        </a:defRPr>
                      </a:lvl3pPr>
                      <a:lvl4pPr marL="1371600" algn="l" defTabSz="914400" rtl="0" eaLnBrk="1" latinLnBrk="0" hangingPunct="1">
                        <a:defRPr sz="1800" kern="1200">
                          <a:solidFill>
                            <a:schemeClr val="tx1"/>
                          </a:solidFill>
                          <a:latin typeface="Century Gothic"/>
                        </a:defRPr>
                      </a:lvl4pPr>
                      <a:lvl5pPr marL="1828800" algn="l" defTabSz="914400" rtl="0" eaLnBrk="1" latinLnBrk="0" hangingPunct="1">
                        <a:defRPr sz="1800" kern="1200">
                          <a:solidFill>
                            <a:schemeClr val="tx1"/>
                          </a:solidFill>
                          <a:latin typeface="Century Gothic"/>
                        </a:defRPr>
                      </a:lvl5pPr>
                      <a:lvl6pPr marL="2286000" algn="l" defTabSz="914400" rtl="0" eaLnBrk="1" latinLnBrk="0" hangingPunct="1">
                        <a:defRPr sz="1800" kern="1200">
                          <a:solidFill>
                            <a:schemeClr val="tx1"/>
                          </a:solidFill>
                          <a:latin typeface="Century Gothic"/>
                        </a:defRPr>
                      </a:lvl6pPr>
                      <a:lvl7pPr marL="2743200" algn="l" defTabSz="914400" rtl="0" eaLnBrk="1" latinLnBrk="0" hangingPunct="1">
                        <a:defRPr sz="1800" kern="1200">
                          <a:solidFill>
                            <a:schemeClr val="tx1"/>
                          </a:solidFill>
                          <a:latin typeface="Century Gothic"/>
                        </a:defRPr>
                      </a:lvl7pPr>
                      <a:lvl8pPr marL="3200400" algn="l" defTabSz="914400" rtl="0" eaLnBrk="1" latinLnBrk="0" hangingPunct="1">
                        <a:defRPr sz="1800" kern="1200">
                          <a:solidFill>
                            <a:schemeClr val="tx1"/>
                          </a:solidFill>
                          <a:latin typeface="Century Gothic"/>
                        </a:defRPr>
                      </a:lvl8pPr>
                      <a:lvl9pPr marL="3657600" algn="l" defTabSz="914400" rtl="0" eaLnBrk="1" latinLnBrk="0" hangingPunct="1">
                        <a:defRPr sz="1800" kern="1200">
                          <a:solidFill>
                            <a:schemeClr val="tx1"/>
                          </a:solidFill>
                          <a:latin typeface="Century Gothic"/>
                        </a:defRPr>
                      </a:lvl9pPr>
                    </a:lstStyle>
                    <a:p>
                      <a:pPr algn="ctr"/>
                      <a:r>
                        <a:rPr lang="en-US" sz="1200" b="0" dirty="0" smtClean="0"/>
                        <a:t>0%</a:t>
                      </a:r>
                      <a:endParaRPr lang="en-US" sz="1200" b="0" dirty="0"/>
                    </a:p>
                  </a:txBody>
                  <a:tcPr anchor="ctr">
                    <a:lnL>
                      <a:noFill/>
                    </a:lnL>
                    <a:lnR>
                      <a:noFill/>
                    </a:lnR>
                    <a:lnT w="9525" cap="rnd" cmpd="sng" algn="ctr">
                      <a:solidFill>
                        <a:srgbClr val="5AA0F5"/>
                      </a:solidFill>
                      <a:prstDash val="solid"/>
                    </a:lnT>
                    <a:lnB w="9525" cap="rnd" cmpd="sng" algn="ctr">
                      <a:solidFill>
                        <a:srgbClr val="5AA0F5"/>
                      </a:solidFill>
                      <a:prstDash val="solid"/>
                    </a:lnB>
                    <a:lnTlToBr w="12700" cmpd="sng">
                      <a:noFill/>
                      <a:prstDash val="solid"/>
                    </a:lnTlToBr>
                    <a:lnBlToTr w="12700" cmpd="sng">
                      <a:noFill/>
                      <a:prstDash val="solid"/>
                    </a:lnBlToTr>
                    <a:noFill/>
                  </a:tcPr>
                </a:tc>
              </a:tr>
              <a:tr h="523347">
                <a:tc>
                  <a:txBody>
                    <a:bodyPr/>
                    <a:lstStyle>
                      <a:lvl1pPr marL="0" algn="l" defTabSz="914400" rtl="0" eaLnBrk="1" latinLnBrk="0" hangingPunct="1">
                        <a:defRPr sz="1800" kern="1200">
                          <a:solidFill>
                            <a:schemeClr val="tx1"/>
                          </a:solidFill>
                          <a:latin typeface="Century Gothic"/>
                        </a:defRPr>
                      </a:lvl1pPr>
                      <a:lvl2pPr marL="457200" algn="l" defTabSz="914400" rtl="0" eaLnBrk="1" latinLnBrk="0" hangingPunct="1">
                        <a:defRPr sz="1800" kern="1200">
                          <a:solidFill>
                            <a:schemeClr val="tx1"/>
                          </a:solidFill>
                          <a:latin typeface="Century Gothic"/>
                        </a:defRPr>
                      </a:lvl2pPr>
                      <a:lvl3pPr marL="914400" algn="l" defTabSz="914400" rtl="0" eaLnBrk="1" latinLnBrk="0" hangingPunct="1">
                        <a:defRPr sz="1800" kern="1200">
                          <a:solidFill>
                            <a:schemeClr val="tx1"/>
                          </a:solidFill>
                          <a:latin typeface="Century Gothic"/>
                        </a:defRPr>
                      </a:lvl3pPr>
                      <a:lvl4pPr marL="1371600" algn="l" defTabSz="914400" rtl="0" eaLnBrk="1" latinLnBrk="0" hangingPunct="1">
                        <a:defRPr sz="1800" kern="1200">
                          <a:solidFill>
                            <a:schemeClr val="tx1"/>
                          </a:solidFill>
                          <a:latin typeface="Century Gothic"/>
                        </a:defRPr>
                      </a:lvl4pPr>
                      <a:lvl5pPr marL="1828800" algn="l" defTabSz="914400" rtl="0" eaLnBrk="1" latinLnBrk="0" hangingPunct="1">
                        <a:defRPr sz="1800" kern="1200">
                          <a:solidFill>
                            <a:schemeClr val="tx1"/>
                          </a:solidFill>
                          <a:latin typeface="Century Gothic"/>
                        </a:defRPr>
                      </a:lvl5pPr>
                      <a:lvl6pPr marL="2286000" algn="l" defTabSz="914400" rtl="0" eaLnBrk="1" latinLnBrk="0" hangingPunct="1">
                        <a:defRPr sz="1800" kern="1200">
                          <a:solidFill>
                            <a:schemeClr val="tx1"/>
                          </a:solidFill>
                          <a:latin typeface="Century Gothic"/>
                        </a:defRPr>
                      </a:lvl6pPr>
                      <a:lvl7pPr marL="2743200" algn="l" defTabSz="914400" rtl="0" eaLnBrk="1" latinLnBrk="0" hangingPunct="1">
                        <a:defRPr sz="1800" kern="1200">
                          <a:solidFill>
                            <a:schemeClr val="tx1"/>
                          </a:solidFill>
                          <a:latin typeface="Century Gothic"/>
                        </a:defRPr>
                      </a:lvl7pPr>
                      <a:lvl8pPr marL="3200400" algn="l" defTabSz="914400" rtl="0" eaLnBrk="1" latinLnBrk="0" hangingPunct="1">
                        <a:defRPr sz="1800" kern="1200">
                          <a:solidFill>
                            <a:schemeClr val="tx1"/>
                          </a:solidFill>
                          <a:latin typeface="Century Gothic"/>
                        </a:defRPr>
                      </a:lvl8pPr>
                      <a:lvl9pPr marL="3657600" algn="l" defTabSz="914400" rtl="0" eaLnBrk="1" latinLnBrk="0" hangingPunct="1">
                        <a:defRPr sz="1800" kern="1200">
                          <a:solidFill>
                            <a:schemeClr val="tx1"/>
                          </a:solidFill>
                          <a:latin typeface="Century Gothic"/>
                        </a:defRPr>
                      </a:lvl9pPr>
                    </a:lstStyle>
                    <a:p>
                      <a:pPr algn="l" fontAlgn="b"/>
                      <a:r>
                        <a:rPr lang="en-IN" sz="1200" b="1" u="none" strike="noStrike" dirty="0" smtClean="0">
                          <a:effectLst/>
                        </a:rPr>
                        <a:t>Commission Fee</a:t>
                      </a:r>
                      <a:endParaRPr lang="en-IN" sz="1200" b="1" i="0" u="none" strike="noStrike" dirty="0">
                        <a:solidFill>
                          <a:schemeClr val="tx1"/>
                        </a:solidFill>
                        <a:effectLst/>
                        <a:latin typeface="+mn-lt"/>
                      </a:endParaRPr>
                    </a:p>
                  </a:txBody>
                  <a:tcPr marL="6833" marR="6833" marT="6833" marB="0" anchor="ctr">
                    <a:lnL w="12700" cap="flat" cmpd="sng" algn="ctr">
                      <a:noFill/>
                      <a:prstDash val="solid"/>
                      <a:round/>
                      <a:headEnd type="none" w="med" len="med"/>
                      <a:tailEnd type="none" w="med" len="med"/>
                    </a:lnL>
                    <a:lnR>
                      <a:noFill/>
                    </a:lnR>
                    <a:lnT w="9525" cap="rnd" cmpd="sng" algn="ctr">
                      <a:solidFill>
                        <a:srgbClr val="5AA0F5"/>
                      </a:solidFill>
                      <a:prstDash val="solid"/>
                    </a:lnT>
                    <a:lnB w="9525" cap="rnd" cmpd="sng" algn="ctr">
                      <a:solidFill>
                        <a:srgbClr val="5AA0F5"/>
                      </a:solidFill>
                      <a:prstDash val="soli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entury Gothic"/>
                        </a:defRPr>
                      </a:lvl1pPr>
                      <a:lvl2pPr marL="457200" algn="l" defTabSz="914400" rtl="0" eaLnBrk="1" latinLnBrk="0" hangingPunct="1">
                        <a:defRPr sz="1800" kern="1200">
                          <a:solidFill>
                            <a:schemeClr val="tx1"/>
                          </a:solidFill>
                          <a:latin typeface="Century Gothic"/>
                        </a:defRPr>
                      </a:lvl2pPr>
                      <a:lvl3pPr marL="914400" algn="l" defTabSz="914400" rtl="0" eaLnBrk="1" latinLnBrk="0" hangingPunct="1">
                        <a:defRPr sz="1800" kern="1200">
                          <a:solidFill>
                            <a:schemeClr val="tx1"/>
                          </a:solidFill>
                          <a:latin typeface="Century Gothic"/>
                        </a:defRPr>
                      </a:lvl3pPr>
                      <a:lvl4pPr marL="1371600" algn="l" defTabSz="914400" rtl="0" eaLnBrk="1" latinLnBrk="0" hangingPunct="1">
                        <a:defRPr sz="1800" kern="1200">
                          <a:solidFill>
                            <a:schemeClr val="tx1"/>
                          </a:solidFill>
                          <a:latin typeface="Century Gothic"/>
                        </a:defRPr>
                      </a:lvl4pPr>
                      <a:lvl5pPr marL="1828800" algn="l" defTabSz="914400" rtl="0" eaLnBrk="1" latinLnBrk="0" hangingPunct="1">
                        <a:defRPr sz="1800" kern="1200">
                          <a:solidFill>
                            <a:schemeClr val="tx1"/>
                          </a:solidFill>
                          <a:latin typeface="Century Gothic"/>
                        </a:defRPr>
                      </a:lvl5pPr>
                      <a:lvl6pPr marL="2286000" algn="l" defTabSz="914400" rtl="0" eaLnBrk="1" latinLnBrk="0" hangingPunct="1">
                        <a:defRPr sz="1800" kern="1200">
                          <a:solidFill>
                            <a:schemeClr val="tx1"/>
                          </a:solidFill>
                          <a:latin typeface="Century Gothic"/>
                        </a:defRPr>
                      </a:lvl6pPr>
                      <a:lvl7pPr marL="2743200" algn="l" defTabSz="914400" rtl="0" eaLnBrk="1" latinLnBrk="0" hangingPunct="1">
                        <a:defRPr sz="1800" kern="1200">
                          <a:solidFill>
                            <a:schemeClr val="tx1"/>
                          </a:solidFill>
                          <a:latin typeface="Century Gothic"/>
                        </a:defRPr>
                      </a:lvl7pPr>
                      <a:lvl8pPr marL="3200400" algn="l" defTabSz="914400" rtl="0" eaLnBrk="1" latinLnBrk="0" hangingPunct="1">
                        <a:defRPr sz="1800" kern="1200">
                          <a:solidFill>
                            <a:schemeClr val="tx1"/>
                          </a:solidFill>
                          <a:latin typeface="Century Gothic"/>
                        </a:defRPr>
                      </a:lvl8pPr>
                      <a:lvl9pPr marL="3657600" algn="l" defTabSz="914400" rtl="0" eaLnBrk="1" latinLnBrk="0" hangingPunct="1">
                        <a:defRPr sz="1800" kern="1200">
                          <a:solidFill>
                            <a:schemeClr val="tx1"/>
                          </a:solidFill>
                          <a:latin typeface="Century Gothic"/>
                        </a:defRPr>
                      </a:lvl9pPr>
                    </a:lstStyle>
                    <a:p>
                      <a:pPr algn="l"/>
                      <a:r>
                        <a:rPr lang="en-US" sz="1200" dirty="0" smtClean="0"/>
                        <a:t>Y</a:t>
                      </a:r>
                      <a:r>
                        <a:rPr lang="en-US" sz="1200" baseline="0" dirty="0" smtClean="0"/>
                        <a:t> </a:t>
                      </a:r>
                      <a:r>
                        <a:rPr lang="en-US" sz="1200" dirty="0" smtClean="0"/>
                        <a:t>% redemption commission</a:t>
                      </a:r>
                      <a:r>
                        <a:rPr lang="en-US" sz="1200" baseline="0" dirty="0" smtClean="0"/>
                        <a:t> per point redeemed</a:t>
                      </a:r>
                      <a:endParaRPr lang="en-US" sz="1200" b="0" dirty="0"/>
                    </a:p>
                  </a:txBody>
                  <a:tcPr anchor="ctr">
                    <a:lnL>
                      <a:noFill/>
                    </a:lnL>
                    <a:lnR>
                      <a:noFill/>
                    </a:lnR>
                    <a:lnT w="9525" cap="rnd" cmpd="sng" algn="ctr">
                      <a:solidFill>
                        <a:srgbClr val="5AA0F5"/>
                      </a:solidFill>
                      <a:prstDash val="solid"/>
                    </a:lnT>
                    <a:lnB w="9525" cap="rnd" cmpd="sng" algn="ctr">
                      <a:solidFill>
                        <a:srgbClr val="5AA0F5"/>
                      </a:solidFill>
                      <a:prstDash val="soli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entury Gothic"/>
                        </a:defRPr>
                      </a:lvl1pPr>
                      <a:lvl2pPr marL="457200" algn="l" defTabSz="914400" rtl="0" eaLnBrk="1" latinLnBrk="0" hangingPunct="1">
                        <a:defRPr sz="1800" kern="1200">
                          <a:solidFill>
                            <a:schemeClr val="tx1"/>
                          </a:solidFill>
                          <a:latin typeface="Century Gothic"/>
                        </a:defRPr>
                      </a:lvl2pPr>
                      <a:lvl3pPr marL="914400" algn="l" defTabSz="914400" rtl="0" eaLnBrk="1" latinLnBrk="0" hangingPunct="1">
                        <a:defRPr sz="1800" kern="1200">
                          <a:solidFill>
                            <a:schemeClr val="tx1"/>
                          </a:solidFill>
                          <a:latin typeface="Century Gothic"/>
                        </a:defRPr>
                      </a:lvl3pPr>
                      <a:lvl4pPr marL="1371600" algn="l" defTabSz="914400" rtl="0" eaLnBrk="1" latinLnBrk="0" hangingPunct="1">
                        <a:defRPr sz="1800" kern="1200">
                          <a:solidFill>
                            <a:schemeClr val="tx1"/>
                          </a:solidFill>
                          <a:latin typeface="Century Gothic"/>
                        </a:defRPr>
                      </a:lvl4pPr>
                      <a:lvl5pPr marL="1828800" algn="l" defTabSz="914400" rtl="0" eaLnBrk="1" latinLnBrk="0" hangingPunct="1">
                        <a:defRPr sz="1800" kern="1200">
                          <a:solidFill>
                            <a:schemeClr val="tx1"/>
                          </a:solidFill>
                          <a:latin typeface="Century Gothic"/>
                        </a:defRPr>
                      </a:lvl5pPr>
                      <a:lvl6pPr marL="2286000" algn="l" defTabSz="914400" rtl="0" eaLnBrk="1" latinLnBrk="0" hangingPunct="1">
                        <a:defRPr sz="1800" kern="1200">
                          <a:solidFill>
                            <a:schemeClr val="tx1"/>
                          </a:solidFill>
                          <a:latin typeface="Century Gothic"/>
                        </a:defRPr>
                      </a:lvl6pPr>
                      <a:lvl7pPr marL="2743200" algn="l" defTabSz="914400" rtl="0" eaLnBrk="1" latinLnBrk="0" hangingPunct="1">
                        <a:defRPr sz="1800" kern="1200">
                          <a:solidFill>
                            <a:schemeClr val="tx1"/>
                          </a:solidFill>
                          <a:latin typeface="Century Gothic"/>
                        </a:defRPr>
                      </a:lvl7pPr>
                      <a:lvl8pPr marL="3200400" algn="l" defTabSz="914400" rtl="0" eaLnBrk="1" latinLnBrk="0" hangingPunct="1">
                        <a:defRPr sz="1800" kern="1200">
                          <a:solidFill>
                            <a:schemeClr val="tx1"/>
                          </a:solidFill>
                          <a:latin typeface="Century Gothic"/>
                        </a:defRPr>
                      </a:lvl8pPr>
                      <a:lvl9pPr marL="3657600" algn="l" defTabSz="914400" rtl="0" eaLnBrk="1" latinLnBrk="0" hangingPunct="1">
                        <a:defRPr sz="1800" kern="1200">
                          <a:solidFill>
                            <a:schemeClr val="tx1"/>
                          </a:solidFill>
                          <a:latin typeface="Century Gothic"/>
                        </a:defRPr>
                      </a:lvl9pPr>
                    </a:lstStyle>
                    <a:p>
                      <a:pPr algn="ctr"/>
                      <a:r>
                        <a:rPr lang="en-US" sz="1200" b="0" dirty="0" smtClean="0"/>
                        <a:t>10%</a:t>
                      </a:r>
                      <a:endParaRPr lang="en-US" sz="1200" b="0" dirty="0"/>
                    </a:p>
                  </a:txBody>
                  <a:tcPr anchor="ctr">
                    <a:lnL>
                      <a:noFill/>
                    </a:lnL>
                    <a:lnR>
                      <a:noFill/>
                    </a:lnR>
                    <a:lnT w="9525" cap="rnd" cmpd="sng" algn="ctr">
                      <a:solidFill>
                        <a:srgbClr val="5AA0F5"/>
                      </a:solidFill>
                      <a:prstDash val="solid"/>
                    </a:lnT>
                    <a:lnB w="9525" cap="rnd" cmpd="sng" algn="ctr">
                      <a:solidFill>
                        <a:srgbClr val="5AA0F5"/>
                      </a:solidFill>
                      <a:prstDash val="solid"/>
                    </a:lnB>
                    <a:lnTlToBr w="12700" cmpd="sng">
                      <a:noFill/>
                      <a:prstDash val="solid"/>
                    </a:lnTlToBr>
                    <a:lnBlToTr w="12700" cmpd="sng">
                      <a:noFill/>
                      <a:prstDash val="solid"/>
                    </a:lnBlToTr>
                    <a:noFill/>
                  </a:tcPr>
                </a:tc>
              </a:tr>
              <a:tr h="603697">
                <a:tc>
                  <a:txBody>
                    <a:bodyPr/>
                    <a:lstStyle>
                      <a:lvl1pPr marL="0" algn="l" defTabSz="914400" rtl="0" eaLnBrk="1" latinLnBrk="0" hangingPunct="1">
                        <a:defRPr sz="1800" kern="1200">
                          <a:solidFill>
                            <a:schemeClr val="tx1"/>
                          </a:solidFill>
                          <a:latin typeface="Century Gothic"/>
                        </a:defRPr>
                      </a:lvl1pPr>
                      <a:lvl2pPr marL="457200" algn="l" defTabSz="914400" rtl="0" eaLnBrk="1" latinLnBrk="0" hangingPunct="1">
                        <a:defRPr sz="1800" kern="1200">
                          <a:solidFill>
                            <a:schemeClr val="tx1"/>
                          </a:solidFill>
                          <a:latin typeface="Century Gothic"/>
                        </a:defRPr>
                      </a:lvl2pPr>
                      <a:lvl3pPr marL="914400" algn="l" defTabSz="914400" rtl="0" eaLnBrk="1" latinLnBrk="0" hangingPunct="1">
                        <a:defRPr sz="1800" kern="1200">
                          <a:solidFill>
                            <a:schemeClr val="tx1"/>
                          </a:solidFill>
                          <a:latin typeface="Century Gothic"/>
                        </a:defRPr>
                      </a:lvl3pPr>
                      <a:lvl4pPr marL="1371600" algn="l" defTabSz="914400" rtl="0" eaLnBrk="1" latinLnBrk="0" hangingPunct="1">
                        <a:defRPr sz="1800" kern="1200">
                          <a:solidFill>
                            <a:schemeClr val="tx1"/>
                          </a:solidFill>
                          <a:latin typeface="Century Gothic"/>
                        </a:defRPr>
                      </a:lvl4pPr>
                      <a:lvl5pPr marL="1828800" algn="l" defTabSz="914400" rtl="0" eaLnBrk="1" latinLnBrk="0" hangingPunct="1">
                        <a:defRPr sz="1800" kern="1200">
                          <a:solidFill>
                            <a:schemeClr val="tx1"/>
                          </a:solidFill>
                          <a:latin typeface="Century Gothic"/>
                        </a:defRPr>
                      </a:lvl5pPr>
                      <a:lvl6pPr marL="2286000" algn="l" defTabSz="914400" rtl="0" eaLnBrk="1" latinLnBrk="0" hangingPunct="1">
                        <a:defRPr sz="1800" kern="1200">
                          <a:solidFill>
                            <a:schemeClr val="tx1"/>
                          </a:solidFill>
                          <a:latin typeface="Century Gothic"/>
                        </a:defRPr>
                      </a:lvl6pPr>
                      <a:lvl7pPr marL="2743200" algn="l" defTabSz="914400" rtl="0" eaLnBrk="1" latinLnBrk="0" hangingPunct="1">
                        <a:defRPr sz="1800" kern="1200">
                          <a:solidFill>
                            <a:schemeClr val="tx1"/>
                          </a:solidFill>
                          <a:latin typeface="Century Gothic"/>
                        </a:defRPr>
                      </a:lvl7pPr>
                      <a:lvl8pPr marL="3200400" algn="l" defTabSz="914400" rtl="0" eaLnBrk="1" latinLnBrk="0" hangingPunct="1">
                        <a:defRPr sz="1800" kern="1200">
                          <a:solidFill>
                            <a:schemeClr val="tx1"/>
                          </a:solidFill>
                          <a:latin typeface="Century Gothic"/>
                        </a:defRPr>
                      </a:lvl8pPr>
                      <a:lvl9pPr marL="3657600" algn="l" defTabSz="914400" rtl="0" eaLnBrk="1" latinLnBrk="0" hangingPunct="1">
                        <a:defRPr sz="1800" kern="1200">
                          <a:solidFill>
                            <a:schemeClr val="tx1"/>
                          </a:solidFill>
                          <a:latin typeface="Century Gothic"/>
                        </a:defRPr>
                      </a:lvl9pPr>
                    </a:lstStyle>
                    <a:p>
                      <a:pPr marL="0" marR="0" indent="0" algn="l" defTabSz="457200" rtl="0" eaLnBrk="1" fontAlgn="b" latinLnBrk="0" hangingPunct="1">
                        <a:lnSpc>
                          <a:spcPct val="100000"/>
                        </a:lnSpc>
                        <a:spcBef>
                          <a:spcPts val="0"/>
                        </a:spcBef>
                        <a:spcAft>
                          <a:spcPts val="0"/>
                        </a:spcAft>
                        <a:buClrTx/>
                        <a:buSzTx/>
                        <a:buFontTx/>
                        <a:buNone/>
                        <a:tabLst/>
                        <a:defRPr/>
                      </a:pPr>
                      <a:r>
                        <a:rPr lang="en-IN" sz="1200" b="1" u="none" strike="noStrike" dirty="0" smtClean="0">
                          <a:effectLst/>
                        </a:rPr>
                        <a:t>Participation Fee </a:t>
                      </a:r>
                      <a:r>
                        <a:rPr lang="en-IN" sz="1200" kern="1200" dirty="0" smtClean="0">
                          <a:latin typeface="+mn-lt"/>
                        </a:rPr>
                        <a:t>(Tech support, Marketing services – affiliate </a:t>
                      </a:r>
                      <a:r>
                        <a:rPr lang="en-IN" sz="1200" kern="1200" dirty="0" err="1" smtClean="0">
                          <a:latin typeface="+mn-lt"/>
                        </a:rPr>
                        <a:t>etc</a:t>
                      </a:r>
                      <a:r>
                        <a:rPr lang="en-IN" sz="1200" kern="1200" dirty="0" smtClean="0">
                          <a:latin typeface="+mn-lt"/>
                        </a:rPr>
                        <a:t>)</a:t>
                      </a:r>
                      <a:endParaRPr lang="en-IN" sz="1200" b="1" i="0" u="none" strike="noStrike" dirty="0" smtClean="0">
                        <a:solidFill>
                          <a:schemeClr val="tx1"/>
                        </a:solidFill>
                        <a:effectLst/>
                        <a:latin typeface="+mn-lt"/>
                      </a:endParaRPr>
                    </a:p>
                  </a:txBody>
                  <a:tcPr marL="6833" marR="6833" marT="6833" marB="0" anchor="ctr">
                    <a:lnL w="12700" cap="flat" cmpd="sng" algn="ctr">
                      <a:noFill/>
                      <a:prstDash val="solid"/>
                      <a:round/>
                      <a:headEnd type="none" w="med" len="med"/>
                      <a:tailEnd type="none" w="med" len="med"/>
                    </a:lnL>
                    <a:lnR>
                      <a:noFill/>
                    </a:lnR>
                    <a:lnT w="9525" cap="rnd" cmpd="sng" algn="ctr">
                      <a:solidFill>
                        <a:srgbClr val="5AA0F5"/>
                      </a:solidFill>
                      <a:prstDash val="solid"/>
                    </a:lnT>
                    <a:lnB w="9525" cap="rnd" cmpd="sng" algn="ctr">
                      <a:solidFill>
                        <a:srgbClr val="5AA0F5"/>
                      </a:solidFill>
                      <a:prstDash val="soli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entury Gothic"/>
                        </a:defRPr>
                      </a:lvl1pPr>
                      <a:lvl2pPr marL="457200" algn="l" defTabSz="914400" rtl="0" eaLnBrk="1" latinLnBrk="0" hangingPunct="1">
                        <a:defRPr sz="1800" kern="1200">
                          <a:solidFill>
                            <a:schemeClr val="tx1"/>
                          </a:solidFill>
                          <a:latin typeface="Century Gothic"/>
                        </a:defRPr>
                      </a:lvl2pPr>
                      <a:lvl3pPr marL="914400" algn="l" defTabSz="914400" rtl="0" eaLnBrk="1" latinLnBrk="0" hangingPunct="1">
                        <a:defRPr sz="1800" kern="1200">
                          <a:solidFill>
                            <a:schemeClr val="tx1"/>
                          </a:solidFill>
                          <a:latin typeface="Century Gothic"/>
                        </a:defRPr>
                      </a:lvl3pPr>
                      <a:lvl4pPr marL="1371600" algn="l" defTabSz="914400" rtl="0" eaLnBrk="1" latinLnBrk="0" hangingPunct="1">
                        <a:defRPr sz="1800" kern="1200">
                          <a:solidFill>
                            <a:schemeClr val="tx1"/>
                          </a:solidFill>
                          <a:latin typeface="Century Gothic"/>
                        </a:defRPr>
                      </a:lvl4pPr>
                      <a:lvl5pPr marL="1828800" algn="l" defTabSz="914400" rtl="0" eaLnBrk="1" latinLnBrk="0" hangingPunct="1">
                        <a:defRPr sz="1800" kern="1200">
                          <a:solidFill>
                            <a:schemeClr val="tx1"/>
                          </a:solidFill>
                          <a:latin typeface="Century Gothic"/>
                        </a:defRPr>
                      </a:lvl5pPr>
                      <a:lvl6pPr marL="2286000" algn="l" defTabSz="914400" rtl="0" eaLnBrk="1" latinLnBrk="0" hangingPunct="1">
                        <a:defRPr sz="1800" kern="1200">
                          <a:solidFill>
                            <a:schemeClr val="tx1"/>
                          </a:solidFill>
                          <a:latin typeface="Century Gothic"/>
                        </a:defRPr>
                      </a:lvl6pPr>
                      <a:lvl7pPr marL="2743200" algn="l" defTabSz="914400" rtl="0" eaLnBrk="1" latinLnBrk="0" hangingPunct="1">
                        <a:defRPr sz="1800" kern="1200">
                          <a:solidFill>
                            <a:schemeClr val="tx1"/>
                          </a:solidFill>
                          <a:latin typeface="Century Gothic"/>
                        </a:defRPr>
                      </a:lvl7pPr>
                      <a:lvl8pPr marL="3200400" algn="l" defTabSz="914400" rtl="0" eaLnBrk="1" latinLnBrk="0" hangingPunct="1">
                        <a:defRPr sz="1800" kern="1200">
                          <a:solidFill>
                            <a:schemeClr val="tx1"/>
                          </a:solidFill>
                          <a:latin typeface="Century Gothic"/>
                        </a:defRPr>
                      </a:lvl8pPr>
                      <a:lvl9pPr marL="3657600" algn="l" defTabSz="914400" rtl="0" eaLnBrk="1" latinLnBrk="0" hangingPunct="1">
                        <a:defRPr sz="1800" kern="1200">
                          <a:solidFill>
                            <a:schemeClr val="tx1"/>
                          </a:solidFill>
                          <a:latin typeface="Century Gothic"/>
                        </a:defRPr>
                      </a:lvl9pPr>
                    </a:lstStyle>
                    <a:p>
                      <a:pPr algn="l"/>
                      <a:r>
                        <a:rPr lang="en-IN" sz="1200" dirty="0" smtClean="0"/>
                        <a:t>Fee for tech support, marketing services </a:t>
                      </a:r>
                      <a:r>
                        <a:rPr lang="en-IN" sz="1200" dirty="0" err="1" smtClean="0"/>
                        <a:t>etc</a:t>
                      </a:r>
                      <a:r>
                        <a:rPr lang="en-IN" sz="1200" dirty="0" smtClean="0"/>
                        <a:t> from Yr-2 onwards</a:t>
                      </a:r>
                      <a:endParaRPr lang="en-US" sz="1200" b="0" dirty="0"/>
                    </a:p>
                  </a:txBody>
                  <a:tcPr anchor="ctr">
                    <a:lnL>
                      <a:noFill/>
                    </a:lnL>
                    <a:lnR>
                      <a:noFill/>
                    </a:lnR>
                    <a:lnT w="9525" cap="rnd" cmpd="sng" algn="ctr">
                      <a:solidFill>
                        <a:srgbClr val="5AA0F5"/>
                      </a:solidFill>
                      <a:prstDash val="solid"/>
                    </a:lnT>
                    <a:lnB w="9525" cap="rnd" cmpd="sng" algn="ctr">
                      <a:solidFill>
                        <a:srgbClr val="5AA0F5"/>
                      </a:solidFill>
                      <a:prstDash val="soli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entury Gothic"/>
                        </a:defRPr>
                      </a:lvl1pPr>
                      <a:lvl2pPr marL="457200" algn="l" defTabSz="914400" rtl="0" eaLnBrk="1" latinLnBrk="0" hangingPunct="1">
                        <a:defRPr sz="1800" kern="1200">
                          <a:solidFill>
                            <a:schemeClr val="tx1"/>
                          </a:solidFill>
                          <a:latin typeface="Century Gothic"/>
                        </a:defRPr>
                      </a:lvl2pPr>
                      <a:lvl3pPr marL="914400" algn="l" defTabSz="914400" rtl="0" eaLnBrk="1" latinLnBrk="0" hangingPunct="1">
                        <a:defRPr sz="1800" kern="1200">
                          <a:solidFill>
                            <a:schemeClr val="tx1"/>
                          </a:solidFill>
                          <a:latin typeface="Century Gothic"/>
                        </a:defRPr>
                      </a:lvl3pPr>
                      <a:lvl4pPr marL="1371600" algn="l" defTabSz="914400" rtl="0" eaLnBrk="1" latinLnBrk="0" hangingPunct="1">
                        <a:defRPr sz="1800" kern="1200">
                          <a:solidFill>
                            <a:schemeClr val="tx1"/>
                          </a:solidFill>
                          <a:latin typeface="Century Gothic"/>
                        </a:defRPr>
                      </a:lvl4pPr>
                      <a:lvl5pPr marL="1828800" algn="l" defTabSz="914400" rtl="0" eaLnBrk="1" latinLnBrk="0" hangingPunct="1">
                        <a:defRPr sz="1800" kern="1200">
                          <a:solidFill>
                            <a:schemeClr val="tx1"/>
                          </a:solidFill>
                          <a:latin typeface="Century Gothic"/>
                        </a:defRPr>
                      </a:lvl5pPr>
                      <a:lvl6pPr marL="2286000" algn="l" defTabSz="914400" rtl="0" eaLnBrk="1" latinLnBrk="0" hangingPunct="1">
                        <a:defRPr sz="1800" kern="1200">
                          <a:solidFill>
                            <a:schemeClr val="tx1"/>
                          </a:solidFill>
                          <a:latin typeface="Century Gothic"/>
                        </a:defRPr>
                      </a:lvl6pPr>
                      <a:lvl7pPr marL="2743200" algn="l" defTabSz="914400" rtl="0" eaLnBrk="1" latinLnBrk="0" hangingPunct="1">
                        <a:defRPr sz="1800" kern="1200">
                          <a:solidFill>
                            <a:schemeClr val="tx1"/>
                          </a:solidFill>
                          <a:latin typeface="Century Gothic"/>
                        </a:defRPr>
                      </a:lvl7pPr>
                      <a:lvl8pPr marL="3200400" algn="l" defTabSz="914400" rtl="0" eaLnBrk="1" latinLnBrk="0" hangingPunct="1">
                        <a:defRPr sz="1800" kern="1200">
                          <a:solidFill>
                            <a:schemeClr val="tx1"/>
                          </a:solidFill>
                          <a:latin typeface="Century Gothic"/>
                        </a:defRPr>
                      </a:lvl8pPr>
                      <a:lvl9pPr marL="3657600" algn="l" defTabSz="914400" rtl="0" eaLnBrk="1" latinLnBrk="0" hangingPunct="1">
                        <a:defRPr sz="1800" kern="1200">
                          <a:solidFill>
                            <a:schemeClr val="tx1"/>
                          </a:solidFill>
                          <a:latin typeface="Century Gothic"/>
                        </a:defRPr>
                      </a:lvl9pPr>
                    </a:lstStyle>
                    <a:p>
                      <a:pPr algn="ctr"/>
                      <a:r>
                        <a:rPr lang="en-US" sz="1200" b="0" dirty="0" err="1" smtClean="0"/>
                        <a:t>Rs</a:t>
                      </a:r>
                      <a:r>
                        <a:rPr lang="en-US" sz="1200" b="0" dirty="0" smtClean="0"/>
                        <a:t> 2.0 L p.m.</a:t>
                      </a:r>
                    </a:p>
                    <a:p>
                      <a:pPr algn="ctr"/>
                      <a:r>
                        <a:rPr lang="en-US" sz="1200" b="0" dirty="0" smtClean="0"/>
                        <a:t>(</a:t>
                      </a:r>
                      <a:r>
                        <a:rPr lang="en-IN" sz="1200" dirty="0" smtClean="0"/>
                        <a:t>Nil for Yr-1</a:t>
                      </a:r>
                      <a:r>
                        <a:rPr lang="en-IN" sz="1200" baseline="0" dirty="0" smtClean="0"/>
                        <a:t>)</a:t>
                      </a:r>
                      <a:endParaRPr lang="en-US" sz="1200" b="0" dirty="0"/>
                    </a:p>
                  </a:txBody>
                  <a:tcPr anchor="ctr">
                    <a:lnL>
                      <a:noFill/>
                    </a:lnL>
                    <a:lnR>
                      <a:noFill/>
                    </a:lnR>
                    <a:lnT w="9525" cap="rnd" cmpd="sng" algn="ctr">
                      <a:solidFill>
                        <a:srgbClr val="5AA0F5"/>
                      </a:solidFill>
                      <a:prstDash val="solid"/>
                    </a:lnT>
                    <a:lnB w="9525" cap="rnd" cmpd="sng" algn="ctr">
                      <a:solidFill>
                        <a:srgbClr val="5AA0F5"/>
                      </a:solidFill>
                      <a:prstDash val="solid"/>
                    </a:lnB>
                    <a:lnTlToBr w="12700" cmpd="sng">
                      <a:noFill/>
                      <a:prstDash val="solid"/>
                    </a:lnTlToBr>
                    <a:lnBlToTr w="12700" cmpd="sng">
                      <a:noFill/>
                      <a:prstDash val="solid"/>
                    </a:lnBlToTr>
                    <a:noFill/>
                  </a:tcPr>
                </a:tc>
              </a:tr>
              <a:tr h="523347">
                <a:tc>
                  <a:txBody>
                    <a:bodyPr/>
                    <a:lstStyle>
                      <a:lvl1pPr marL="0" algn="l" defTabSz="914400" rtl="0" eaLnBrk="1" latinLnBrk="0" hangingPunct="1">
                        <a:defRPr sz="1800" kern="1200">
                          <a:solidFill>
                            <a:schemeClr val="tx1"/>
                          </a:solidFill>
                          <a:latin typeface="Century Gothic"/>
                        </a:defRPr>
                      </a:lvl1pPr>
                      <a:lvl2pPr marL="457200" algn="l" defTabSz="914400" rtl="0" eaLnBrk="1" latinLnBrk="0" hangingPunct="1">
                        <a:defRPr sz="1800" kern="1200">
                          <a:solidFill>
                            <a:schemeClr val="tx1"/>
                          </a:solidFill>
                          <a:latin typeface="Century Gothic"/>
                        </a:defRPr>
                      </a:lvl2pPr>
                      <a:lvl3pPr marL="914400" algn="l" defTabSz="914400" rtl="0" eaLnBrk="1" latinLnBrk="0" hangingPunct="1">
                        <a:defRPr sz="1800" kern="1200">
                          <a:solidFill>
                            <a:schemeClr val="tx1"/>
                          </a:solidFill>
                          <a:latin typeface="Century Gothic"/>
                        </a:defRPr>
                      </a:lvl3pPr>
                      <a:lvl4pPr marL="1371600" algn="l" defTabSz="914400" rtl="0" eaLnBrk="1" latinLnBrk="0" hangingPunct="1">
                        <a:defRPr sz="1800" kern="1200">
                          <a:solidFill>
                            <a:schemeClr val="tx1"/>
                          </a:solidFill>
                          <a:latin typeface="Century Gothic"/>
                        </a:defRPr>
                      </a:lvl4pPr>
                      <a:lvl5pPr marL="1828800" algn="l" defTabSz="914400" rtl="0" eaLnBrk="1" latinLnBrk="0" hangingPunct="1">
                        <a:defRPr sz="1800" kern="1200">
                          <a:solidFill>
                            <a:schemeClr val="tx1"/>
                          </a:solidFill>
                          <a:latin typeface="Century Gothic"/>
                        </a:defRPr>
                      </a:lvl5pPr>
                      <a:lvl6pPr marL="2286000" algn="l" defTabSz="914400" rtl="0" eaLnBrk="1" latinLnBrk="0" hangingPunct="1">
                        <a:defRPr sz="1800" kern="1200">
                          <a:solidFill>
                            <a:schemeClr val="tx1"/>
                          </a:solidFill>
                          <a:latin typeface="Century Gothic"/>
                        </a:defRPr>
                      </a:lvl6pPr>
                      <a:lvl7pPr marL="2743200" algn="l" defTabSz="914400" rtl="0" eaLnBrk="1" latinLnBrk="0" hangingPunct="1">
                        <a:defRPr sz="1800" kern="1200">
                          <a:solidFill>
                            <a:schemeClr val="tx1"/>
                          </a:solidFill>
                          <a:latin typeface="Century Gothic"/>
                        </a:defRPr>
                      </a:lvl7pPr>
                      <a:lvl8pPr marL="3200400" algn="l" defTabSz="914400" rtl="0" eaLnBrk="1" latinLnBrk="0" hangingPunct="1">
                        <a:defRPr sz="1800" kern="1200">
                          <a:solidFill>
                            <a:schemeClr val="tx1"/>
                          </a:solidFill>
                          <a:latin typeface="Century Gothic"/>
                        </a:defRPr>
                      </a:lvl8pPr>
                      <a:lvl9pPr marL="3657600" algn="l" defTabSz="914400" rtl="0" eaLnBrk="1" latinLnBrk="0" hangingPunct="1">
                        <a:defRPr sz="1800" kern="1200">
                          <a:solidFill>
                            <a:schemeClr val="tx1"/>
                          </a:solidFill>
                          <a:latin typeface="Century Gothic"/>
                        </a:defRPr>
                      </a:lvl9pPr>
                    </a:lstStyle>
                    <a:p>
                      <a:pPr marL="0" marR="0" indent="0" algn="l" defTabSz="457200" rtl="0" eaLnBrk="1" fontAlgn="b" latinLnBrk="0" hangingPunct="1">
                        <a:lnSpc>
                          <a:spcPct val="100000"/>
                        </a:lnSpc>
                        <a:spcBef>
                          <a:spcPts val="0"/>
                        </a:spcBef>
                        <a:spcAft>
                          <a:spcPts val="0"/>
                        </a:spcAft>
                        <a:buClrTx/>
                        <a:buSzTx/>
                        <a:buFontTx/>
                        <a:buNone/>
                        <a:tabLst/>
                        <a:defRPr/>
                      </a:pPr>
                      <a:r>
                        <a:rPr lang="en-IN" sz="1200" b="1" i="0" u="none" strike="noStrike" dirty="0" smtClean="0">
                          <a:solidFill>
                            <a:schemeClr val="tx1"/>
                          </a:solidFill>
                          <a:effectLst/>
                          <a:latin typeface="+mn-lt"/>
                        </a:rPr>
                        <a:t>New Customer Acquisition</a:t>
                      </a:r>
                    </a:p>
                  </a:txBody>
                  <a:tcPr marL="6833" marR="6833" marT="6833" marB="0" anchor="ctr">
                    <a:lnL w="12700" cap="flat" cmpd="sng" algn="ctr">
                      <a:noFill/>
                      <a:prstDash val="solid"/>
                      <a:round/>
                      <a:headEnd type="none" w="med" len="med"/>
                      <a:tailEnd type="none" w="med" len="med"/>
                    </a:lnL>
                    <a:lnR>
                      <a:noFill/>
                    </a:lnR>
                    <a:lnT w="9525" cap="rnd" cmpd="sng" algn="ctr">
                      <a:solidFill>
                        <a:srgbClr val="5AA0F5"/>
                      </a:solidFill>
                      <a:prstDash val="solid"/>
                    </a:lnT>
                    <a:lnB w="9525" cap="rnd" cmpd="sng" algn="ctr">
                      <a:solidFill>
                        <a:srgbClr val="5AA0F5"/>
                      </a:solidFill>
                      <a:prstDash val="soli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entury Gothic"/>
                        </a:defRPr>
                      </a:lvl1pPr>
                      <a:lvl2pPr marL="457200" algn="l" defTabSz="914400" rtl="0" eaLnBrk="1" latinLnBrk="0" hangingPunct="1">
                        <a:defRPr sz="1800" kern="1200">
                          <a:solidFill>
                            <a:schemeClr val="tx1"/>
                          </a:solidFill>
                          <a:latin typeface="Century Gothic"/>
                        </a:defRPr>
                      </a:lvl2pPr>
                      <a:lvl3pPr marL="914400" algn="l" defTabSz="914400" rtl="0" eaLnBrk="1" latinLnBrk="0" hangingPunct="1">
                        <a:defRPr sz="1800" kern="1200">
                          <a:solidFill>
                            <a:schemeClr val="tx1"/>
                          </a:solidFill>
                          <a:latin typeface="Century Gothic"/>
                        </a:defRPr>
                      </a:lvl3pPr>
                      <a:lvl4pPr marL="1371600" algn="l" defTabSz="914400" rtl="0" eaLnBrk="1" latinLnBrk="0" hangingPunct="1">
                        <a:defRPr sz="1800" kern="1200">
                          <a:solidFill>
                            <a:schemeClr val="tx1"/>
                          </a:solidFill>
                          <a:latin typeface="Century Gothic"/>
                        </a:defRPr>
                      </a:lvl4pPr>
                      <a:lvl5pPr marL="1828800" algn="l" defTabSz="914400" rtl="0" eaLnBrk="1" latinLnBrk="0" hangingPunct="1">
                        <a:defRPr sz="1800" kern="1200">
                          <a:solidFill>
                            <a:schemeClr val="tx1"/>
                          </a:solidFill>
                          <a:latin typeface="Century Gothic"/>
                        </a:defRPr>
                      </a:lvl5pPr>
                      <a:lvl6pPr marL="2286000" algn="l" defTabSz="914400" rtl="0" eaLnBrk="1" latinLnBrk="0" hangingPunct="1">
                        <a:defRPr sz="1800" kern="1200">
                          <a:solidFill>
                            <a:schemeClr val="tx1"/>
                          </a:solidFill>
                          <a:latin typeface="Century Gothic"/>
                        </a:defRPr>
                      </a:lvl6pPr>
                      <a:lvl7pPr marL="2743200" algn="l" defTabSz="914400" rtl="0" eaLnBrk="1" latinLnBrk="0" hangingPunct="1">
                        <a:defRPr sz="1800" kern="1200">
                          <a:solidFill>
                            <a:schemeClr val="tx1"/>
                          </a:solidFill>
                          <a:latin typeface="Century Gothic"/>
                        </a:defRPr>
                      </a:lvl7pPr>
                      <a:lvl8pPr marL="3200400" algn="l" defTabSz="914400" rtl="0" eaLnBrk="1" latinLnBrk="0" hangingPunct="1">
                        <a:defRPr sz="1800" kern="1200">
                          <a:solidFill>
                            <a:schemeClr val="tx1"/>
                          </a:solidFill>
                          <a:latin typeface="Century Gothic"/>
                        </a:defRPr>
                      </a:lvl8pPr>
                      <a:lvl9pPr marL="3657600" algn="l" defTabSz="914400" rtl="0" eaLnBrk="1" latinLnBrk="0" hangingPunct="1">
                        <a:defRPr sz="1800" kern="1200">
                          <a:solidFill>
                            <a:schemeClr val="tx1"/>
                          </a:solidFill>
                          <a:latin typeface="Century Gothic"/>
                        </a:defRPr>
                      </a:lvl9pPr>
                    </a:lstStyle>
                    <a:p>
                      <a:pPr algn="l"/>
                      <a:r>
                        <a:rPr lang="en-US" sz="1200" b="0" dirty="0" smtClean="0"/>
                        <a:t>Fee for new customer led business / sales growth</a:t>
                      </a:r>
                      <a:endParaRPr lang="en-US" sz="1200" b="0" dirty="0"/>
                    </a:p>
                  </a:txBody>
                  <a:tcPr anchor="ctr">
                    <a:lnL>
                      <a:noFill/>
                    </a:lnL>
                    <a:lnR>
                      <a:noFill/>
                    </a:lnR>
                    <a:lnT w="9525" cap="rnd" cmpd="sng" algn="ctr">
                      <a:solidFill>
                        <a:srgbClr val="5AA0F5"/>
                      </a:solidFill>
                      <a:prstDash val="solid"/>
                    </a:lnT>
                    <a:lnB w="9525" cap="rnd" cmpd="sng" algn="ctr">
                      <a:solidFill>
                        <a:srgbClr val="5AA0F5"/>
                      </a:solidFill>
                      <a:prstDash val="soli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entury Gothic"/>
                        </a:defRPr>
                      </a:lvl1pPr>
                      <a:lvl2pPr marL="457200" algn="l" defTabSz="914400" rtl="0" eaLnBrk="1" latinLnBrk="0" hangingPunct="1">
                        <a:defRPr sz="1800" kern="1200">
                          <a:solidFill>
                            <a:schemeClr val="tx1"/>
                          </a:solidFill>
                          <a:latin typeface="Century Gothic"/>
                        </a:defRPr>
                      </a:lvl2pPr>
                      <a:lvl3pPr marL="914400" algn="l" defTabSz="914400" rtl="0" eaLnBrk="1" latinLnBrk="0" hangingPunct="1">
                        <a:defRPr sz="1800" kern="1200">
                          <a:solidFill>
                            <a:schemeClr val="tx1"/>
                          </a:solidFill>
                          <a:latin typeface="Century Gothic"/>
                        </a:defRPr>
                      </a:lvl3pPr>
                      <a:lvl4pPr marL="1371600" algn="l" defTabSz="914400" rtl="0" eaLnBrk="1" latinLnBrk="0" hangingPunct="1">
                        <a:defRPr sz="1800" kern="1200">
                          <a:solidFill>
                            <a:schemeClr val="tx1"/>
                          </a:solidFill>
                          <a:latin typeface="Century Gothic"/>
                        </a:defRPr>
                      </a:lvl4pPr>
                      <a:lvl5pPr marL="1828800" algn="l" defTabSz="914400" rtl="0" eaLnBrk="1" latinLnBrk="0" hangingPunct="1">
                        <a:defRPr sz="1800" kern="1200">
                          <a:solidFill>
                            <a:schemeClr val="tx1"/>
                          </a:solidFill>
                          <a:latin typeface="Century Gothic"/>
                        </a:defRPr>
                      </a:lvl5pPr>
                      <a:lvl6pPr marL="2286000" algn="l" defTabSz="914400" rtl="0" eaLnBrk="1" latinLnBrk="0" hangingPunct="1">
                        <a:defRPr sz="1800" kern="1200">
                          <a:solidFill>
                            <a:schemeClr val="tx1"/>
                          </a:solidFill>
                          <a:latin typeface="Century Gothic"/>
                        </a:defRPr>
                      </a:lvl6pPr>
                      <a:lvl7pPr marL="2743200" algn="l" defTabSz="914400" rtl="0" eaLnBrk="1" latinLnBrk="0" hangingPunct="1">
                        <a:defRPr sz="1800" kern="1200">
                          <a:solidFill>
                            <a:schemeClr val="tx1"/>
                          </a:solidFill>
                          <a:latin typeface="Century Gothic"/>
                        </a:defRPr>
                      </a:lvl7pPr>
                      <a:lvl8pPr marL="3200400" algn="l" defTabSz="914400" rtl="0" eaLnBrk="1" latinLnBrk="0" hangingPunct="1">
                        <a:defRPr sz="1800" kern="1200">
                          <a:solidFill>
                            <a:schemeClr val="tx1"/>
                          </a:solidFill>
                          <a:latin typeface="Century Gothic"/>
                        </a:defRPr>
                      </a:lvl8pPr>
                      <a:lvl9pPr marL="3657600" algn="l" defTabSz="914400" rtl="0" eaLnBrk="1" latinLnBrk="0" hangingPunct="1">
                        <a:defRPr sz="1800" kern="1200">
                          <a:solidFill>
                            <a:schemeClr val="tx1"/>
                          </a:solidFill>
                          <a:latin typeface="Century Gothic"/>
                        </a:defRPr>
                      </a:lvl9pPr>
                    </a:lstStyle>
                    <a:p>
                      <a:pPr algn="ctr"/>
                      <a:r>
                        <a:rPr lang="en-US" sz="1200" b="0" dirty="0" smtClean="0"/>
                        <a:t>Rs X</a:t>
                      </a:r>
                      <a:r>
                        <a:rPr lang="en-US" sz="1200" b="0" baseline="0" dirty="0" smtClean="0"/>
                        <a:t> **</a:t>
                      </a:r>
                      <a:r>
                        <a:rPr lang="en-US" sz="1200" b="0" dirty="0" smtClean="0"/>
                        <a:t> per customer</a:t>
                      </a:r>
                      <a:endParaRPr lang="en-US" sz="1200" b="0" dirty="0"/>
                    </a:p>
                  </a:txBody>
                  <a:tcPr anchor="ctr">
                    <a:lnL>
                      <a:noFill/>
                    </a:lnL>
                    <a:lnR>
                      <a:noFill/>
                    </a:lnR>
                    <a:lnT w="9525" cap="rnd" cmpd="sng" algn="ctr">
                      <a:solidFill>
                        <a:srgbClr val="5AA0F5"/>
                      </a:solidFill>
                      <a:prstDash val="solid"/>
                    </a:lnT>
                    <a:lnB w="9525" cap="rnd" cmpd="sng" algn="ctr">
                      <a:solidFill>
                        <a:srgbClr val="5AA0F5"/>
                      </a:solidFill>
                      <a:prstDash val="solid"/>
                    </a:lnB>
                    <a:lnTlToBr w="12700" cmpd="sng">
                      <a:noFill/>
                      <a:prstDash val="solid"/>
                    </a:lnTlToBr>
                    <a:lnBlToTr w="12700" cmpd="sng">
                      <a:noFill/>
                      <a:prstDash val="solid"/>
                    </a:lnBlToTr>
                    <a:noFill/>
                  </a:tcPr>
                </a:tc>
              </a:tr>
              <a:tr h="470348">
                <a:tc>
                  <a:txBody>
                    <a:bodyPr/>
                    <a:lstStyle>
                      <a:lvl1pPr marL="0" algn="l" defTabSz="914400" rtl="0" eaLnBrk="1" latinLnBrk="0" hangingPunct="1">
                        <a:defRPr sz="1800" kern="1200">
                          <a:solidFill>
                            <a:schemeClr val="tx1"/>
                          </a:solidFill>
                          <a:latin typeface="Century Gothic"/>
                        </a:defRPr>
                      </a:lvl1pPr>
                      <a:lvl2pPr marL="457200" algn="l" defTabSz="914400" rtl="0" eaLnBrk="1" latinLnBrk="0" hangingPunct="1">
                        <a:defRPr sz="1800" kern="1200">
                          <a:solidFill>
                            <a:schemeClr val="tx1"/>
                          </a:solidFill>
                          <a:latin typeface="Century Gothic"/>
                        </a:defRPr>
                      </a:lvl2pPr>
                      <a:lvl3pPr marL="914400" algn="l" defTabSz="914400" rtl="0" eaLnBrk="1" latinLnBrk="0" hangingPunct="1">
                        <a:defRPr sz="1800" kern="1200">
                          <a:solidFill>
                            <a:schemeClr val="tx1"/>
                          </a:solidFill>
                          <a:latin typeface="Century Gothic"/>
                        </a:defRPr>
                      </a:lvl3pPr>
                      <a:lvl4pPr marL="1371600" algn="l" defTabSz="914400" rtl="0" eaLnBrk="1" latinLnBrk="0" hangingPunct="1">
                        <a:defRPr sz="1800" kern="1200">
                          <a:solidFill>
                            <a:schemeClr val="tx1"/>
                          </a:solidFill>
                          <a:latin typeface="Century Gothic"/>
                        </a:defRPr>
                      </a:lvl4pPr>
                      <a:lvl5pPr marL="1828800" algn="l" defTabSz="914400" rtl="0" eaLnBrk="1" latinLnBrk="0" hangingPunct="1">
                        <a:defRPr sz="1800" kern="1200">
                          <a:solidFill>
                            <a:schemeClr val="tx1"/>
                          </a:solidFill>
                          <a:latin typeface="Century Gothic"/>
                        </a:defRPr>
                      </a:lvl5pPr>
                      <a:lvl6pPr marL="2286000" algn="l" defTabSz="914400" rtl="0" eaLnBrk="1" latinLnBrk="0" hangingPunct="1">
                        <a:defRPr sz="1800" kern="1200">
                          <a:solidFill>
                            <a:schemeClr val="tx1"/>
                          </a:solidFill>
                          <a:latin typeface="Century Gothic"/>
                        </a:defRPr>
                      </a:lvl6pPr>
                      <a:lvl7pPr marL="2743200" algn="l" defTabSz="914400" rtl="0" eaLnBrk="1" latinLnBrk="0" hangingPunct="1">
                        <a:defRPr sz="1800" kern="1200">
                          <a:solidFill>
                            <a:schemeClr val="tx1"/>
                          </a:solidFill>
                          <a:latin typeface="Century Gothic"/>
                        </a:defRPr>
                      </a:lvl7pPr>
                      <a:lvl8pPr marL="3200400" algn="l" defTabSz="914400" rtl="0" eaLnBrk="1" latinLnBrk="0" hangingPunct="1">
                        <a:defRPr sz="1800" kern="1200">
                          <a:solidFill>
                            <a:schemeClr val="tx1"/>
                          </a:solidFill>
                          <a:latin typeface="Century Gothic"/>
                        </a:defRPr>
                      </a:lvl8pPr>
                      <a:lvl9pPr marL="3657600" algn="l" defTabSz="914400" rtl="0" eaLnBrk="1" latinLnBrk="0" hangingPunct="1">
                        <a:defRPr sz="1800" kern="1200">
                          <a:solidFill>
                            <a:schemeClr val="tx1"/>
                          </a:solidFill>
                          <a:latin typeface="Century Gothic"/>
                        </a:defRPr>
                      </a:lvl9pPr>
                    </a:lstStyle>
                    <a:p>
                      <a:pPr marL="0" marR="0" indent="0" algn="l" defTabSz="457200" rtl="0" eaLnBrk="1" fontAlgn="b" latinLnBrk="0" hangingPunct="1">
                        <a:lnSpc>
                          <a:spcPct val="100000"/>
                        </a:lnSpc>
                        <a:spcBef>
                          <a:spcPts val="0"/>
                        </a:spcBef>
                        <a:spcAft>
                          <a:spcPts val="0"/>
                        </a:spcAft>
                        <a:buClrTx/>
                        <a:buSzTx/>
                        <a:buFontTx/>
                        <a:buNone/>
                        <a:tabLst/>
                        <a:defRPr/>
                      </a:pPr>
                      <a:r>
                        <a:rPr lang="en-IN" sz="1200" b="1" u="none" strike="noStrike" dirty="0" smtClean="0">
                          <a:effectLst/>
                        </a:rPr>
                        <a:t>Digital Fee</a:t>
                      </a:r>
                      <a:endParaRPr lang="en-IN" sz="1200" b="1" i="0" u="none" strike="noStrike" dirty="0" smtClean="0">
                        <a:solidFill>
                          <a:schemeClr val="tx1"/>
                        </a:solidFill>
                        <a:effectLst/>
                        <a:latin typeface="+mn-lt"/>
                      </a:endParaRPr>
                    </a:p>
                  </a:txBody>
                  <a:tcPr marL="6833" marR="6833" marT="6833" marB="0" anchor="ctr">
                    <a:lnL w="12700" cap="flat" cmpd="sng" algn="ctr">
                      <a:noFill/>
                      <a:prstDash val="solid"/>
                      <a:round/>
                      <a:headEnd type="none" w="med" len="med"/>
                      <a:tailEnd type="none" w="med" len="med"/>
                    </a:lnL>
                    <a:lnR>
                      <a:noFill/>
                    </a:lnR>
                    <a:lnT w="9525" cap="rnd" cmpd="sng" algn="ctr">
                      <a:solidFill>
                        <a:srgbClr val="5AA0F5"/>
                      </a:solidFill>
                      <a:prstDash val="solid"/>
                    </a:lnT>
                    <a:lnB w="9525" cap="rnd" cmpd="sng" algn="ctr">
                      <a:solidFill>
                        <a:srgbClr val="5AA0F5"/>
                      </a:solidFill>
                      <a:prstDash val="soli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entury Gothic"/>
                        </a:defRPr>
                      </a:lvl1pPr>
                      <a:lvl2pPr marL="457200" algn="l" defTabSz="914400" rtl="0" eaLnBrk="1" latinLnBrk="0" hangingPunct="1">
                        <a:defRPr sz="1800" kern="1200">
                          <a:solidFill>
                            <a:schemeClr val="tx1"/>
                          </a:solidFill>
                          <a:latin typeface="Century Gothic"/>
                        </a:defRPr>
                      </a:lvl2pPr>
                      <a:lvl3pPr marL="914400" algn="l" defTabSz="914400" rtl="0" eaLnBrk="1" latinLnBrk="0" hangingPunct="1">
                        <a:defRPr sz="1800" kern="1200">
                          <a:solidFill>
                            <a:schemeClr val="tx1"/>
                          </a:solidFill>
                          <a:latin typeface="Century Gothic"/>
                        </a:defRPr>
                      </a:lvl3pPr>
                      <a:lvl4pPr marL="1371600" algn="l" defTabSz="914400" rtl="0" eaLnBrk="1" latinLnBrk="0" hangingPunct="1">
                        <a:defRPr sz="1800" kern="1200">
                          <a:solidFill>
                            <a:schemeClr val="tx1"/>
                          </a:solidFill>
                          <a:latin typeface="Century Gothic"/>
                        </a:defRPr>
                      </a:lvl4pPr>
                      <a:lvl5pPr marL="1828800" algn="l" defTabSz="914400" rtl="0" eaLnBrk="1" latinLnBrk="0" hangingPunct="1">
                        <a:defRPr sz="1800" kern="1200">
                          <a:solidFill>
                            <a:schemeClr val="tx1"/>
                          </a:solidFill>
                          <a:latin typeface="Century Gothic"/>
                        </a:defRPr>
                      </a:lvl5pPr>
                      <a:lvl6pPr marL="2286000" algn="l" defTabSz="914400" rtl="0" eaLnBrk="1" latinLnBrk="0" hangingPunct="1">
                        <a:defRPr sz="1800" kern="1200">
                          <a:solidFill>
                            <a:schemeClr val="tx1"/>
                          </a:solidFill>
                          <a:latin typeface="Century Gothic"/>
                        </a:defRPr>
                      </a:lvl6pPr>
                      <a:lvl7pPr marL="2743200" algn="l" defTabSz="914400" rtl="0" eaLnBrk="1" latinLnBrk="0" hangingPunct="1">
                        <a:defRPr sz="1800" kern="1200">
                          <a:solidFill>
                            <a:schemeClr val="tx1"/>
                          </a:solidFill>
                          <a:latin typeface="Century Gothic"/>
                        </a:defRPr>
                      </a:lvl7pPr>
                      <a:lvl8pPr marL="3200400" algn="l" defTabSz="914400" rtl="0" eaLnBrk="1" latinLnBrk="0" hangingPunct="1">
                        <a:defRPr sz="1800" kern="1200">
                          <a:solidFill>
                            <a:schemeClr val="tx1"/>
                          </a:solidFill>
                          <a:latin typeface="Century Gothic"/>
                        </a:defRPr>
                      </a:lvl8pPr>
                      <a:lvl9pPr marL="3657600" algn="l" defTabSz="914400" rtl="0" eaLnBrk="1" latinLnBrk="0" hangingPunct="1">
                        <a:defRPr sz="1800" kern="1200">
                          <a:solidFill>
                            <a:schemeClr val="tx1"/>
                          </a:solidFill>
                          <a:latin typeface="Century Gothic"/>
                        </a:defRPr>
                      </a:lvl9pPr>
                    </a:lstStyle>
                    <a:p>
                      <a:pPr algn="l"/>
                      <a:r>
                        <a:rPr lang="en-IN" sz="1200" baseline="0" dirty="0" smtClean="0"/>
                        <a:t>Per</a:t>
                      </a:r>
                      <a:r>
                        <a:rPr lang="en-IN" sz="1200" dirty="0" smtClean="0"/>
                        <a:t> digital impressions, ad-films, publishing and marketing contacts etc.</a:t>
                      </a:r>
                      <a:endParaRPr lang="en-US" sz="1200" b="0" dirty="0"/>
                    </a:p>
                  </a:txBody>
                  <a:tcPr anchor="ctr">
                    <a:lnL>
                      <a:noFill/>
                    </a:lnL>
                    <a:lnR>
                      <a:noFill/>
                    </a:lnR>
                    <a:lnT w="9525" cap="rnd" cmpd="sng" algn="ctr">
                      <a:solidFill>
                        <a:srgbClr val="5AA0F5"/>
                      </a:solidFill>
                      <a:prstDash val="solid"/>
                    </a:lnT>
                    <a:lnB w="9525" cap="rnd" cmpd="sng" algn="ctr">
                      <a:solidFill>
                        <a:srgbClr val="5AA0F5"/>
                      </a:solidFill>
                      <a:prstDash val="soli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entury Gothic"/>
                        </a:defRPr>
                      </a:lvl1pPr>
                      <a:lvl2pPr marL="457200" algn="l" defTabSz="914400" rtl="0" eaLnBrk="1" latinLnBrk="0" hangingPunct="1">
                        <a:defRPr sz="1800" kern="1200">
                          <a:solidFill>
                            <a:schemeClr val="tx1"/>
                          </a:solidFill>
                          <a:latin typeface="Century Gothic"/>
                        </a:defRPr>
                      </a:lvl2pPr>
                      <a:lvl3pPr marL="914400" algn="l" defTabSz="914400" rtl="0" eaLnBrk="1" latinLnBrk="0" hangingPunct="1">
                        <a:defRPr sz="1800" kern="1200">
                          <a:solidFill>
                            <a:schemeClr val="tx1"/>
                          </a:solidFill>
                          <a:latin typeface="Century Gothic"/>
                        </a:defRPr>
                      </a:lvl3pPr>
                      <a:lvl4pPr marL="1371600" algn="l" defTabSz="914400" rtl="0" eaLnBrk="1" latinLnBrk="0" hangingPunct="1">
                        <a:defRPr sz="1800" kern="1200">
                          <a:solidFill>
                            <a:schemeClr val="tx1"/>
                          </a:solidFill>
                          <a:latin typeface="Century Gothic"/>
                        </a:defRPr>
                      </a:lvl4pPr>
                      <a:lvl5pPr marL="1828800" algn="l" defTabSz="914400" rtl="0" eaLnBrk="1" latinLnBrk="0" hangingPunct="1">
                        <a:defRPr sz="1800" kern="1200">
                          <a:solidFill>
                            <a:schemeClr val="tx1"/>
                          </a:solidFill>
                          <a:latin typeface="Century Gothic"/>
                        </a:defRPr>
                      </a:lvl5pPr>
                      <a:lvl6pPr marL="2286000" algn="l" defTabSz="914400" rtl="0" eaLnBrk="1" latinLnBrk="0" hangingPunct="1">
                        <a:defRPr sz="1800" kern="1200">
                          <a:solidFill>
                            <a:schemeClr val="tx1"/>
                          </a:solidFill>
                          <a:latin typeface="Century Gothic"/>
                        </a:defRPr>
                      </a:lvl6pPr>
                      <a:lvl7pPr marL="2743200" algn="l" defTabSz="914400" rtl="0" eaLnBrk="1" latinLnBrk="0" hangingPunct="1">
                        <a:defRPr sz="1800" kern="1200">
                          <a:solidFill>
                            <a:schemeClr val="tx1"/>
                          </a:solidFill>
                          <a:latin typeface="Century Gothic"/>
                        </a:defRPr>
                      </a:lvl7pPr>
                      <a:lvl8pPr marL="3200400" algn="l" defTabSz="914400" rtl="0" eaLnBrk="1" latinLnBrk="0" hangingPunct="1">
                        <a:defRPr sz="1800" kern="1200">
                          <a:solidFill>
                            <a:schemeClr val="tx1"/>
                          </a:solidFill>
                          <a:latin typeface="Century Gothic"/>
                        </a:defRPr>
                      </a:lvl8pPr>
                      <a:lvl9pPr marL="3657600" algn="l" defTabSz="914400" rtl="0" eaLnBrk="1" latinLnBrk="0" hangingPunct="1">
                        <a:defRPr sz="1800" kern="1200">
                          <a:solidFill>
                            <a:schemeClr val="tx1"/>
                          </a:solidFill>
                          <a:latin typeface="Century Gothic"/>
                        </a:defRPr>
                      </a:lvl9pPr>
                    </a:lstStyle>
                    <a:p>
                      <a:pPr algn="ctr"/>
                      <a:r>
                        <a:rPr lang="en-US" sz="1200" b="0" dirty="0" smtClean="0"/>
                        <a:t>10-15 p</a:t>
                      </a:r>
                      <a:endParaRPr lang="en-US" sz="1200" b="0" dirty="0"/>
                    </a:p>
                  </a:txBody>
                  <a:tcPr anchor="ctr">
                    <a:lnL>
                      <a:noFill/>
                    </a:lnL>
                    <a:lnR>
                      <a:noFill/>
                    </a:lnR>
                    <a:lnT w="9525" cap="rnd" cmpd="sng" algn="ctr">
                      <a:solidFill>
                        <a:srgbClr val="5AA0F5"/>
                      </a:solidFill>
                      <a:prstDash val="solid"/>
                    </a:lnT>
                    <a:lnB w="9525" cap="rnd" cmpd="sng" algn="ctr">
                      <a:solidFill>
                        <a:srgbClr val="5AA0F5"/>
                      </a:solidFill>
                      <a:prstDash val="solid"/>
                    </a:lnB>
                    <a:lnTlToBr w="12700" cmpd="sng">
                      <a:noFill/>
                      <a:prstDash val="solid"/>
                    </a:lnTlToBr>
                    <a:lnBlToTr w="12700" cmpd="sng">
                      <a:noFill/>
                      <a:prstDash val="solid"/>
                    </a:lnBlToTr>
                    <a:noFill/>
                  </a:tcPr>
                </a:tc>
              </a:tr>
              <a:tr h="523347">
                <a:tc>
                  <a:txBody>
                    <a:bodyPr/>
                    <a:lstStyle>
                      <a:lvl1pPr marL="0" algn="l" defTabSz="914400" rtl="0" eaLnBrk="1" latinLnBrk="0" hangingPunct="1">
                        <a:defRPr sz="1800" kern="1200">
                          <a:solidFill>
                            <a:schemeClr val="tx1"/>
                          </a:solidFill>
                          <a:latin typeface="Century Gothic"/>
                        </a:defRPr>
                      </a:lvl1pPr>
                      <a:lvl2pPr marL="457200" algn="l" defTabSz="914400" rtl="0" eaLnBrk="1" latinLnBrk="0" hangingPunct="1">
                        <a:defRPr sz="1800" kern="1200">
                          <a:solidFill>
                            <a:schemeClr val="tx1"/>
                          </a:solidFill>
                          <a:latin typeface="Century Gothic"/>
                        </a:defRPr>
                      </a:lvl2pPr>
                      <a:lvl3pPr marL="914400" algn="l" defTabSz="914400" rtl="0" eaLnBrk="1" latinLnBrk="0" hangingPunct="1">
                        <a:defRPr sz="1800" kern="1200">
                          <a:solidFill>
                            <a:schemeClr val="tx1"/>
                          </a:solidFill>
                          <a:latin typeface="Century Gothic"/>
                        </a:defRPr>
                      </a:lvl3pPr>
                      <a:lvl4pPr marL="1371600" algn="l" defTabSz="914400" rtl="0" eaLnBrk="1" latinLnBrk="0" hangingPunct="1">
                        <a:defRPr sz="1800" kern="1200">
                          <a:solidFill>
                            <a:schemeClr val="tx1"/>
                          </a:solidFill>
                          <a:latin typeface="Century Gothic"/>
                        </a:defRPr>
                      </a:lvl4pPr>
                      <a:lvl5pPr marL="1828800" algn="l" defTabSz="914400" rtl="0" eaLnBrk="1" latinLnBrk="0" hangingPunct="1">
                        <a:defRPr sz="1800" kern="1200">
                          <a:solidFill>
                            <a:schemeClr val="tx1"/>
                          </a:solidFill>
                          <a:latin typeface="Century Gothic"/>
                        </a:defRPr>
                      </a:lvl5pPr>
                      <a:lvl6pPr marL="2286000" algn="l" defTabSz="914400" rtl="0" eaLnBrk="1" latinLnBrk="0" hangingPunct="1">
                        <a:defRPr sz="1800" kern="1200">
                          <a:solidFill>
                            <a:schemeClr val="tx1"/>
                          </a:solidFill>
                          <a:latin typeface="Century Gothic"/>
                        </a:defRPr>
                      </a:lvl6pPr>
                      <a:lvl7pPr marL="2743200" algn="l" defTabSz="914400" rtl="0" eaLnBrk="1" latinLnBrk="0" hangingPunct="1">
                        <a:defRPr sz="1800" kern="1200">
                          <a:solidFill>
                            <a:schemeClr val="tx1"/>
                          </a:solidFill>
                          <a:latin typeface="Century Gothic"/>
                        </a:defRPr>
                      </a:lvl7pPr>
                      <a:lvl8pPr marL="3200400" algn="l" defTabSz="914400" rtl="0" eaLnBrk="1" latinLnBrk="0" hangingPunct="1">
                        <a:defRPr sz="1800" kern="1200">
                          <a:solidFill>
                            <a:schemeClr val="tx1"/>
                          </a:solidFill>
                          <a:latin typeface="Century Gothic"/>
                        </a:defRPr>
                      </a:lvl8pPr>
                      <a:lvl9pPr marL="3657600" algn="l" defTabSz="914400" rtl="0" eaLnBrk="1" latinLnBrk="0" hangingPunct="1">
                        <a:defRPr sz="1800" kern="1200">
                          <a:solidFill>
                            <a:schemeClr val="tx1"/>
                          </a:solidFill>
                          <a:latin typeface="Century Gothic"/>
                        </a:defRPr>
                      </a:lvl9pPr>
                    </a:lstStyle>
                    <a:p>
                      <a:pPr marL="0" marR="0" indent="0" algn="l" defTabSz="457200" rtl="0" eaLnBrk="1" fontAlgn="b" latinLnBrk="0" hangingPunct="1">
                        <a:lnSpc>
                          <a:spcPct val="100000"/>
                        </a:lnSpc>
                        <a:spcBef>
                          <a:spcPts val="0"/>
                        </a:spcBef>
                        <a:spcAft>
                          <a:spcPts val="0"/>
                        </a:spcAft>
                        <a:buClrTx/>
                        <a:buSzTx/>
                        <a:buFontTx/>
                        <a:buNone/>
                        <a:tabLst/>
                        <a:defRPr/>
                      </a:pPr>
                      <a:r>
                        <a:rPr lang="en-IN" sz="1200" b="1" u="none" strike="noStrike" dirty="0" smtClean="0">
                          <a:effectLst/>
                        </a:rPr>
                        <a:t>Exchange Rate</a:t>
                      </a:r>
                      <a:endParaRPr lang="en-IN" sz="1200" b="1" i="0" u="none" strike="noStrike" dirty="0" smtClean="0">
                        <a:solidFill>
                          <a:schemeClr val="tx1"/>
                        </a:solidFill>
                        <a:effectLst/>
                        <a:latin typeface="+mn-lt"/>
                      </a:endParaRPr>
                    </a:p>
                  </a:txBody>
                  <a:tcPr marL="6833" marR="6833" marT="6833" marB="0" anchor="ctr">
                    <a:lnL w="12700" cap="flat" cmpd="sng" algn="ctr">
                      <a:noFill/>
                      <a:prstDash val="solid"/>
                      <a:round/>
                      <a:headEnd type="none" w="med" len="med"/>
                      <a:tailEnd type="none" w="med" len="med"/>
                    </a:lnL>
                    <a:lnR>
                      <a:noFill/>
                    </a:lnR>
                    <a:lnT w="9525" cap="rnd" cmpd="sng" algn="ctr">
                      <a:solidFill>
                        <a:srgbClr val="5AA0F5"/>
                      </a:solidFill>
                      <a:prstDash val="solid"/>
                    </a:lnT>
                    <a:lnB w="9525" cap="rnd" cmpd="sng" algn="ctr">
                      <a:solidFill>
                        <a:srgbClr val="5AA0F5"/>
                      </a:solidFill>
                      <a:prstDash val="soli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entury Gothic"/>
                        </a:defRPr>
                      </a:lvl1pPr>
                      <a:lvl2pPr marL="457200" algn="l" defTabSz="914400" rtl="0" eaLnBrk="1" latinLnBrk="0" hangingPunct="1">
                        <a:defRPr sz="1800" kern="1200">
                          <a:solidFill>
                            <a:schemeClr val="tx1"/>
                          </a:solidFill>
                          <a:latin typeface="Century Gothic"/>
                        </a:defRPr>
                      </a:lvl2pPr>
                      <a:lvl3pPr marL="914400" algn="l" defTabSz="914400" rtl="0" eaLnBrk="1" latinLnBrk="0" hangingPunct="1">
                        <a:defRPr sz="1800" kern="1200">
                          <a:solidFill>
                            <a:schemeClr val="tx1"/>
                          </a:solidFill>
                          <a:latin typeface="Century Gothic"/>
                        </a:defRPr>
                      </a:lvl3pPr>
                      <a:lvl4pPr marL="1371600" algn="l" defTabSz="914400" rtl="0" eaLnBrk="1" latinLnBrk="0" hangingPunct="1">
                        <a:defRPr sz="1800" kern="1200">
                          <a:solidFill>
                            <a:schemeClr val="tx1"/>
                          </a:solidFill>
                          <a:latin typeface="Century Gothic"/>
                        </a:defRPr>
                      </a:lvl4pPr>
                      <a:lvl5pPr marL="1828800" algn="l" defTabSz="914400" rtl="0" eaLnBrk="1" latinLnBrk="0" hangingPunct="1">
                        <a:defRPr sz="1800" kern="1200">
                          <a:solidFill>
                            <a:schemeClr val="tx1"/>
                          </a:solidFill>
                          <a:latin typeface="Century Gothic"/>
                        </a:defRPr>
                      </a:lvl5pPr>
                      <a:lvl6pPr marL="2286000" algn="l" defTabSz="914400" rtl="0" eaLnBrk="1" latinLnBrk="0" hangingPunct="1">
                        <a:defRPr sz="1800" kern="1200">
                          <a:solidFill>
                            <a:schemeClr val="tx1"/>
                          </a:solidFill>
                          <a:latin typeface="Century Gothic"/>
                        </a:defRPr>
                      </a:lvl6pPr>
                      <a:lvl7pPr marL="2743200" algn="l" defTabSz="914400" rtl="0" eaLnBrk="1" latinLnBrk="0" hangingPunct="1">
                        <a:defRPr sz="1800" kern="1200">
                          <a:solidFill>
                            <a:schemeClr val="tx1"/>
                          </a:solidFill>
                          <a:latin typeface="Century Gothic"/>
                        </a:defRPr>
                      </a:lvl7pPr>
                      <a:lvl8pPr marL="3200400" algn="l" defTabSz="914400" rtl="0" eaLnBrk="1" latinLnBrk="0" hangingPunct="1">
                        <a:defRPr sz="1800" kern="1200">
                          <a:solidFill>
                            <a:schemeClr val="tx1"/>
                          </a:solidFill>
                          <a:latin typeface="Century Gothic"/>
                        </a:defRPr>
                      </a:lvl8pPr>
                      <a:lvl9pPr marL="3657600" algn="l" defTabSz="914400" rtl="0" eaLnBrk="1" latinLnBrk="0" hangingPunct="1">
                        <a:defRPr sz="1800" kern="1200">
                          <a:solidFill>
                            <a:schemeClr val="tx1"/>
                          </a:solidFill>
                          <a:latin typeface="Century Gothic"/>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dirty="0" smtClean="0">
                          <a:solidFill>
                            <a:schemeClr val="tx1"/>
                          </a:solidFill>
                        </a:rPr>
                        <a:t>Points</a:t>
                      </a:r>
                      <a:r>
                        <a:rPr lang="en-US" sz="1200" b="0" baseline="0" dirty="0" smtClean="0">
                          <a:solidFill>
                            <a:schemeClr val="tx1"/>
                          </a:solidFill>
                        </a:rPr>
                        <a:t> in exchange of Partner’s points</a:t>
                      </a:r>
                      <a:endParaRPr lang="en-US" sz="1200" b="0" dirty="0" smtClean="0">
                        <a:solidFill>
                          <a:schemeClr val="tx1"/>
                        </a:solidFill>
                      </a:endParaRPr>
                    </a:p>
                  </a:txBody>
                  <a:tcPr anchor="ctr">
                    <a:lnL>
                      <a:noFill/>
                    </a:lnL>
                    <a:lnR>
                      <a:noFill/>
                    </a:lnR>
                    <a:lnT w="9525" cap="rnd" cmpd="sng" algn="ctr">
                      <a:solidFill>
                        <a:srgbClr val="5AA0F5"/>
                      </a:solidFill>
                      <a:prstDash val="solid"/>
                    </a:lnT>
                    <a:lnB w="9525" cap="rnd" cmpd="sng" algn="ctr">
                      <a:solidFill>
                        <a:srgbClr val="5AA0F5"/>
                      </a:solidFill>
                      <a:prstDash val="soli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entury Gothic"/>
                        </a:defRPr>
                      </a:lvl1pPr>
                      <a:lvl2pPr marL="457200" algn="l" defTabSz="914400" rtl="0" eaLnBrk="1" latinLnBrk="0" hangingPunct="1">
                        <a:defRPr sz="1800" kern="1200">
                          <a:solidFill>
                            <a:schemeClr val="tx1"/>
                          </a:solidFill>
                          <a:latin typeface="Century Gothic"/>
                        </a:defRPr>
                      </a:lvl2pPr>
                      <a:lvl3pPr marL="914400" algn="l" defTabSz="914400" rtl="0" eaLnBrk="1" latinLnBrk="0" hangingPunct="1">
                        <a:defRPr sz="1800" kern="1200">
                          <a:solidFill>
                            <a:schemeClr val="tx1"/>
                          </a:solidFill>
                          <a:latin typeface="Century Gothic"/>
                        </a:defRPr>
                      </a:lvl3pPr>
                      <a:lvl4pPr marL="1371600" algn="l" defTabSz="914400" rtl="0" eaLnBrk="1" latinLnBrk="0" hangingPunct="1">
                        <a:defRPr sz="1800" kern="1200">
                          <a:solidFill>
                            <a:schemeClr val="tx1"/>
                          </a:solidFill>
                          <a:latin typeface="Century Gothic"/>
                        </a:defRPr>
                      </a:lvl4pPr>
                      <a:lvl5pPr marL="1828800" algn="l" defTabSz="914400" rtl="0" eaLnBrk="1" latinLnBrk="0" hangingPunct="1">
                        <a:defRPr sz="1800" kern="1200">
                          <a:solidFill>
                            <a:schemeClr val="tx1"/>
                          </a:solidFill>
                          <a:latin typeface="Century Gothic"/>
                        </a:defRPr>
                      </a:lvl5pPr>
                      <a:lvl6pPr marL="2286000" algn="l" defTabSz="914400" rtl="0" eaLnBrk="1" latinLnBrk="0" hangingPunct="1">
                        <a:defRPr sz="1800" kern="1200">
                          <a:solidFill>
                            <a:schemeClr val="tx1"/>
                          </a:solidFill>
                          <a:latin typeface="Century Gothic"/>
                        </a:defRPr>
                      </a:lvl6pPr>
                      <a:lvl7pPr marL="2743200" algn="l" defTabSz="914400" rtl="0" eaLnBrk="1" latinLnBrk="0" hangingPunct="1">
                        <a:defRPr sz="1800" kern="1200">
                          <a:solidFill>
                            <a:schemeClr val="tx1"/>
                          </a:solidFill>
                          <a:latin typeface="Century Gothic"/>
                        </a:defRPr>
                      </a:lvl7pPr>
                      <a:lvl8pPr marL="3200400" algn="l" defTabSz="914400" rtl="0" eaLnBrk="1" latinLnBrk="0" hangingPunct="1">
                        <a:defRPr sz="1800" kern="1200">
                          <a:solidFill>
                            <a:schemeClr val="tx1"/>
                          </a:solidFill>
                          <a:latin typeface="Century Gothic"/>
                        </a:defRPr>
                      </a:lvl8pPr>
                      <a:lvl9pPr marL="3657600" algn="l" defTabSz="914400" rtl="0" eaLnBrk="1" latinLnBrk="0" hangingPunct="1">
                        <a:defRPr sz="1800" kern="1200">
                          <a:solidFill>
                            <a:schemeClr val="tx1"/>
                          </a:solidFill>
                          <a:latin typeface="Century Gothic"/>
                        </a:defRPr>
                      </a:lvl9pPr>
                    </a:lstStyle>
                    <a:p>
                      <a:pPr algn="ctr"/>
                      <a:r>
                        <a:rPr lang="en-US" sz="1200" b="0" baseline="0" dirty="0" smtClean="0">
                          <a:solidFill>
                            <a:schemeClr val="tx1"/>
                          </a:solidFill>
                        </a:rPr>
                        <a:t> 1 </a:t>
                      </a:r>
                      <a:r>
                        <a:rPr lang="en-US" sz="1200" b="0" dirty="0" smtClean="0">
                          <a:solidFill>
                            <a:schemeClr val="tx1"/>
                          </a:solidFill>
                        </a:rPr>
                        <a:t>Partner’s point = X Tata Treat</a:t>
                      </a:r>
                      <a:endParaRPr lang="en-US" sz="1200" b="0" dirty="0">
                        <a:solidFill>
                          <a:schemeClr val="tx1"/>
                        </a:solidFill>
                      </a:endParaRPr>
                    </a:p>
                  </a:txBody>
                  <a:tcPr anchor="ctr">
                    <a:lnL>
                      <a:noFill/>
                    </a:lnL>
                    <a:lnR>
                      <a:noFill/>
                    </a:lnR>
                    <a:lnT w="9525" cap="rnd" cmpd="sng" algn="ctr">
                      <a:solidFill>
                        <a:srgbClr val="5AA0F5"/>
                      </a:solidFill>
                      <a:prstDash val="solid"/>
                    </a:lnT>
                    <a:lnB w="9525" cap="rnd" cmpd="sng" algn="ctr">
                      <a:solidFill>
                        <a:srgbClr val="5AA0F5"/>
                      </a:solidFill>
                      <a:prstDash val="solid"/>
                    </a:lnB>
                    <a:lnTlToBr w="12700" cmpd="sng">
                      <a:noFill/>
                      <a:prstDash val="solid"/>
                    </a:lnTlToBr>
                    <a:lnBlToTr w="12700" cmpd="sng">
                      <a:noFill/>
                      <a:prstDash val="solid"/>
                    </a:lnBlToTr>
                    <a:noFill/>
                  </a:tcPr>
                </a:tc>
              </a:tr>
              <a:tr h="470348">
                <a:tc>
                  <a:txBody>
                    <a:bodyPr/>
                    <a:lstStyle>
                      <a:lvl1pPr marL="0" algn="l" defTabSz="914400" rtl="0" eaLnBrk="1" latinLnBrk="0" hangingPunct="1">
                        <a:defRPr sz="1800" kern="1200">
                          <a:solidFill>
                            <a:schemeClr val="tx1"/>
                          </a:solidFill>
                          <a:latin typeface="Century Gothic"/>
                        </a:defRPr>
                      </a:lvl1pPr>
                      <a:lvl2pPr marL="457200" algn="l" defTabSz="914400" rtl="0" eaLnBrk="1" latinLnBrk="0" hangingPunct="1">
                        <a:defRPr sz="1800" kern="1200">
                          <a:solidFill>
                            <a:schemeClr val="tx1"/>
                          </a:solidFill>
                          <a:latin typeface="Century Gothic"/>
                        </a:defRPr>
                      </a:lvl2pPr>
                      <a:lvl3pPr marL="914400" algn="l" defTabSz="914400" rtl="0" eaLnBrk="1" latinLnBrk="0" hangingPunct="1">
                        <a:defRPr sz="1800" kern="1200">
                          <a:solidFill>
                            <a:schemeClr val="tx1"/>
                          </a:solidFill>
                          <a:latin typeface="Century Gothic"/>
                        </a:defRPr>
                      </a:lvl3pPr>
                      <a:lvl4pPr marL="1371600" algn="l" defTabSz="914400" rtl="0" eaLnBrk="1" latinLnBrk="0" hangingPunct="1">
                        <a:defRPr sz="1800" kern="1200">
                          <a:solidFill>
                            <a:schemeClr val="tx1"/>
                          </a:solidFill>
                          <a:latin typeface="Century Gothic"/>
                        </a:defRPr>
                      </a:lvl4pPr>
                      <a:lvl5pPr marL="1828800" algn="l" defTabSz="914400" rtl="0" eaLnBrk="1" latinLnBrk="0" hangingPunct="1">
                        <a:defRPr sz="1800" kern="1200">
                          <a:solidFill>
                            <a:schemeClr val="tx1"/>
                          </a:solidFill>
                          <a:latin typeface="Century Gothic"/>
                        </a:defRPr>
                      </a:lvl5pPr>
                      <a:lvl6pPr marL="2286000" algn="l" defTabSz="914400" rtl="0" eaLnBrk="1" latinLnBrk="0" hangingPunct="1">
                        <a:defRPr sz="1800" kern="1200">
                          <a:solidFill>
                            <a:schemeClr val="tx1"/>
                          </a:solidFill>
                          <a:latin typeface="Century Gothic"/>
                        </a:defRPr>
                      </a:lvl6pPr>
                      <a:lvl7pPr marL="2743200" algn="l" defTabSz="914400" rtl="0" eaLnBrk="1" latinLnBrk="0" hangingPunct="1">
                        <a:defRPr sz="1800" kern="1200">
                          <a:solidFill>
                            <a:schemeClr val="tx1"/>
                          </a:solidFill>
                          <a:latin typeface="Century Gothic"/>
                        </a:defRPr>
                      </a:lvl7pPr>
                      <a:lvl8pPr marL="3200400" algn="l" defTabSz="914400" rtl="0" eaLnBrk="1" latinLnBrk="0" hangingPunct="1">
                        <a:defRPr sz="1800" kern="1200">
                          <a:solidFill>
                            <a:schemeClr val="tx1"/>
                          </a:solidFill>
                          <a:latin typeface="Century Gothic"/>
                        </a:defRPr>
                      </a:lvl8pPr>
                      <a:lvl9pPr marL="3657600" algn="l" defTabSz="914400" rtl="0" eaLnBrk="1" latinLnBrk="0" hangingPunct="1">
                        <a:defRPr sz="1800" kern="1200">
                          <a:solidFill>
                            <a:schemeClr val="tx1"/>
                          </a:solidFill>
                          <a:latin typeface="Century Gothic"/>
                        </a:defRPr>
                      </a:lvl9pPr>
                    </a:lstStyle>
                    <a:p>
                      <a:pPr marL="0" marR="0" indent="0" algn="l" defTabSz="457200" rtl="0" eaLnBrk="1" fontAlgn="b" latinLnBrk="0" hangingPunct="1">
                        <a:lnSpc>
                          <a:spcPct val="100000"/>
                        </a:lnSpc>
                        <a:spcBef>
                          <a:spcPts val="0"/>
                        </a:spcBef>
                        <a:spcAft>
                          <a:spcPts val="0"/>
                        </a:spcAft>
                        <a:buClrTx/>
                        <a:buSzTx/>
                        <a:buFontTx/>
                        <a:buNone/>
                        <a:tabLst/>
                        <a:defRPr/>
                      </a:pPr>
                      <a:r>
                        <a:rPr lang="en-IN" sz="1200" b="1" u="none" strike="noStrike" dirty="0" smtClean="0">
                          <a:effectLst/>
                        </a:rPr>
                        <a:t>Point Rate</a:t>
                      </a:r>
                      <a:endParaRPr lang="en-IN" sz="1200" b="1" i="0" u="none" strike="noStrike" dirty="0" smtClean="0">
                        <a:solidFill>
                          <a:schemeClr val="tx1"/>
                        </a:solidFill>
                        <a:effectLst/>
                        <a:latin typeface="+mn-lt"/>
                      </a:endParaRPr>
                    </a:p>
                  </a:txBody>
                  <a:tcPr marL="6833" marR="6833" marT="6833" marB="0" anchor="ctr">
                    <a:lnL w="12700" cap="flat" cmpd="sng" algn="ctr">
                      <a:noFill/>
                      <a:prstDash val="solid"/>
                      <a:round/>
                      <a:headEnd type="none" w="med" len="med"/>
                      <a:tailEnd type="none" w="med" len="med"/>
                    </a:lnL>
                    <a:lnR>
                      <a:noFill/>
                    </a:lnR>
                    <a:lnT w="9525" cap="rnd" cmpd="sng" algn="ctr">
                      <a:solidFill>
                        <a:srgbClr val="5AA0F5"/>
                      </a:solidFill>
                      <a:prstDash val="solid"/>
                    </a:lnT>
                    <a:lnB w="9525" cap="rnd" cmpd="sng" algn="ctr">
                      <a:solidFill>
                        <a:srgbClr val="5AA0F5"/>
                      </a:solidFill>
                      <a:prstDash val="soli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entury Gothic"/>
                        </a:defRPr>
                      </a:lvl1pPr>
                      <a:lvl2pPr marL="457200" algn="l" defTabSz="914400" rtl="0" eaLnBrk="1" latinLnBrk="0" hangingPunct="1">
                        <a:defRPr sz="1800" kern="1200">
                          <a:solidFill>
                            <a:schemeClr val="tx1"/>
                          </a:solidFill>
                          <a:latin typeface="Century Gothic"/>
                        </a:defRPr>
                      </a:lvl2pPr>
                      <a:lvl3pPr marL="914400" algn="l" defTabSz="914400" rtl="0" eaLnBrk="1" latinLnBrk="0" hangingPunct="1">
                        <a:defRPr sz="1800" kern="1200">
                          <a:solidFill>
                            <a:schemeClr val="tx1"/>
                          </a:solidFill>
                          <a:latin typeface="Century Gothic"/>
                        </a:defRPr>
                      </a:lvl3pPr>
                      <a:lvl4pPr marL="1371600" algn="l" defTabSz="914400" rtl="0" eaLnBrk="1" latinLnBrk="0" hangingPunct="1">
                        <a:defRPr sz="1800" kern="1200">
                          <a:solidFill>
                            <a:schemeClr val="tx1"/>
                          </a:solidFill>
                          <a:latin typeface="Century Gothic"/>
                        </a:defRPr>
                      </a:lvl4pPr>
                      <a:lvl5pPr marL="1828800" algn="l" defTabSz="914400" rtl="0" eaLnBrk="1" latinLnBrk="0" hangingPunct="1">
                        <a:defRPr sz="1800" kern="1200">
                          <a:solidFill>
                            <a:schemeClr val="tx1"/>
                          </a:solidFill>
                          <a:latin typeface="Century Gothic"/>
                        </a:defRPr>
                      </a:lvl5pPr>
                      <a:lvl6pPr marL="2286000" algn="l" defTabSz="914400" rtl="0" eaLnBrk="1" latinLnBrk="0" hangingPunct="1">
                        <a:defRPr sz="1800" kern="1200">
                          <a:solidFill>
                            <a:schemeClr val="tx1"/>
                          </a:solidFill>
                          <a:latin typeface="Century Gothic"/>
                        </a:defRPr>
                      </a:lvl6pPr>
                      <a:lvl7pPr marL="2743200" algn="l" defTabSz="914400" rtl="0" eaLnBrk="1" latinLnBrk="0" hangingPunct="1">
                        <a:defRPr sz="1800" kern="1200">
                          <a:solidFill>
                            <a:schemeClr val="tx1"/>
                          </a:solidFill>
                          <a:latin typeface="Century Gothic"/>
                        </a:defRPr>
                      </a:lvl7pPr>
                      <a:lvl8pPr marL="3200400" algn="l" defTabSz="914400" rtl="0" eaLnBrk="1" latinLnBrk="0" hangingPunct="1">
                        <a:defRPr sz="1800" kern="1200">
                          <a:solidFill>
                            <a:schemeClr val="tx1"/>
                          </a:solidFill>
                          <a:latin typeface="Century Gothic"/>
                        </a:defRPr>
                      </a:lvl8pPr>
                      <a:lvl9pPr marL="3657600" algn="l" defTabSz="914400" rtl="0" eaLnBrk="1" latinLnBrk="0" hangingPunct="1">
                        <a:defRPr sz="1800" kern="1200">
                          <a:solidFill>
                            <a:schemeClr val="tx1"/>
                          </a:solidFill>
                          <a:latin typeface="Century Gothic"/>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smtClean="0"/>
                        <a:t>Re equivalent of</a:t>
                      </a:r>
                      <a:r>
                        <a:rPr lang="en-US" sz="1200" baseline="0" dirty="0" smtClean="0"/>
                        <a:t> points</a:t>
                      </a:r>
                      <a:endParaRPr lang="en-US" sz="1200" b="0" dirty="0" smtClean="0"/>
                    </a:p>
                  </a:txBody>
                  <a:tcPr anchor="ctr">
                    <a:lnL>
                      <a:noFill/>
                    </a:lnL>
                    <a:lnR>
                      <a:noFill/>
                    </a:lnR>
                    <a:lnT w="9525" cap="rnd" cmpd="sng" algn="ctr">
                      <a:solidFill>
                        <a:srgbClr val="5AA0F5"/>
                      </a:solidFill>
                      <a:prstDash val="solid"/>
                    </a:lnT>
                    <a:lnB w="9525" cap="rnd" cmpd="sng" algn="ctr">
                      <a:solidFill>
                        <a:srgbClr val="5AA0F5"/>
                      </a:solidFill>
                      <a:prstDash val="soli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entury Gothic"/>
                        </a:defRPr>
                      </a:lvl1pPr>
                      <a:lvl2pPr marL="457200" algn="l" defTabSz="914400" rtl="0" eaLnBrk="1" latinLnBrk="0" hangingPunct="1">
                        <a:defRPr sz="1800" kern="1200">
                          <a:solidFill>
                            <a:schemeClr val="tx1"/>
                          </a:solidFill>
                          <a:latin typeface="Century Gothic"/>
                        </a:defRPr>
                      </a:lvl2pPr>
                      <a:lvl3pPr marL="914400" algn="l" defTabSz="914400" rtl="0" eaLnBrk="1" latinLnBrk="0" hangingPunct="1">
                        <a:defRPr sz="1800" kern="1200">
                          <a:solidFill>
                            <a:schemeClr val="tx1"/>
                          </a:solidFill>
                          <a:latin typeface="Century Gothic"/>
                        </a:defRPr>
                      </a:lvl3pPr>
                      <a:lvl4pPr marL="1371600" algn="l" defTabSz="914400" rtl="0" eaLnBrk="1" latinLnBrk="0" hangingPunct="1">
                        <a:defRPr sz="1800" kern="1200">
                          <a:solidFill>
                            <a:schemeClr val="tx1"/>
                          </a:solidFill>
                          <a:latin typeface="Century Gothic"/>
                        </a:defRPr>
                      </a:lvl4pPr>
                      <a:lvl5pPr marL="1828800" algn="l" defTabSz="914400" rtl="0" eaLnBrk="1" latinLnBrk="0" hangingPunct="1">
                        <a:defRPr sz="1800" kern="1200">
                          <a:solidFill>
                            <a:schemeClr val="tx1"/>
                          </a:solidFill>
                          <a:latin typeface="Century Gothic"/>
                        </a:defRPr>
                      </a:lvl5pPr>
                      <a:lvl6pPr marL="2286000" algn="l" defTabSz="914400" rtl="0" eaLnBrk="1" latinLnBrk="0" hangingPunct="1">
                        <a:defRPr sz="1800" kern="1200">
                          <a:solidFill>
                            <a:schemeClr val="tx1"/>
                          </a:solidFill>
                          <a:latin typeface="Century Gothic"/>
                        </a:defRPr>
                      </a:lvl6pPr>
                      <a:lvl7pPr marL="2743200" algn="l" defTabSz="914400" rtl="0" eaLnBrk="1" latinLnBrk="0" hangingPunct="1">
                        <a:defRPr sz="1800" kern="1200">
                          <a:solidFill>
                            <a:schemeClr val="tx1"/>
                          </a:solidFill>
                          <a:latin typeface="Century Gothic"/>
                        </a:defRPr>
                      </a:lvl7pPr>
                      <a:lvl8pPr marL="3200400" algn="l" defTabSz="914400" rtl="0" eaLnBrk="1" latinLnBrk="0" hangingPunct="1">
                        <a:defRPr sz="1800" kern="1200">
                          <a:solidFill>
                            <a:schemeClr val="tx1"/>
                          </a:solidFill>
                          <a:latin typeface="Century Gothic"/>
                        </a:defRPr>
                      </a:lvl8pPr>
                      <a:lvl9pPr marL="3657600" algn="l" defTabSz="914400" rtl="0" eaLnBrk="1" latinLnBrk="0" hangingPunct="1">
                        <a:defRPr sz="1800" kern="1200">
                          <a:solidFill>
                            <a:schemeClr val="tx1"/>
                          </a:solidFill>
                          <a:latin typeface="Century Gothic"/>
                        </a:defRPr>
                      </a:lvl9p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200" b="0" dirty="0" smtClean="0"/>
                        <a:t>1 Pt = 50</a:t>
                      </a:r>
                      <a:r>
                        <a:rPr lang="en-US" sz="1200" b="0" baseline="0" dirty="0" smtClean="0"/>
                        <a:t> paisa</a:t>
                      </a:r>
                      <a:endParaRPr lang="en-US" sz="1200" b="0" dirty="0" smtClean="0"/>
                    </a:p>
                  </a:txBody>
                  <a:tcPr anchor="ctr">
                    <a:lnL>
                      <a:noFill/>
                    </a:lnL>
                    <a:lnR>
                      <a:noFill/>
                    </a:lnR>
                    <a:lnT w="9525" cap="rnd" cmpd="sng" algn="ctr">
                      <a:solidFill>
                        <a:srgbClr val="5AA0F5"/>
                      </a:solidFill>
                      <a:prstDash val="solid"/>
                    </a:lnT>
                    <a:lnB w="9525" cap="rnd" cmpd="sng" algn="ctr">
                      <a:solidFill>
                        <a:srgbClr val="5AA0F5"/>
                      </a:solidFill>
                      <a:prstDash val="solid"/>
                    </a:lnB>
                    <a:lnTlToBr w="12700" cmpd="sng">
                      <a:noFill/>
                      <a:prstDash val="solid"/>
                    </a:lnTlToBr>
                    <a:lnBlToTr w="12700" cmpd="sng">
                      <a:noFill/>
                      <a:prstDash val="solid"/>
                    </a:lnBlToTr>
                    <a:noFill/>
                  </a:tcPr>
                </a:tc>
              </a:tr>
              <a:tr h="482674">
                <a:tc>
                  <a:txBody>
                    <a:bodyPr/>
                    <a:lstStyle>
                      <a:lvl1pPr marL="0" algn="l" defTabSz="914400" rtl="0" eaLnBrk="1" latinLnBrk="0" hangingPunct="1">
                        <a:defRPr sz="1800" kern="1200">
                          <a:solidFill>
                            <a:schemeClr val="tx1"/>
                          </a:solidFill>
                          <a:latin typeface="Century Gothic"/>
                        </a:defRPr>
                      </a:lvl1pPr>
                      <a:lvl2pPr marL="457200" algn="l" defTabSz="914400" rtl="0" eaLnBrk="1" latinLnBrk="0" hangingPunct="1">
                        <a:defRPr sz="1800" kern="1200">
                          <a:solidFill>
                            <a:schemeClr val="tx1"/>
                          </a:solidFill>
                          <a:latin typeface="Century Gothic"/>
                        </a:defRPr>
                      </a:lvl2pPr>
                      <a:lvl3pPr marL="914400" algn="l" defTabSz="914400" rtl="0" eaLnBrk="1" latinLnBrk="0" hangingPunct="1">
                        <a:defRPr sz="1800" kern="1200">
                          <a:solidFill>
                            <a:schemeClr val="tx1"/>
                          </a:solidFill>
                          <a:latin typeface="Century Gothic"/>
                        </a:defRPr>
                      </a:lvl3pPr>
                      <a:lvl4pPr marL="1371600" algn="l" defTabSz="914400" rtl="0" eaLnBrk="1" latinLnBrk="0" hangingPunct="1">
                        <a:defRPr sz="1800" kern="1200">
                          <a:solidFill>
                            <a:schemeClr val="tx1"/>
                          </a:solidFill>
                          <a:latin typeface="Century Gothic"/>
                        </a:defRPr>
                      </a:lvl4pPr>
                      <a:lvl5pPr marL="1828800" algn="l" defTabSz="914400" rtl="0" eaLnBrk="1" latinLnBrk="0" hangingPunct="1">
                        <a:defRPr sz="1800" kern="1200">
                          <a:solidFill>
                            <a:schemeClr val="tx1"/>
                          </a:solidFill>
                          <a:latin typeface="Century Gothic"/>
                        </a:defRPr>
                      </a:lvl5pPr>
                      <a:lvl6pPr marL="2286000" algn="l" defTabSz="914400" rtl="0" eaLnBrk="1" latinLnBrk="0" hangingPunct="1">
                        <a:defRPr sz="1800" kern="1200">
                          <a:solidFill>
                            <a:schemeClr val="tx1"/>
                          </a:solidFill>
                          <a:latin typeface="Century Gothic"/>
                        </a:defRPr>
                      </a:lvl6pPr>
                      <a:lvl7pPr marL="2743200" algn="l" defTabSz="914400" rtl="0" eaLnBrk="1" latinLnBrk="0" hangingPunct="1">
                        <a:defRPr sz="1800" kern="1200">
                          <a:solidFill>
                            <a:schemeClr val="tx1"/>
                          </a:solidFill>
                          <a:latin typeface="Century Gothic"/>
                        </a:defRPr>
                      </a:lvl7pPr>
                      <a:lvl8pPr marL="3200400" algn="l" defTabSz="914400" rtl="0" eaLnBrk="1" latinLnBrk="0" hangingPunct="1">
                        <a:defRPr sz="1800" kern="1200">
                          <a:solidFill>
                            <a:schemeClr val="tx1"/>
                          </a:solidFill>
                          <a:latin typeface="Century Gothic"/>
                        </a:defRPr>
                      </a:lvl8pPr>
                      <a:lvl9pPr marL="3657600" algn="l" defTabSz="914400" rtl="0" eaLnBrk="1" latinLnBrk="0" hangingPunct="1">
                        <a:defRPr sz="1800" kern="1200">
                          <a:solidFill>
                            <a:schemeClr val="tx1"/>
                          </a:solidFill>
                          <a:latin typeface="Century Gothic"/>
                        </a:defRPr>
                      </a:lvl9pPr>
                    </a:lstStyle>
                    <a:p>
                      <a:pPr marL="0" marR="0" indent="0" algn="l" defTabSz="457200" rtl="0" eaLnBrk="1" fontAlgn="b" latinLnBrk="0" hangingPunct="1">
                        <a:lnSpc>
                          <a:spcPct val="100000"/>
                        </a:lnSpc>
                        <a:spcBef>
                          <a:spcPts val="0"/>
                        </a:spcBef>
                        <a:spcAft>
                          <a:spcPts val="0"/>
                        </a:spcAft>
                        <a:buClrTx/>
                        <a:buSzTx/>
                        <a:buFontTx/>
                        <a:buNone/>
                        <a:tabLst/>
                        <a:defRPr/>
                      </a:pPr>
                      <a:r>
                        <a:rPr lang="en-IN" sz="1200" b="1" i="0" u="none" strike="noStrike" dirty="0" smtClean="0">
                          <a:solidFill>
                            <a:schemeClr val="tx1"/>
                          </a:solidFill>
                          <a:effectLst/>
                          <a:latin typeface="+mn-lt"/>
                        </a:rPr>
                        <a:t>Liability Reconciliation</a:t>
                      </a:r>
                    </a:p>
                  </a:txBody>
                  <a:tcPr marL="6833" marR="6833" marT="6833" marB="0" anchor="ctr">
                    <a:lnL w="12700" cap="flat" cmpd="sng" algn="ctr">
                      <a:noFill/>
                      <a:prstDash val="solid"/>
                      <a:round/>
                      <a:headEnd type="none" w="med" len="med"/>
                      <a:tailEnd type="none" w="med" len="med"/>
                    </a:lnL>
                    <a:lnR>
                      <a:noFill/>
                    </a:lnR>
                    <a:lnT w="9525" cap="rnd" cmpd="sng" algn="ctr">
                      <a:solidFill>
                        <a:srgbClr val="5AA0F5"/>
                      </a:solidFill>
                      <a:prstDash val="solid"/>
                    </a:lnT>
                    <a:lnB w="9525" cap="rnd" cmpd="sng" algn="ctr">
                      <a:solidFill>
                        <a:srgbClr val="5AA0F5"/>
                      </a:solidFill>
                      <a:prstDash val="soli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entury Gothic"/>
                        </a:defRPr>
                      </a:lvl1pPr>
                      <a:lvl2pPr marL="457200" algn="l" defTabSz="914400" rtl="0" eaLnBrk="1" latinLnBrk="0" hangingPunct="1">
                        <a:defRPr sz="1800" kern="1200">
                          <a:solidFill>
                            <a:schemeClr val="tx1"/>
                          </a:solidFill>
                          <a:latin typeface="Century Gothic"/>
                        </a:defRPr>
                      </a:lvl2pPr>
                      <a:lvl3pPr marL="914400" algn="l" defTabSz="914400" rtl="0" eaLnBrk="1" latinLnBrk="0" hangingPunct="1">
                        <a:defRPr sz="1800" kern="1200">
                          <a:solidFill>
                            <a:schemeClr val="tx1"/>
                          </a:solidFill>
                          <a:latin typeface="Century Gothic"/>
                        </a:defRPr>
                      </a:lvl3pPr>
                      <a:lvl4pPr marL="1371600" algn="l" defTabSz="914400" rtl="0" eaLnBrk="1" latinLnBrk="0" hangingPunct="1">
                        <a:defRPr sz="1800" kern="1200">
                          <a:solidFill>
                            <a:schemeClr val="tx1"/>
                          </a:solidFill>
                          <a:latin typeface="Century Gothic"/>
                        </a:defRPr>
                      </a:lvl4pPr>
                      <a:lvl5pPr marL="1828800" algn="l" defTabSz="914400" rtl="0" eaLnBrk="1" latinLnBrk="0" hangingPunct="1">
                        <a:defRPr sz="1800" kern="1200">
                          <a:solidFill>
                            <a:schemeClr val="tx1"/>
                          </a:solidFill>
                          <a:latin typeface="Century Gothic"/>
                        </a:defRPr>
                      </a:lvl5pPr>
                      <a:lvl6pPr marL="2286000" algn="l" defTabSz="914400" rtl="0" eaLnBrk="1" latinLnBrk="0" hangingPunct="1">
                        <a:defRPr sz="1800" kern="1200">
                          <a:solidFill>
                            <a:schemeClr val="tx1"/>
                          </a:solidFill>
                          <a:latin typeface="Century Gothic"/>
                        </a:defRPr>
                      </a:lvl6pPr>
                      <a:lvl7pPr marL="2743200" algn="l" defTabSz="914400" rtl="0" eaLnBrk="1" latinLnBrk="0" hangingPunct="1">
                        <a:defRPr sz="1800" kern="1200">
                          <a:solidFill>
                            <a:schemeClr val="tx1"/>
                          </a:solidFill>
                          <a:latin typeface="Century Gothic"/>
                        </a:defRPr>
                      </a:lvl7pPr>
                      <a:lvl8pPr marL="3200400" algn="l" defTabSz="914400" rtl="0" eaLnBrk="1" latinLnBrk="0" hangingPunct="1">
                        <a:defRPr sz="1800" kern="1200">
                          <a:solidFill>
                            <a:schemeClr val="tx1"/>
                          </a:solidFill>
                          <a:latin typeface="Century Gothic"/>
                        </a:defRPr>
                      </a:lvl8pPr>
                      <a:lvl9pPr marL="3657600" algn="l" defTabSz="914400" rtl="0" eaLnBrk="1" latinLnBrk="0" hangingPunct="1">
                        <a:defRPr sz="1800" kern="1200">
                          <a:solidFill>
                            <a:schemeClr val="tx1"/>
                          </a:solidFill>
                          <a:latin typeface="Century Gothic"/>
                        </a:defRPr>
                      </a:lvl9pPr>
                    </a:lstStyle>
                    <a:p>
                      <a:pPr algn="l"/>
                      <a:r>
                        <a:rPr lang="en-US" sz="1200" b="0" dirty="0" smtClean="0"/>
                        <a:t>Liability reconciliation is on monthly </a:t>
                      </a:r>
                      <a:r>
                        <a:rPr lang="en-US" sz="1200" b="0" baseline="0" dirty="0" smtClean="0"/>
                        <a:t>basis thru cash &amp; points</a:t>
                      </a:r>
                      <a:endParaRPr lang="en-US" sz="1200" b="0" dirty="0"/>
                    </a:p>
                  </a:txBody>
                  <a:tcPr anchor="ctr">
                    <a:lnL>
                      <a:noFill/>
                    </a:lnL>
                    <a:lnR>
                      <a:noFill/>
                    </a:lnR>
                    <a:lnT w="9525" cap="rnd" cmpd="sng" algn="ctr">
                      <a:solidFill>
                        <a:srgbClr val="5AA0F5"/>
                      </a:solidFill>
                      <a:prstDash val="solid"/>
                    </a:lnT>
                    <a:lnB w="9525" cap="rnd" cmpd="sng" algn="ctr">
                      <a:solidFill>
                        <a:srgbClr val="5AA0F5"/>
                      </a:solidFill>
                      <a:prstDash val="soli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entury Gothic"/>
                        </a:defRPr>
                      </a:lvl1pPr>
                      <a:lvl2pPr marL="457200" algn="l" defTabSz="914400" rtl="0" eaLnBrk="1" latinLnBrk="0" hangingPunct="1">
                        <a:defRPr sz="1800" kern="1200">
                          <a:solidFill>
                            <a:schemeClr val="tx1"/>
                          </a:solidFill>
                          <a:latin typeface="Century Gothic"/>
                        </a:defRPr>
                      </a:lvl2pPr>
                      <a:lvl3pPr marL="914400" algn="l" defTabSz="914400" rtl="0" eaLnBrk="1" latinLnBrk="0" hangingPunct="1">
                        <a:defRPr sz="1800" kern="1200">
                          <a:solidFill>
                            <a:schemeClr val="tx1"/>
                          </a:solidFill>
                          <a:latin typeface="Century Gothic"/>
                        </a:defRPr>
                      </a:lvl3pPr>
                      <a:lvl4pPr marL="1371600" algn="l" defTabSz="914400" rtl="0" eaLnBrk="1" latinLnBrk="0" hangingPunct="1">
                        <a:defRPr sz="1800" kern="1200">
                          <a:solidFill>
                            <a:schemeClr val="tx1"/>
                          </a:solidFill>
                          <a:latin typeface="Century Gothic"/>
                        </a:defRPr>
                      </a:lvl4pPr>
                      <a:lvl5pPr marL="1828800" algn="l" defTabSz="914400" rtl="0" eaLnBrk="1" latinLnBrk="0" hangingPunct="1">
                        <a:defRPr sz="1800" kern="1200">
                          <a:solidFill>
                            <a:schemeClr val="tx1"/>
                          </a:solidFill>
                          <a:latin typeface="Century Gothic"/>
                        </a:defRPr>
                      </a:lvl5pPr>
                      <a:lvl6pPr marL="2286000" algn="l" defTabSz="914400" rtl="0" eaLnBrk="1" latinLnBrk="0" hangingPunct="1">
                        <a:defRPr sz="1800" kern="1200">
                          <a:solidFill>
                            <a:schemeClr val="tx1"/>
                          </a:solidFill>
                          <a:latin typeface="Century Gothic"/>
                        </a:defRPr>
                      </a:lvl6pPr>
                      <a:lvl7pPr marL="2743200" algn="l" defTabSz="914400" rtl="0" eaLnBrk="1" latinLnBrk="0" hangingPunct="1">
                        <a:defRPr sz="1800" kern="1200">
                          <a:solidFill>
                            <a:schemeClr val="tx1"/>
                          </a:solidFill>
                          <a:latin typeface="Century Gothic"/>
                        </a:defRPr>
                      </a:lvl7pPr>
                      <a:lvl8pPr marL="3200400" algn="l" defTabSz="914400" rtl="0" eaLnBrk="1" latinLnBrk="0" hangingPunct="1">
                        <a:defRPr sz="1800" kern="1200">
                          <a:solidFill>
                            <a:schemeClr val="tx1"/>
                          </a:solidFill>
                          <a:latin typeface="Century Gothic"/>
                        </a:defRPr>
                      </a:lvl8pPr>
                      <a:lvl9pPr marL="3657600" algn="l" defTabSz="914400" rtl="0" eaLnBrk="1" latinLnBrk="0" hangingPunct="1">
                        <a:defRPr sz="1800" kern="1200">
                          <a:solidFill>
                            <a:schemeClr val="tx1"/>
                          </a:solidFill>
                          <a:latin typeface="Century Gothic"/>
                        </a:defRPr>
                      </a:lvl9pPr>
                    </a:lstStyle>
                    <a:p>
                      <a:pPr algn="ctr"/>
                      <a:r>
                        <a:rPr lang="en-US" sz="1200" b="0" dirty="0" smtClean="0"/>
                        <a:t>Upfront settlement</a:t>
                      </a:r>
                      <a:endParaRPr lang="en-US" sz="1200" b="0" dirty="0"/>
                    </a:p>
                  </a:txBody>
                  <a:tcPr anchor="ctr">
                    <a:lnL>
                      <a:noFill/>
                    </a:lnL>
                    <a:lnR>
                      <a:noFill/>
                    </a:lnR>
                    <a:lnT w="9525" cap="rnd" cmpd="sng" algn="ctr">
                      <a:solidFill>
                        <a:srgbClr val="5AA0F5"/>
                      </a:solidFill>
                      <a:prstDash val="solid"/>
                    </a:lnT>
                    <a:lnB w="9525" cap="rnd" cmpd="sng" algn="ctr">
                      <a:solidFill>
                        <a:srgbClr val="5AA0F5"/>
                      </a:solidFill>
                      <a:prstDash val="solid"/>
                    </a:lnB>
                    <a:lnTlToBr w="12700" cmpd="sng">
                      <a:noFill/>
                      <a:prstDash val="solid"/>
                    </a:lnTlToBr>
                    <a:lnBlToTr w="12700" cmpd="sng">
                      <a:noFill/>
                      <a:prstDash val="solid"/>
                    </a:lnBlToTr>
                    <a:noFill/>
                  </a:tcPr>
                </a:tc>
              </a:tr>
            </a:tbl>
          </a:graphicData>
        </a:graphic>
      </p:graphicFrame>
      <p:sp>
        <p:nvSpPr>
          <p:cNvPr id="10" name="TextBox 9"/>
          <p:cNvSpPr txBox="1"/>
          <p:nvPr/>
        </p:nvSpPr>
        <p:spPr bwMode="gray">
          <a:xfrm>
            <a:off x="198816" y="5829053"/>
            <a:ext cx="4347768" cy="530262"/>
          </a:xfrm>
          <a:prstGeom prst="rect">
            <a:avLst/>
          </a:prstGeom>
        </p:spPr>
        <p:txBody>
          <a:bodyPr vert="horz" wrap="square" lIns="91440" tIns="45720" rIns="91440" bIns="45720" rtlCol="0" anchor="ctr">
            <a:noAutofit/>
          </a:bodyPr>
          <a:lstStyle/>
          <a:p>
            <a:pPr marL="171450" indent="-171450">
              <a:buFont typeface="Arial" panose="020B0604020202020204" pitchFamily="34" charset="0"/>
              <a:buChar char="•"/>
            </a:pPr>
            <a:r>
              <a:rPr lang="en-IN" sz="1050" dirty="0">
                <a:solidFill>
                  <a:prstClr val="black"/>
                </a:solidFill>
                <a:latin typeface="Century Gothic"/>
              </a:rPr>
              <a:t>Applicable taxes extra</a:t>
            </a:r>
          </a:p>
          <a:p>
            <a:r>
              <a:rPr lang="en-IN" sz="1050" dirty="0">
                <a:solidFill>
                  <a:prstClr val="black"/>
                </a:solidFill>
                <a:latin typeface="Century Gothic"/>
              </a:rPr>
              <a:t>**  The market trend is Rs 200 – 1000 depending on the </a:t>
            </a:r>
            <a:r>
              <a:rPr lang="en-IN" sz="1050" dirty="0" smtClean="0">
                <a:solidFill>
                  <a:prstClr val="black"/>
                </a:solidFill>
                <a:latin typeface="Century Gothic"/>
              </a:rPr>
              <a:t>industry</a:t>
            </a:r>
            <a:endParaRPr lang="en-IN" sz="1050" dirty="0">
              <a:solidFill>
                <a:prstClr val="black"/>
              </a:solidFill>
              <a:latin typeface="Century Gothic"/>
            </a:endParaRPr>
          </a:p>
        </p:txBody>
      </p:sp>
      <p:sp>
        <p:nvSpPr>
          <p:cNvPr id="6" name="TextBox 5"/>
          <p:cNvSpPr txBox="1"/>
          <p:nvPr/>
        </p:nvSpPr>
        <p:spPr bwMode="gray">
          <a:xfrm>
            <a:off x="6619907" y="857761"/>
            <a:ext cx="5465414" cy="5322322"/>
          </a:xfrm>
          <a:prstGeom prst="rect">
            <a:avLst/>
          </a:prstGeom>
          <a:noFill/>
          <a:ln w="12700">
            <a:solidFill>
              <a:srgbClr val="00B0F0"/>
            </a:solidFill>
            <a:prstDash val="dash"/>
          </a:ln>
        </p:spPr>
        <p:txBody>
          <a:bodyPr vert="horz" wrap="square" lIns="91440" tIns="45720" rIns="91440" bIns="45720" rtlCol="0" anchor="ctr">
            <a:noAutofit/>
          </a:bodyPr>
          <a:lstStyle/>
          <a:p>
            <a:pPr>
              <a:spcBef>
                <a:spcPts val="600"/>
              </a:spcBef>
              <a:spcAft>
                <a:spcPts val="300"/>
              </a:spcAft>
            </a:pPr>
            <a:r>
              <a:rPr lang="en-IN" sz="1400" b="1" dirty="0" smtClean="0">
                <a:solidFill>
                  <a:prstClr val="black"/>
                </a:solidFill>
                <a:latin typeface="Century Gothic"/>
              </a:rPr>
              <a:t>Key Considerations for Partners</a:t>
            </a:r>
            <a:endParaRPr lang="en-US" sz="1400" dirty="0" smtClean="0">
              <a:latin typeface="Century Gothic"/>
            </a:endParaRPr>
          </a:p>
          <a:p>
            <a:pPr marL="342900" indent="-342900">
              <a:spcBef>
                <a:spcPts val="600"/>
              </a:spcBef>
              <a:spcAft>
                <a:spcPts val="300"/>
              </a:spcAft>
              <a:buFont typeface="Arial" panose="020B0604020202020204" pitchFamily="34" charset="0"/>
              <a:buChar char="•"/>
            </a:pPr>
            <a:r>
              <a:rPr lang="en-US" sz="1400" dirty="0">
                <a:latin typeface="Century Gothic"/>
              </a:rPr>
              <a:t>Both </a:t>
            </a:r>
            <a:r>
              <a:rPr lang="en-US" sz="1400" dirty="0" smtClean="0">
                <a:latin typeface="Century Gothic"/>
              </a:rPr>
              <a:t>partner loyalty program and </a:t>
            </a:r>
            <a:r>
              <a:rPr lang="en-US" sz="1400" dirty="0">
                <a:latin typeface="Century Gothic"/>
              </a:rPr>
              <a:t>Tata Treats </a:t>
            </a:r>
            <a:r>
              <a:rPr lang="en-US" sz="1400" dirty="0" smtClean="0">
                <a:latin typeface="Century Gothic"/>
              </a:rPr>
              <a:t>will run </a:t>
            </a:r>
            <a:r>
              <a:rPr lang="en-US" sz="1400" dirty="0">
                <a:latin typeface="Century Gothic"/>
              </a:rPr>
              <a:t>independently</a:t>
            </a:r>
          </a:p>
          <a:p>
            <a:pPr marL="342900" indent="-342900">
              <a:spcBef>
                <a:spcPts val="600"/>
              </a:spcBef>
              <a:spcAft>
                <a:spcPts val="300"/>
              </a:spcAft>
              <a:buFont typeface="Arial" panose="020B0604020202020204" pitchFamily="34" charset="0"/>
              <a:buChar char="•"/>
            </a:pPr>
            <a:r>
              <a:rPr lang="en-US" sz="1400" dirty="0">
                <a:latin typeface="Century Gothic"/>
              </a:rPr>
              <a:t>Customers decides when to exchange points</a:t>
            </a:r>
          </a:p>
          <a:p>
            <a:pPr marL="342900" indent="-342900">
              <a:spcBef>
                <a:spcPts val="600"/>
              </a:spcBef>
              <a:spcAft>
                <a:spcPts val="300"/>
              </a:spcAft>
              <a:buFont typeface="Arial" panose="020B0604020202020204" pitchFamily="34" charset="0"/>
              <a:buChar char="•"/>
            </a:pPr>
            <a:r>
              <a:rPr lang="en-US" sz="1400" dirty="0">
                <a:latin typeface="Century Gothic"/>
              </a:rPr>
              <a:t>Additional features and integration will be </a:t>
            </a:r>
            <a:r>
              <a:rPr lang="en-US" sz="1400" dirty="0" smtClean="0">
                <a:latin typeface="Century Gothic"/>
              </a:rPr>
              <a:t>developed to </a:t>
            </a:r>
            <a:r>
              <a:rPr lang="en-US" sz="1400" dirty="0">
                <a:latin typeface="Century Gothic"/>
              </a:rPr>
              <a:t>facilitate points exchange</a:t>
            </a:r>
          </a:p>
          <a:p>
            <a:pPr marL="342900" indent="-342900">
              <a:spcBef>
                <a:spcPts val="600"/>
              </a:spcBef>
              <a:spcAft>
                <a:spcPts val="300"/>
              </a:spcAft>
              <a:buFont typeface="Arial" panose="020B0604020202020204" pitchFamily="34" charset="0"/>
              <a:buChar char="•"/>
            </a:pPr>
            <a:r>
              <a:rPr lang="en-US" sz="1400" dirty="0">
                <a:latin typeface="Century Gothic"/>
              </a:rPr>
              <a:t>1st year participation fee waived off</a:t>
            </a:r>
          </a:p>
          <a:p>
            <a:pPr marL="342900" indent="-342900">
              <a:spcBef>
                <a:spcPts val="600"/>
              </a:spcBef>
              <a:spcAft>
                <a:spcPts val="300"/>
              </a:spcAft>
              <a:buFont typeface="Arial" panose="020B0604020202020204" pitchFamily="34" charset="0"/>
              <a:buChar char="•"/>
            </a:pPr>
            <a:r>
              <a:rPr lang="en-US" sz="1400" dirty="0">
                <a:latin typeface="Century Gothic"/>
              </a:rPr>
              <a:t>Exchange rate between programs to be mutually agreed between </a:t>
            </a:r>
            <a:r>
              <a:rPr lang="en-US" sz="1400" dirty="0" err="1">
                <a:latin typeface="Century Gothic"/>
              </a:rPr>
              <a:t>TataiQ</a:t>
            </a:r>
            <a:r>
              <a:rPr lang="en-US" sz="1400" dirty="0">
                <a:latin typeface="Century Gothic"/>
              </a:rPr>
              <a:t> and the partner</a:t>
            </a:r>
          </a:p>
          <a:p>
            <a:pPr marL="342900" indent="-342900">
              <a:spcBef>
                <a:spcPts val="600"/>
              </a:spcBef>
              <a:spcAft>
                <a:spcPts val="300"/>
              </a:spcAft>
              <a:buFont typeface="Arial" panose="020B0604020202020204" pitchFamily="34" charset="0"/>
              <a:buChar char="•"/>
            </a:pPr>
            <a:r>
              <a:rPr lang="en-US" sz="1400" dirty="0">
                <a:latin typeface="Century Gothic"/>
              </a:rPr>
              <a:t>Liability settlement will be done thru cash / points on monthly basis.</a:t>
            </a:r>
            <a:endParaRPr lang="en-IN" sz="1400" dirty="0">
              <a:latin typeface="Century Gothic"/>
            </a:endParaRPr>
          </a:p>
          <a:p>
            <a:pPr marL="342900" indent="-342900">
              <a:spcBef>
                <a:spcPts val="600"/>
              </a:spcBef>
              <a:spcAft>
                <a:spcPts val="300"/>
              </a:spcAft>
              <a:buFont typeface="Arial" panose="020B0604020202020204" pitchFamily="34" charset="0"/>
              <a:buChar char="•"/>
            </a:pPr>
            <a:r>
              <a:rPr lang="en-US" sz="1400" dirty="0" smtClean="0">
                <a:latin typeface="Century Gothic"/>
              </a:rPr>
              <a:t>For new Customer acquisition partner </a:t>
            </a:r>
            <a:r>
              <a:rPr lang="en-US" sz="1400" dirty="0">
                <a:latin typeface="Century Gothic"/>
              </a:rPr>
              <a:t>may choose to offer gain share as 2-5% on the sales </a:t>
            </a:r>
            <a:r>
              <a:rPr lang="en-US" sz="1400" dirty="0" smtClean="0">
                <a:latin typeface="Century Gothic"/>
              </a:rPr>
              <a:t>generation</a:t>
            </a:r>
            <a:endParaRPr lang="en-US" sz="1400" dirty="0">
              <a:latin typeface="Century Gothic"/>
            </a:endParaRPr>
          </a:p>
        </p:txBody>
      </p:sp>
      <p:cxnSp>
        <p:nvCxnSpPr>
          <p:cNvPr id="7" name="Straight Connector 6"/>
          <p:cNvCxnSpPr/>
          <p:nvPr/>
        </p:nvCxnSpPr>
        <p:spPr>
          <a:xfrm flipH="1">
            <a:off x="6499984" y="760286"/>
            <a:ext cx="0" cy="5494923"/>
          </a:xfrm>
          <a:prstGeom prst="line">
            <a:avLst/>
          </a:prstGeom>
          <a:ln w="28575">
            <a:solidFill>
              <a:srgbClr val="002060"/>
            </a:solidFill>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11484683" y="57547"/>
            <a:ext cx="520504" cy="369332"/>
          </a:xfrm>
          <a:prstGeom prst="rect">
            <a:avLst/>
          </a:prstGeom>
          <a:noFill/>
        </p:spPr>
        <p:txBody>
          <a:bodyPr wrap="square" rtlCol="0">
            <a:spAutoFit/>
          </a:bodyPr>
          <a:lstStyle/>
          <a:p>
            <a:r>
              <a:rPr lang="en-IN" dirty="0" smtClean="0"/>
              <a:t>P</a:t>
            </a:r>
            <a:endParaRPr lang="en-IN" dirty="0"/>
          </a:p>
        </p:txBody>
      </p:sp>
    </p:spTree>
    <p:extLst>
      <p:ext uri="{BB962C8B-B14F-4D97-AF65-F5344CB8AC3E}">
        <p14:creationId xmlns:p14="http://schemas.microsoft.com/office/powerpoint/2010/main" val="24642239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flipH="1">
            <a:off x="-6899" y="6378301"/>
            <a:ext cx="12192000" cy="232833"/>
          </a:xfrm>
          <a:prstGeom prst="rect">
            <a:avLst/>
          </a:prstGeom>
        </p:spPr>
      </p:pic>
      <p:grpSp>
        <p:nvGrpSpPr>
          <p:cNvPr id="12" name="Group 11"/>
          <p:cNvGrpSpPr/>
          <p:nvPr/>
        </p:nvGrpSpPr>
        <p:grpSpPr>
          <a:xfrm>
            <a:off x="1" y="237066"/>
            <a:ext cx="12192000" cy="523220"/>
            <a:chOff x="1" y="291779"/>
            <a:chExt cx="12192000" cy="523220"/>
          </a:xfrm>
        </p:grpSpPr>
        <p:cxnSp>
          <p:nvCxnSpPr>
            <p:cNvPr id="15" name="Straight Connector 14"/>
            <p:cNvCxnSpPr/>
            <p:nvPr/>
          </p:nvCxnSpPr>
          <p:spPr>
            <a:xfrm>
              <a:off x="1" y="567627"/>
              <a:ext cx="1219200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40" name="Rectangle 39"/>
            <p:cNvSpPr/>
            <p:nvPr/>
          </p:nvSpPr>
          <p:spPr>
            <a:xfrm>
              <a:off x="3524325" y="291779"/>
              <a:ext cx="5143396" cy="523220"/>
            </a:xfrm>
            <a:prstGeom prst="rect">
              <a:avLst/>
            </a:prstGeom>
            <a:solidFill>
              <a:schemeClr val="bg1"/>
            </a:solidFill>
          </p:spPr>
          <p:txBody>
            <a:bodyPr wrap="none" anchor="ctr">
              <a:spAutoFit/>
            </a:bodyPr>
            <a:lstStyle/>
            <a:p>
              <a:pPr algn="ctr"/>
              <a:r>
                <a:rPr lang="en-IN" sz="2800" b="1" dirty="0" smtClean="0">
                  <a:solidFill>
                    <a:srgbClr val="0070C0"/>
                  </a:solidFill>
                  <a:latin typeface="Leelawadee UI" panose="020B0502040204020203" pitchFamily="34" charset="-34"/>
                  <a:cs typeface="Leelawadee UI" panose="020B0502040204020203" pitchFamily="34" charset="-34"/>
                </a:rPr>
                <a:t>Tata </a:t>
              </a:r>
              <a:r>
                <a:rPr lang="en-IN" sz="2800" b="1" dirty="0" err="1" smtClean="0">
                  <a:solidFill>
                    <a:srgbClr val="0070C0"/>
                  </a:solidFill>
                  <a:latin typeface="Leelawadee UI" panose="020B0502040204020203" pitchFamily="34" charset="-34"/>
                  <a:cs typeface="Leelawadee UI" panose="020B0502040204020203" pitchFamily="34" charset="-34"/>
                </a:rPr>
                <a:t>iQ</a:t>
              </a:r>
              <a:r>
                <a:rPr lang="en-IN" sz="2800" b="1" dirty="0" smtClean="0">
                  <a:solidFill>
                    <a:srgbClr val="0070C0"/>
                  </a:solidFill>
                  <a:latin typeface="Leelawadee UI" panose="020B0502040204020203" pitchFamily="34" charset="-34"/>
                  <a:cs typeface="Leelawadee UI" panose="020B0502040204020203" pitchFamily="34" charset="-34"/>
                </a:rPr>
                <a:t> Charter and Offerings</a:t>
              </a:r>
            </a:p>
          </p:txBody>
        </p:sp>
      </p:grpSp>
      <p:sp>
        <p:nvSpPr>
          <p:cNvPr id="23" name="Rectangle 22"/>
          <p:cNvSpPr/>
          <p:nvPr/>
        </p:nvSpPr>
        <p:spPr>
          <a:xfrm>
            <a:off x="591464" y="2507283"/>
            <a:ext cx="3070487" cy="2055080"/>
          </a:xfrm>
          <a:prstGeom prst="rect">
            <a:avLst/>
          </a:prstGeom>
          <a:solidFill>
            <a:schemeClr val="bg1">
              <a:lumMod val="95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sp>
        <p:nvSpPr>
          <p:cNvPr id="24" name="Rectangle 23"/>
          <p:cNvSpPr/>
          <p:nvPr/>
        </p:nvSpPr>
        <p:spPr>
          <a:xfrm>
            <a:off x="4427909" y="2723634"/>
            <a:ext cx="3070487" cy="2055080"/>
          </a:xfrm>
          <a:prstGeom prst="rect">
            <a:avLst/>
          </a:prstGeom>
          <a:solidFill>
            <a:schemeClr val="bg1">
              <a:lumMod val="95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sp>
        <p:nvSpPr>
          <p:cNvPr id="25" name="Rectangle 24"/>
          <p:cNvSpPr/>
          <p:nvPr/>
        </p:nvSpPr>
        <p:spPr>
          <a:xfrm>
            <a:off x="8325286" y="2550158"/>
            <a:ext cx="3070487" cy="2055080"/>
          </a:xfrm>
          <a:prstGeom prst="rect">
            <a:avLst/>
          </a:prstGeom>
          <a:solidFill>
            <a:schemeClr val="bg1">
              <a:lumMod val="95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sp>
        <p:nvSpPr>
          <p:cNvPr id="26" name="Rectangle 25"/>
          <p:cNvSpPr/>
          <p:nvPr/>
        </p:nvSpPr>
        <p:spPr>
          <a:xfrm>
            <a:off x="478052" y="2299991"/>
            <a:ext cx="3296960" cy="3841324"/>
          </a:xfrm>
          <a:prstGeom prst="rect">
            <a:avLst/>
          </a:prstGeom>
          <a:solidFill>
            <a:schemeClr val="bg1"/>
          </a:solidFill>
          <a:ln w="2857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5E5E5E">
                  <a:lumMod val="75000"/>
                </a:srgbClr>
              </a:solidFill>
            </a:endParaRPr>
          </a:p>
        </p:txBody>
      </p:sp>
      <p:sp>
        <p:nvSpPr>
          <p:cNvPr id="27" name="Rectangle 26"/>
          <p:cNvSpPr/>
          <p:nvPr/>
        </p:nvSpPr>
        <p:spPr>
          <a:xfrm>
            <a:off x="4331570" y="2299991"/>
            <a:ext cx="3296960" cy="3841324"/>
          </a:xfrm>
          <a:prstGeom prst="rect">
            <a:avLst/>
          </a:prstGeom>
          <a:solidFill>
            <a:schemeClr val="bg1"/>
          </a:solidFill>
          <a:ln w="2857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5E5E5E">
                  <a:lumMod val="75000"/>
                </a:srgbClr>
              </a:solidFill>
            </a:endParaRPr>
          </a:p>
        </p:txBody>
      </p:sp>
      <p:sp>
        <p:nvSpPr>
          <p:cNvPr id="28" name="Rectangle 27"/>
          <p:cNvSpPr/>
          <p:nvPr/>
        </p:nvSpPr>
        <p:spPr>
          <a:xfrm>
            <a:off x="8207000" y="2299990"/>
            <a:ext cx="3296960" cy="3824743"/>
          </a:xfrm>
          <a:prstGeom prst="rect">
            <a:avLst/>
          </a:prstGeom>
          <a:solidFill>
            <a:schemeClr val="bg1"/>
          </a:solidFill>
          <a:ln w="2857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rgbClr val="5E5E5E">
                  <a:lumMod val="75000"/>
                </a:srgbClr>
              </a:solidFill>
            </a:endParaRPr>
          </a:p>
        </p:txBody>
      </p:sp>
      <p:grpSp>
        <p:nvGrpSpPr>
          <p:cNvPr id="29" name="Group 28"/>
          <p:cNvGrpSpPr/>
          <p:nvPr/>
        </p:nvGrpSpPr>
        <p:grpSpPr>
          <a:xfrm>
            <a:off x="103844" y="901725"/>
            <a:ext cx="11906807" cy="923766"/>
            <a:chOff x="528357" y="1705748"/>
            <a:chExt cx="11135092" cy="446386"/>
          </a:xfrm>
        </p:grpSpPr>
        <p:sp>
          <p:nvSpPr>
            <p:cNvPr id="30" name="Left-Right Arrow 29"/>
            <p:cNvSpPr/>
            <p:nvPr/>
          </p:nvSpPr>
          <p:spPr>
            <a:xfrm>
              <a:off x="528357" y="1705748"/>
              <a:ext cx="11135092" cy="446386"/>
            </a:xfrm>
            <a:prstGeom prst="leftRightArrow">
              <a:avLst/>
            </a:prstGeom>
            <a:solidFill>
              <a:srgbClr val="002060"/>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prstClr val="white"/>
                </a:solidFill>
                <a:latin typeface="Leelawadee" panose="020B0502040204020203" pitchFamily="34" charset="-34"/>
                <a:cs typeface="Leelawadee" panose="020B0502040204020203" pitchFamily="34" charset="-34"/>
              </a:endParaRPr>
            </a:p>
          </p:txBody>
        </p:sp>
        <p:sp>
          <p:nvSpPr>
            <p:cNvPr id="31" name="TextBox 30"/>
            <p:cNvSpPr txBox="1"/>
            <p:nvPr/>
          </p:nvSpPr>
          <p:spPr bwMode="gray">
            <a:xfrm>
              <a:off x="1130366" y="1760157"/>
              <a:ext cx="1734793" cy="354833"/>
            </a:xfrm>
            <a:prstGeom prst="rect">
              <a:avLst/>
            </a:prstGeom>
          </p:spPr>
          <p:txBody>
            <a:bodyPr vert="horz" wrap="none" lIns="91440" tIns="45720" rIns="91440" bIns="45720" rtlCol="0" anchor="ctr">
              <a:noAutofit/>
            </a:bodyPr>
            <a:lstStyle/>
            <a:p>
              <a:pPr algn="ctr"/>
              <a:r>
                <a:rPr lang="en-IN" b="1" dirty="0" smtClean="0">
                  <a:solidFill>
                    <a:prstClr val="white"/>
                  </a:solidFill>
                  <a:latin typeface="Leelawadee" panose="020B0502040204020203" pitchFamily="34" charset="-34"/>
                  <a:cs typeface="Leelawadee" panose="020B0502040204020203" pitchFamily="34" charset="-34"/>
                </a:rPr>
                <a:t>Insights </a:t>
              </a:r>
              <a:endParaRPr lang="en-IN" b="1" dirty="0">
                <a:solidFill>
                  <a:prstClr val="white"/>
                </a:solidFill>
                <a:latin typeface="Leelawadee" panose="020B0502040204020203" pitchFamily="34" charset="-34"/>
                <a:cs typeface="Leelawadee" panose="020B0502040204020203" pitchFamily="34" charset="-34"/>
              </a:endParaRPr>
            </a:p>
          </p:txBody>
        </p:sp>
        <p:sp>
          <p:nvSpPr>
            <p:cNvPr id="32" name="TextBox 31"/>
            <p:cNvSpPr txBox="1"/>
            <p:nvPr/>
          </p:nvSpPr>
          <p:spPr bwMode="gray">
            <a:xfrm>
              <a:off x="4043308" y="1753383"/>
              <a:ext cx="2881557" cy="354833"/>
            </a:xfrm>
            <a:prstGeom prst="rect">
              <a:avLst/>
            </a:prstGeom>
          </p:spPr>
          <p:txBody>
            <a:bodyPr vert="horz" wrap="none" lIns="91440" tIns="45720" rIns="91440" bIns="45720" rtlCol="0" anchor="ctr">
              <a:noAutofit/>
            </a:bodyPr>
            <a:lstStyle/>
            <a:p>
              <a:r>
                <a:rPr lang="en-IN" b="1" dirty="0" smtClean="0">
                  <a:solidFill>
                    <a:prstClr val="white"/>
                  </a:solidFill>
                  <a:latin typeface="Leelawadee" panose="020B0502040204020203" pitchFamily="34" charset="-34"/>
                  <a:cs typeface="Leelawadee" panose="020B0502040204020203" pitchFamily="34" charset="-34"/>
                </a:rPr>
                <a:t>Richest and Most Valuable Database</a:t>
              </a:r>
              <a:endParaRPr lang="en-IN" b="1" dirty="0">
                <a:solidFill>
                  <a:prstClr val="white"/>
                </a:solidFill>
                <a:latin typeface="Leelawadee" panose="020B0502040204020203" pitchFamily="34" charset="-34"/>
                <a:cs typeface="Leelawadee" panose="020B0502040204020203" pitchFamily="34" charset="-34"/>
              </a:endParaRPr>
            </a:p>
          </p:txBody>
        </p:sp>
        <p:sp>
          <p:nvSpPr>
            <p:cNvPr id="33" name="TextBox 32"/>
            <p:cNvSpPr txBox="1"/>
            <p:nvPr/>
          </p:nvSpPr>
          <p:spPr bwMode="gray">
            <a:xfrm>
              <a:off x="8390154" y="1746632"/>
              <a:ext cx="2275780" cy="354833"/>
            </a:xfrm>
            <a:prstGeom prst="rect">
              <a:avLst/>
            </a:prstGeom>
          </p:spPr>
          <p:txBody>
            <a:bodyPr vert="horz" wrap="none" lIns="91440" tIns="45720" rIns="91440" bIns="45720" rtlCol="0" anchor="ctr">
              <a:noAutofit/>
            </a:bodyPr>
            <a:lstStyle/>
            <a:p>
              <a:r>
                <a:rPr lang="en-IN" b="1" dirty="0">
                  <a:solidFill>
                    <a:prstClr val="white"/>
                  </a:solidFill>
                  <a:latin typeface="Leelawadee" panose="020B0502040204020203" pitchFamily="34" charset="-34"/>
                  <a:cs typeface="Leelawadee" panose="020B0502040204020203" pitchFamily="34" charset="-34"/>
                </a:rPr>
                <a:t>Collaboration and One Tata</a:t>
              </a:r>
            </a:p>
          </p:txBody>
        </p:sp>
      </p:grpSp>
      <p:grpSp>
        <p:nvGrpSpPr>
          <p:cNvPr id="34" name="Group 33"/>
          <p:cNvGrpSpPr/>
          <p:nvPr/>
        </p:nvGrpSpPr>
        <p:grpSpPr>
          <a:xfrm>
            <a:off x="4346116" y="2484552"/>
            <a:ext cx="1107537" cy="1897484"/>
            <a:chOff x="2953253" y="2191887"/>
            <a:chExt cx="1400538" cy="2379509"/>
          </a:xfrm>
        </p:grpSpPr>
        <p:sp>
          <p:nvSpPr>
            <p:cNvPr id="35" name="Rounded Rectangle 34"/>
            <p:cNvSpPr/>
            <p:nvPr>
              <p:custDataLst>
                <p:tags r:id="rId1"/>
              </p:custDataLst>
            </p:nvPr>
          </p:nvSpPr>
          <p:spPr bwMode="gray">
            <a:xfrm>
              <a:off x="3094944" y="2191887"/>
              <a:ext cx="1108539" cy="2379509"/>
            </a:xfrm>
            <a:prstGeom prst="roundRect">
              <a:avLst>
                <a:gd name="adj" fmla="val 9878"/>
              </a:avLst>
            </a:prstGeom>
            <a:solidFill>
              <a:schemeClr val="bg1">
                <a:lumMod val="95000"/>
              </a:schemeClr>
            </a:solidFill>
            <a:ln w="6350" cap="flat" cmpd="sng" algn="ctr">
              <a:solidFill>
                <a:schemeClr val="bg1">
                  <a:lumMod val="6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tIns="91440"/>
            <a:lstStyle/>
            <a:p>
              <a:pPr indent="-171450" defTabSz="895350" fontAlgn="base">
                <a:spcBef>
                  <a:spcPct val="0"/>
                </a:spcBef>
                <a:spcAft>
                  <a:spcPct val="0"/>
                </a:spcAft>
                <a:buClr>
                  <a:srgbClr val="11356F"/>
                </a:buClr>
                <a:buSzPct val="100000"/>
                <a:defRPr/>
              </a:pPr>
              <a:endParaRPr lang="en-GB" sz="1400" dirty="0">
                <a:solidFill>
                  <a:prstClr val="black">
                    <a:lumMod val="65000"/>
                    <a:lumOff val="35000"/>
                  </a:prstClr>
                </a:solidFill>
                <a:cs typeface="Arial" pitchFamily="34" charset="0"/>
              </a:endParaRPr>
            </a:p>
          </p:txBody>
        </p:sp>
        <p:pic>
          <p:nvPicPr>
            <p:cNvPr id="36" name="Picture 35" descr="http://socialmediab2b.com/wp-content/uploads/2011/12/Dun-Bradstreet-social-media.jp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a:stretch/>
          </p:blipFill>
          <p:spPr bwMode="auto">
            <a:xfrm>
              <a:off x="3358113" y="2274159"/>
              <a:ext cx="551730" cy="535528"/>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36" descr="http://www.ucanews.com/uploads/2011/03/FFT505_1s.jpg"/>
            <p:cNvPicPr>
              <a:picLocks noChangeAspect="1" noChangeArrowheads="1"/>
            </p:cNvPicPr>
            <p:nvPr/>
          </p:nvPicPr>
          <p:blipFill rotWithShape="1">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bwMode="auto">
            <a:xfrm>
              <a:off x="3233586" y="3034527"/>
              <a:ext cx="440738" cy="500307"/>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37" descr="http://3.bp.blogspot.com/-b_9jTjLfg5Y/T9WJY1TcvVI/AAAAAAAAAg4/02iZ1BRgO3c/s1600/Rajasthan%2BGovernment%25E2%2580%2599s.jpg"/>
            <p:cNvPicPr>
              <a:picLocks noChangeAspect="1" noChangeArrowheads="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749813" y="3049044"/>
              <a:ext cx="280314" cy="467330"/>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3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368583" y="3801468"/>
              <a:ext cx="576049" cy="486336"/>
            </a:xfrm>
            <a:prstGeom prst="rect">
              <a:avLst/>
            </a:prstGeom>
          </p:spPr>
        </p:pic>
        <p:sp>
          <p:nvSpPr>
            <p:cNvPr id="41" name="Rounded Rectangle 40"/>
            <p:cNvSpPr/>
            <p:nvPr>
              <p:custDataLst>
                <p:tags r:id="rId2"/>
              </p:custDataLst>
            </p:nvPr>
          </p:nvSpPr>
          <p:spPr bwMode="gray">
            <a:xfrm>
              <a:off x="3190972" y="2203966"/>
              <a:ext cx="931272" cy="324668"/>
            </a:xfrm>
            <a:prstGeom prst="roundRect">
              <a:avLst/>
            </a:prstGeom>
          </p:spPr>
          <p:txBody>
            <a:bodyPr vert="horz" lIns="91440" tIns="45720" rIns="91440" bIns="45720" rtlCol="0" anchor="ctr">
              <a:noAutofit/>
            </a:bodyPr>
            <a:lstStyle/>
            <a:p>
              <a:pPr fontAlgn="base">
                <a:spcBef>
                  <a:spcPct val="0"/>
                </a:spcBef>
                <a:spcAft>
                  <a:spcPct val="0"/>
                </a:spcAft>
              </a:pPr>
              <a:endParaRPr lang="en-GB" sz="1600" b="1" dirty="0">
                <a:solidFill>
                  <a:srgbClr val="0091CF"/>
                </a:solidFill>
                <a:cs typeface="Calibri"/>
              </a:endParaRPr>
            </a:p>
          </p:txBody>
        </p:sp>
        <p:sp>
          <p:nvSpPr>
            <p:cNvPr id="42" name="TextBox 41"/>
            <p:cNvSpPr txBox="1"/>
            <p:nvPr/>
          </p:nvSpPr>
          <p:spPr bwMode="gray">
            <a:xfrm>
              <a:off x="2953253" y="2733506"/>
              <a:ext cx="1400011" cy="353038"/>
            </a:xfrm>
            <a:prstGeom prst="rect">
              <a:avLst/>
            </a:prstGeom>
            <a:noFill/>
            <a:ln>
              <a:noFill/>
            </a:ln>
          </p:spPr>
          <p:txBody>
            <a:bodyPr vert="horz" wrap="square" lIns="91440" tIns="45720" rIns="91440" bIns="45720" rtlCol="0" anchor="ctr">
              <a:noAutofit/>
            </a:bodyPr>
            <a:lstStyle>
              <a:defPPr>
                <a:defRPr lang="en-US"/>
              </a:defPPr>
              <a:lvl1pPr algn="ctr">
                <a:defRPr sz="3600" b="1">
                  <a:solidFill>
                    <a:schemeClr val="bg1">
                      <a:lumMod val="50000"/>
                    </a:schemeClr>
                  </a:solidFill>
                </a:defRPr>
              </a:lvl1pPr>
            </a:lstStyle>
            <a:p>
              <a:r>
                <a:rPr lang="en-IN" sz="1200" b="0" dirty="0" smtClean="0">
                  <a:solidFill>
                    <a:srgbClr val="000000"/>
                  </a:solidFill>
                </a:rPr>
                <a:t>Proprietary</a:t>
              </a:r>
              <a:endParaRPr lang="en-IN" sz="1200" b="0" dirty="0">
                <a:solidFill>
                  <a:srgbClr val="000000"/>
                </a:solidFill>
              </a:endParaRPr>
            </a:p>
          </p:txBody>
        </p:sp>
        <p:sp>
          <p:nvSpPr>
            <p:cNvPr id="43" name="TextBox 42"/>
            <p:cNvSpPr txBox="1"/>
            <p:nvPr/>
          </p:nvSpPr>
          <p:spPr bwMode="gray">
            <a:xfrm>
              <a:off x="2953779" y="3485396"/>
              <a:ext cx="1400012" cy="353038"/>
            </a:xfrm>
            <a:prstGeom prst="rect">
              <a:avLst/>
            </a:prstGeom>
            <a:noFill/>
            <a:ln>
              <a:noFill/>
            </a:ln>
          </p:spPr>
          <p:txBody>
            <a:bodyPr vert="horz" wrap="square" lIns="91440" tIns="45720" rIns="91440" bIns="45720" rtlCol="0" anchor="ctr">
              <a:noAutofit/>
            </a:bodyPr>
            <a:lstStyle>
              <a:defPPr>
                <a:defRPr lang="en-US"/>
              </a:defPPr>
              <a:lvl1pPr algn="ctr">
                <a:defRPr sz="1000" b="1">
                  <a:latin typeface="Calibri" panose="020F0502020204030204" pitchFamily="34" charset="0"/>
                </a:defRPr>
              </a:lvl1pPr>
            </a:lstStyle>
            <a:p>
              <a:r>
                <a:rPr lang="en-IN" sz="1200" b="0" dirty="0">
                  <a:solidFill>
                    <a:srgbClr val="000000"/>
                  </a:solidFill>
                </a:rPr>
                <a:t>Public</a:t>
              </a:r>
            </a:p>
          </p:txBody>
        </p:sp>
      </p:grpSp>
      <p:sp>
        <p:nvSpPr>
          <p:cNvPr id="44" name="TextBox 43"/>
          <p:cNvSpPr txBox="1"/>
          <p:nvPr/>
        </p:nvSpPr>
        <p:spPr bwMode="gray">
          <a:xfrm>
            <a:off x="4349671" y="4530699"/>
            <a:ext cx="3198955" cy="190193"/>
          </a:xfrm>
          <a:prstGeom prst="rect">
            <a:avLst/>
          </a:prstGeom>
          <a:noFill/>
          <a:ln>
            <a:noFill/>
          </a:ln>
        </p:spPr>
        <p:txBody>
          <a:bodyPr vert="horz" wrap="square" lIns="91440" tIns="45720" rIns="91440" bIns="45720" rtlCol="0" anchor="ctr">
            <a:noAutofit/>
          </a:bodyPr>
          <a:lstStyle>
            <a:defPPr>
              <a:defRPr lang="en-US"/>
            </a:defPPr>
            <a:lvl1pPr algn="ctr">
              <a:defRPr sz="1000" b="1">
                <a:latin typeface="Calibri" panose="020F0502020204030204" pitchFamily="34" charset="0"/>
              </a:defRPr>
            </a:lvl1pPr>
          </a:lstStyle>
          <a:p>
            <a:r>
              <a:rPr lang="en-IN" sz="1600" dirty="0" smtClean="0">
                <a:solidFill>
                  <a:srgbClr val="000000"/>
                </a:solidFill>
                <a:latin typeface="Segoe UI" panose="020B0502040204020203" pitchFamily="34" charset="0"/>
                <a:cs typeface="Segoe UI" panose="020B0502040204020203" pitchFamily="34" charset="0"/>
              </a:rPr>
              <a:t>Tata iQ Proprietary Database</a:t>
            </a:r>
            <a:endParaRPr lang="en-IN" sz="1600" dirty="0">
              <a:solidFill>
                <a:srgbClr val="000000"/>
              </a:solidFill>
              <a:latin typeface="Segoe UI" panose="020B0502040204020203" pitchFamily="34" charset="0"/>
              <a:cs typeface="Segoe UI" panose="020B0502040204020203" pitchFamily="34" charset="0"/>
            </a:endParaRPr>
          </a:p>
        </p:txBody>
      </p:sp>
      <p:sp>
        <p:nvSpPr>
          <p:cNvPr id="45" name="Rectangle 44"/>
          <p:cNvSpPr/>
          <p:nvPr/>
        </p:nvSpPr>
        <p:spPr>
          <a:xfrm>
            <a:off x="4351694" y="4930163"/>
            <a:ext cx="3252120" cy="1077218"/>
          </a:xfrm>
          <a:prstGeom prst="rect">
            <a:avLst/>
          </a:prstGeom>
        </p:spPr>
        <p:txBody>
          <a:bodyPr wrap="square">
            <a:spAutoFit/>
          </a:bodyPr>
          <a:lstStyle/>
          <a:p>
            <a:pPr marL="1588" algn="ctr" defTabSz="457200">
              <a:buClr>
                <a:srgbClr val="000000"/>
              </a:buClr>
            </a:pPr>
            <a:r>
              <a:rPr lang="en-US" sz="1600" b="1" dirty="0">
                <a:solidFill>
                  <a:srgbClr val="5E5E5E">
                    <a:lumMod val="60000"/>
                    <a:lumOff val="40000"/>
                  </a:srgbClr>
                </a:solidFill>
                <a:cs typeface="Arial" charset="0"/>
              </a:rPr>
              <a:t>900MM People Base</a:t>
            </a:r>
          </a:p>
          <a:p>
            <a:pPr marL="1588" algn="ctr" defTabSz="457200">
              <a:buClr>
                <a:srgbClr val="000000"/>
              </a:buClr>
            </a:pPr>
            <a:r>
              <a:rPr lang="en-US" sz="1600" b="1" dirty="0" smtClean="0">
                <a:solidFill>
                  <a:srgbClr val="5E5E5E">
                    <a:lumMod val="60000"/>
                    <a:lumOff val="40000"/>
                  </a:srgbClr>
                </a:solidFill>
                <a:cs typeface="Arial" charset="0"/>
              </a:rPr>
              <a:t>300 </a:t>
            </a:r>
            <a:r>
              <a:rPr lang="en-US" sz="1600" b="1" dirty="0">
                <a:solidFill>
                  <a:srgbClr val="5E5E5E">
                    <a:lumMod val="60000"/>
                    <a:lumOff val="40000"/>
                  </a:srgbClr>
                </a:solidFill>
                <a:cs typeface="Arial" charset="0"/>
              </a:rPr>
              <a:t>MM Enriched Base </a:t>
            </a:r>
          </a:p>
          <a:p>
            <a:pPr marL="1588" algn="ctr" defTabSz="457200">
              <a:buClr>
                <a:srgbClr val="000000"/>
              </a:buClr>
            </a:pPr>
            <a:r>
              <a:rPr lang="en-US" sz="1600" b="1" dirty="0">
                <a:solidFill>
                  <a:srgbClr val="5E5E5E">
                    <a:lumMod val="60000"/>
                    <a:lumOff val="40000"/>
                  </a:srgbClr>
                </a:solidFill>
                <a:cs typeface="Arial" charset="0"/>
              </a:rPr>
              <a:t>Data across Individuals &amp; Institutions</a:t>
            </a:r>
          </a:p>
        </p:txBody>
      </p:sp>
      <p:sp>
        <p:nvSpPr>
          <p:cNvPr id="46" name="TextBox 45"/>
          <p:cNvSpPr txBox="1"/>
          <p:nvPr/>
        </p:nvSpPr>
        <p:spPr bwMode="gray">
          <a:xfrm>
            <a:off x="4577225" y="4192987"/>
            <a:ext cx="734968" cy="251122"/>
          </a:xfrm>
          <a:prstGeom prst="rect">
            <a:avLst/>
          </a:prstGeom>
          <a:noFill/>
          <a:ln>
            <a:noFill/>
          </a:ln>
        </p:spPr>
        <p:txBody>
          <a:bodyPr vert="horz" wrap="square" lIns="91440" tIns="45720" rIns="91440" bIns="45720" rtlCol="0" anchor="ctr">
            <a:noAutofit/>
          </a:bodyPr>
          <a:lstStyle>
            <a:defPPr>
              <a:defRPr lang="en-US"/>
            </a:defPPr>
            <a:lvl1pPr algn="ctr">
              <a:defRPr sz="1000" b="1">
                <a:latin typeface="Calibri" panose="020F0502020204030204" pitchFamily="34" charset="0"/>
              </a:defRPr>
            </a:lvl1pPr>
          </a:lstStyle>
          <a:p>
            <a:r>
              <a:rPr lang="en-IN" sz="1200" b="0" dirty="0" smtClean="0">
                <a:solidFill>
                  <a:srgbClr val="000000"/>
                </a:solidFill>
              </a:rPr>
              <a:t>Internal</a:t>
            </a:r>
            <a:endParaRPr lang="en-IN" sz="1200" b="0" dirty="0">
              <a:solidFill>
                <a:srgbClr val="000000"/>
              </a:solidFill>
            </a:endParaRPr>
          </a:p>
        </p:txBody>
      </p:sp>
      <p:sp>
        <p:nvSpPr>
          <p:cNvPr id="47" name="TextBox 46"/>
          <p:cNvSpPr txBox="1"/>
          <p:nvPr/>
        </p:nvSpPr>
        <p:spPr bwMode="gray">
          <a:xfrm>
            <a:off x="700333" y="2971693"/>
            <a:ext cx="758997" cy="354833"/>
          </a:xfrm>
          <a:prstGeom prst="rect">
            <a:avLst/>
          </a:prstGeom>
        </p:spPr>
        <p:txBody>
          <a:bodyPr vert="horz" wrap="none" lIns="91440" tIns="45720" rIns="91440" bIns="45720" rtlCol="0" anchor="ctr">
            <a:noAutofit/>
          </a:bodyPr>
          <a:lstStyle/>
          <a:p>
            <a:pPr algn="ctr"/>
            <a:r>
              <a:rPr lang="en-IN" sz="1100" dirty="0" smtClean="0">
                <a:solidFill>
                  <a:srgbClr val="000000"/>
                </a:solidFill>
              </a:rPr>
              <a:t>Campaigns</a:t>
            </a:r>
            <a:endParaRPr lang="en-IN" sz="1100" dirty="0">
              <a:solidFill>
                <a:srgbClr val="000000"/>
              </a:solidFill>
            </a:endParaRPr>
          </a:p>
        </p:txBody>
      </p:sp>
      <p:sp>
        <p:nvSpPr>
          <p:cNvPr id="48" name="TextBox 47"/>
          <p:cNvSpPr txBox="1"/>
          <p:nvPr/>
        </p:nvSpPr>
        <p:spPr bwMode="gray">
          <a:xfrm>
            <a:off x="2807895" y="3018079"/>
            <a:ext cx="758997" cy="354833"/>
          </a:xfrm>
          <a:prstGeom prst="rect">
            <a:avLst/>
          </a:prstGeom>
        </p:spPr>
        <p:txBody>
          <a:bodyPr vert="horz" wrap="none" lIns="91440" tIns="45720" rIns="91440" bIns="45720" rtlCol="0" anchor="ctr">
            <a:noAutofit/>
          </a:bodyPr>
          <a:lstStyle/>
          <a:p>
            <a:pPr algn="ctr"/>
            <a:r>
              <a:rPr lang="en-IN" sz="1100" dirty="0" smtClean="0">
                <a:solidFill>
                  <a:srgbClr val="000000"/>
                </a:solidFill>
              </a:rPr>
              <a:t>Customer Insight &amp; </a:t>
            </a:r>
          </a:p>
          <a:p>
            <a:pPr algn="ctr"/>
            <a:r>
              <a:rPr lang="en-IN" sz="1100" dirty="0" smtClean="0">
                <a:solidFill>
                  <a:srgbClr val="000000"/>
                </a:solidFill>
              </a:rPr>
              <a:t>Prospecting</a:t>
            </a:r>
            <a:endParaRPr lang="en-IN" sz="1100" dirty="0">
              <a:solidFill>
                <a:srgbClr val="000000"/>
              </a:solidFill>
            </a:endParaRPr>
          </a:p>
        </p:txBody>
      </p:sp>
      <p:sp>
        <p:nvSpPr>
          <p:cNvPr id="49" name="TextBox 48"/>
          <p:cNvSpPr txBox="1"/>
          <p:nvPr/>
        </p:nvSpPr>
        <p:spPr bwMode="gray">
          <a:xfrm>
            <a:off x="1852348" y="3563726"/>
            <a:ext cx="681041" cy="354833"/>
          </a:xfrm>
          <a:prstGeom prst="rect">
            <a:avLst/>
          </a:prstGeom>
        </p:spPr>
        <p:txBody>
          <a:bodyPr vert="horz" wrap="none" lIns="91440" tIns="45720" rIns="91440" bIns="45720" rtlCol="0" anchor="ctr">
            <a:noAutofit/>
          </a:bodyPr>
          <a:lstStyle/>
          <a:p>
            <a:pPr algn="ctr"/>
            <a:r>
              <a:rPr lang="en-IN" sz="1100" dirty="0" smtClean="0">
                <a:solidFill>
                  <a:srgbClr val="000000"/>
                </a:solidFill>
              </a:rPr>
              <a:t>Risk Analytics</a:t>
            </a:r>
            <a:endParaRPr lang="en-IN" sz="1100" dirty="0">
              <a:solidFill>
                <a:srgbClr val="000000"/>
              </a:solidFill>
            </a:endParaRPr>
          </a:p>
        </p:txBody>
      </p:sp>
      <p:sp>
        <p:nvSpPr>
          <p:cNvPr id="50" name="TextBox 49"/>
          <p:cNvSpPr txBox="1"/>
          <p:nvPr/>
        </p:nvSpPr>
        <p:spPr bwMode="gray">
          <a:xfrm>
            <a:off x="2436613" y="4014042"/>
            <a:ext cx="605963" cy="354833"/>
          </a:xfrm>
          <a:prstGeom prst="rect">
            <a:avLst/>
          </a:prstGeom>
        </p:spPr>
        <p:txBody>
          <a:bodyPr vert="horz" wrap="none" lIns="91440" tIns="45720" rIns="91440" bIns="45720" rtlCol="0" anchor="ctr">
            <a:noAutofit/>
          </a:bodyPr>
          <a:lstStyle/>
          <a:p>
            <a:pPr algn="ctr"/>
            <a:r>
              <a:rPr lang="en-IN" sz="1100" dirty="0" smtClean="0">
                <a:solidFill>
                  <a:srgbClr val="000000"/>
                </a:solidFill>
              </a:rPr>
              <a:t>Operations</a:t>
            </a:r>
            <a:endParaRPr lang="en-IN" sz="1100" dirty="0">
              <a:solidFill>
                <a:srgbClr val="000000"/>
              </a:solidFill>
            </a:endParaRPr>
          </a:p>
        </p:txBody>
      </p:sp>
      <p:sp>
        <p:nvSpPr>
          <p:cNvPr id="53" name="TextBox 52"/>
          <p:cNvSpPr txBox="1"/>
          <p:nvPr/>
        </p:nvSpPr>
        <p:spPr bwMode="gray">
          <a:xfrm>
            <a:off x="699281" y="4014042"/>
            <a:ext cx="1100035" cy="354833"/>
          </a:xfrm>
          <a:prstGeom prst="rect">
            <a:avLst/>
          </a:prstGeom>
        </p:spPr>
        <p:txBody>
          <a:bodyPr vert="horz" wrap="none" lIns="91440" tIns="45720" rIns="91440" bIns="45720" rtlCol="0" anchor="ctr">
            <a:noAutofit/>
          </a:bodyPr>
          <a:lstStyle/>
          <a:p>
            <a:pPr algn="ctr"/>
            <a:r>
              <a:rPr lang="en-IN" sz="1100" dirty="0" smtClean="0">
                <a:solidFill>
                  <a:srgbClr val="000000"/>
                </a:solidFill>
              </a:rPr>
              <a:t>Supply Chain</a:t>
            </a:r>
            <a:endParaRPr lang="en-IN" sz="1000" dirty="0">
              <a:solidFill>
                <a:srgbClr val="000000"/>
              </a:solidFill>
            </a:endParaRPr>
          </a:p>
        </p:txBody>
      </p:sp>
      <p:sp>
        <p:nvSpPr>
          <p:cNvPr id="55" name="TextBox 54"/>
          <p:cNvSpPr txBox="1"/>
          <p:nvPr/>
        </p:nvSpPr>
        <p:spPr bwMode="gray">
          <a:xfrm>
            <a:off x="472788" y="4828015"/>
            <a:ext cx="3307410" cy="1263954"/>
          </a:xfrm>
          <a:prstGeom prst="rect">
            <a:avLst/>
          </a:prstGeom>
        </p:spPr>
        <p:txBody>
          <a:bodyPr vert="horz" wrap="square" lIns="91440" tIns="45720" rIns="91440" bIns="45720" rtlCol="0" anchor="ctr">
            <a:noAutofit/>
          </a:bodyPr>
          <a:lstStyle/>
          <a:p>
            <a:pPr algn="ctr" defTabSz="457200"/>
            <a:r>
              <a:rPr lang="en-US" sz="1400" b="1" dirty="0">
                <a:solidFill>
                  <a:srgbClr val="5E5E5E">
                    <a:lumMod val="60000"/>
                    <a:lumOff val="40000"/>
                  </a:srgbClr>
                </a:solidFill>
                <a:cs typeface="Arial" charset="0"/>
              </a:rPr>
              <a:t>Profiling, Segmentation, Predictive Analytics, Machine Learning</a:t>
            </a:r>
          </a:p>
          <a:p>
            <a:pPr algn="ctr" defTabSz="457200"/>
            <a:r>
              <a:rPr lang="en-US" sz="1400" b="1" dirty="0">
                <a:solidFill>
                  <a:srgbClr val="5E5E5E">
                    <a:lumMod val="60000"/>
                    <a:lumOff val="40000"/>
                  </a:srgbClr>
                </a:solidFill>
                <a:cs typeface="Arial" charset="0"/>
              </a:rPr>
              <a:t>Quantitative Analytics, </a:t>
            </a:r>
            <a:r>
              <a:rPr lang="en-IN" sz="1400" b="1" dirty="0">
                <a:solidFill>
                  <a:srgbClr val="5E5E5E">
                    <a:lumMod val="60000"/>
                    <a:lumOff val="40000"/>
                  </a:srgbClr>
                </a:solidFill>
                <a:cs typeface="Arial" charset="0"/>
              </a:rPr>
              <a:t>Existing Customer management (cross-sell, up-sell), Pricing, Channel, Store, Online, Assortment, Risk, Digital, Operations, Prospecting  </a:t>
            </a:r>
          </a:p>
        </p:txBody>
      </p:sp>
      <p:sp>
        <p:nvSpPr>
          <p:cNvPr id="56" name="TextBox 55"/>
          <p:cNvSpPr txBox="1"/>
          <p:nvPr/>
        </p:nvSpPr>
        <p:spPr bwMode="gray">
          <a:xfrm>
            <a:off x="646262" y="4451531"/>
            <a:ext cx="2979196" cy="205610"/>
          </a:xfrm>
          <a:prstGeom prst="rect">
            <a:avLst/>
          </a:prstGeom>
          <a:noFill/>
          <a:ln>
            <a:noFill/>
          </a:ln>
        </p:spPr>
        <p:txBody>
          <a:bodyPr vert="horz" wrap="square" lIns="91440" tIns="45720" rIns="91440" bIns="45720" rtlCol="0" anchor="ctr">
            <a:noAutofit/>
          </a:bodyPr>
          <a:lstStyle>
            <a:defPPr>
              <a:defRPr lang="en-US"/>
            </a:defPPr>
            <a:lvl1pPr algn="ctr">
              <a:defRPr sz="1000" b="1">
                <a:latin typeface="Calibri" panose="020F0502020204030204" pitchFamily="34" charset="0"/>
              </a:defRPr>
            </a:lvl1pPr>
          </a:lstStyle>
          <a:p>
            <a:r>
              <a:rPr lang="en-IN" sz="1600" dirty="0" smtClean="0">
                <a:solidFill>
                  <a:srgbClr val="000000"/>
                </a:solidFill>
                <a:latin typeface="Segoe UI" panose="020B0502040204020203" pitchFamily="34" charset="0"/>
                <a:cs typeface="Segoe UI" panose="020B0502040204020203" pitchFamily="34" charset="0"/>
              </a:rPr>
              <a:t>Advanced Analytic Solutions</a:t>
            </a:r>
            <a:endParaRPr lang="en-IN" sz="1600" dirty="0">
              <a:solidFill>
                <a:srgbClr val="000000"/>
              </a:solidFill>
              <a:latin typeface="Segoe UI" panose="020B0502040204020203" pitchFamily="34" charset="0"/>
              <a:cs typeface="Segoe UI" panose="020B0502040204020203" pitchFamily="34" charset="0"/>
            </a:endParaRPr>
          </a:p>
        </p:txBody>
      </p:sp>
      <p:grpSp>
        <p:nvGrpSpPr>
          <p:cNvPr id="58" name="Group 57"/>
          <p:cNvGrpSpPr/>
          <p:nvPr/>
        </p:nvGrpSpPr>
        <p:grpSpPr>
          <a:xfrm rot="16200000">
            <a:off x="5746194" y="3138145"/>
            <a:ext cx="827490" cy="1477908"/>
            <a:chOff x="6878550" y="2886966"/>
            <a:chExt cx="800806" cy="1430249"/>
          </a:xfrm>
        </p:grpSpPr>
        <p:sp>
          <p:nvSpPr>
            <p:cNvPr id="59" name="Oval 58"/>
            <p:cNvSpPr/>
            <p:nvPr/>
          </p:nvSpPr>
          <p:spPr>
            <a:xfrm>
              <a:off x="6897467" y="3535326"/>
              <a:ext cx="781889" cy="781889"/>
            </a:xfrm>
            <a:prstGeom prst="ellipse">
              <a:avLst/>
            </a:prstGeom>
            <a:solidFill>
              <a:schemeClr val="accent6">
                <a:lumMod val="75000"/>
                <a:alpha val="79000"/>
              </a:schemeClr>
            </a:solidFill>
            <a:ln>
              <a:solidFill>
                <a:schemeClr val="accent6">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IN" sz="1050" dirty="0">
                  <a:solidFill>
                    <a:prstClr val="white"/>
                  </a:solidFill>
                </a:rPr>
                <a:t>Online</a:t>
              </a:r>
            </a:p>
            <a:p>
              <a:pPr algn="ctr"/>
              <a:r>
                <a:rPr lang="en-IN" sz="1050" dirty="0">
                  <a:solidFill>
                    <a:prstClr val="white"/>
                  </a:solidFill>
                </a:rPr>
                <a:t>Data</a:t>
              </a:r>
            </a:p>
          </p:txBody>
        </p:sp>
        <p:sp>
          <p:nvSpPr>
            <p:cNvPr id="60" name="Oval 59"/>
            <p:cNvSpPr/>
            <p:nvPr/>
          </p:nvSpPr>
          <p:spPr>
            <a:xfrm>
              <a:off x="6878550" y="2886966"/>
              <a:ext cx="781889" cy="781889"/>
            </a:xfrm>
            <a:prstGeom prst="ellipse">
              <a:avLst/>
            </a:prstGeom>
            <a:solidFill>
              <a:schemeClr val="tx2">
                <a:lumMod val="60000"/>
                <a:lumOff val="40000"/>
                <a:alpha val="79000"/>
              </a:schemeClr>
            </a:solidFill>
            <a:ln>
              <a:solidFill>
                <a:schemeClr val="tx2">
                  <a:lumMod val="60000"/>
                  <a:lumOff val="4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IN" sz="1050" dirty="0">
                  <a:solidFill>
                    <a:prstClr val="white"/>
                  </a:solidFill>
                </a:rPr>
                <a:t>Offline</a:t>
              </a:r>
            </a:p>
            <a:p>
              <a:pPr algn="ctr"/>
              <a:r>
                <a:rPr lang="en-IN" sz="1050" dirty="0">
                  <a:solidFill>
                    <a:prstClr val="white"/>
                  </a:solidFill>
                </a:rPr>
                <a:t>Data</a:t>
              </a:r>
            </a:p>
          </p:txBody>
        </p:sp>
      </p:grpSp>
      <p:grpSp>
        <p:nvGrpSpPr>
          <p:cNvPr id="61" name="Group 60"/>
          <p:cNvGrpSpPr/>
          <p:nvPr/>
        </p:nvGrpSpPr>
        <p:grpSpPr>
          <a:xfrm>
            <a:off x="1623658" y="1784659"/>
            <a:ext cx="954046" cy="954046"/>
            <a:chOff x="1550288" y="4209766"/>
            <a:chExt cx="1142151" cy="1142151"/>
          </a:xfrm>
        </p:grpSpPr>
        <p:sp>
          <p:nvSpPr>
            <p:cNvPr id="62" name="Oval 61"/>
            <p:cNvSpPr/>
            <p:nvPr/>
          </p:nvSpPr>
          <p:spPr>
            <a:xfrm>
              <a:off x="1550288" y="4209766"/>
              <a:ext cx="1142151" cy="1142151"/>
            </a:xfrm>
            <a:prstGeom prst="ellipse">
              <a:avLst/>
            </a:prstGeom>
            <a:solidFill>
              <a:schemeClr val="bg1"/>
            </a:solidFill>
            <a:ln w="2857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pic>
          <p:nvPicPr>
            <p:cNvPr id="63" name="Picture 10" descr="http://www.d2-analytics.com/images/business_analytics_4.jpg"/>
            <p:cNvPicPr>
              <a:picLocks noChangeAspect="1" noChangeArrowheads="1"/>
            </p:cNvPicPr>
            <p:nvPr/>
          </p:nvPicPr>
          <p:blipFill>
            <a:blip r:embed="rId10"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642802" y="4355256"/>
              <a:ext cx="930492" cy="91756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4" name="Group 63"/>
          <p:cNvGrpSpPr/>
          <p:nvPr/>
        </p:nvGrpSpPr>
        <p:grpSpPr>
          <a:xfrm>
            <a:off x="9341633" y="1784659"/>
            <a:ext cx="954046" cy="954046"/>
            <a:chOff x="9623954" y="2236108"/>
            <a:chExt cx="782029" cy="782029"/>
          </a:xfrm>
        </p:grpSpPr>
        <p:sp>
          <p:nvSpPr>
            <p:cNvPr id="65" name="Oval 64"/>
            <p:cNvSpPr/>
            <p:nvPr/>
          </p:nvSpPr>
          <p:spPr>
            <a:xfrm>
              <a:off x="9623954" y="2236108"/>
              <a:ext cx="782029" cy="782029"/>
            </a:xfrm>
            <a:prstGeom prst="ellipse">
              <a:avLst/>
            </a:prstGeom>
            <a:solidFill>
              <a:schemeClr val="bg1"/>
            </a:solidFill>
            <a:ln w="2857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pic>
          <p:nvPicPr>
            <p:cNvPr id="66" name="Picture 12" descr="http://static1.squarespace.com/static/52f2e912e4b052b2dabe3343/t/536d2006e4b03a731bdb54b3/1392326037613/NETWORK%20ICON_87%20copy.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9702191" y="2335725"/>
              <a:ext cx="616675" cy="61500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7" name="Group 66"/>
          <p:cNvGrpSpPr/>
          <p:nvPr/>
        </p:nvGrpSpPr>
        <p:grpSpPr>
          <a:xfrm>
            <a:off x="5500731" y="1802508"/>
            <a:ext cx="954046" cy="954046"/>
            <a:chOff x="5742108" y="2253957"/>
            <a:chExt cx="782029" cy="782029"/>
          </a:xfrm>
        </p:grpSpPr>
        <p:sp>
          <p:nvSpPr>
            <p:cNvPr id="68" name="Oval 67"/>
            <p:cNvSpPr/>
            <p:nvPr/>
          </p:nvSpPr>
          <p:spPr>
            <a:xfrm>
              <a:off x="5742108" y="2253957"/>
              <a:ext cx="782029" cy="782029"/>
            </a:xfrm>
            <a:prstGeom prst="ellipse">
              <a:avLst/>
            </a:prstGeom>
            <a:solidFill>
              <a:schemeClr val="bg1"/>
            </a:solidFill>
            <a:ln w="2857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pic>
          <p:nvPicPr>
            <p:cNvPr id="69" name="Picture 16" descr="https://cdn3.iconfinder.com/data/icons/chemistry-1/512/DNA_binary_code-128.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5890895" y="2394743"/>
              <a:ext cx="484454" cy="484454"/>
            </a:xfrm>
            <a:prstGeom prst="rect">
              <a:avLst/>
            </a:prstGeom>
            <a:noFill/>
            <a:extLst>
              <a:ext uri="{909E8E84-426E-40DD-AFC4-6F175D3DCCD1}">
                <a14:hiddenFill xmlns:a14="http://schemas.microsoft.com/office/drawing/2010/main">
                  <a:solidFill>
                    <a:srgbClr val="FFFFFF"/>
                  </a:solidFill>
                </a14:hiddenFill>
              </a:ext>
            </a:extLst>
          </p:spPr>
        </p:pic>
      </p:grpSp>
      <p:pic>
        <p:nvPicPr>
          <p:cNvPr id="70" name="Picture 69"/>
          <p:cNvPicPr>
            <a:picLocks noChangeAspect="1"/>
          </p:cNvPicPr>
          <p:nvPr/>
        </p:nvPicPr>
        <p:blipFill>
          <a:blip r:embed="rId1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400661" y="2875903"/>
            <a:ext cx="920796" cy="883466"/>
          </a:xfrm>
          <a:prstGeom prst="rect">
            <a:avLst/>
          </a:prstGeom>
        </p:spPr>
      </p:pic>
      <p:pic>
        <p:nvPicPr>
          <p:cNvPr id="71" name="Picture 70"/>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6252079" y="2332116"/>
            <a:ext cx="1496810" cy="1150784"/>
          </a:xfrm>
          <a:prstGeom prst="rect">
            <a:avLst/>
          </a:prstGeom>
        </p:spPr>
      </p:pic>
      <p:pic>
        <p:nvPicPr>
          <p:cNvPr id="72" name="Picture 71"/>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9743273" y="2821601"/>
            <a:ext cx="192322" cy="357169"/>
          </a:xfrm>
          <a:prstGeom prst="rect">
            <a:avLst/>
          </a:prstGeom>
        </p:spPr>
      </p:pic>
      <p:sp>
        <p:nvSpPr>
          <p:cNvPr id="73" name="TextBox 72"/>
          <p:cNvSpPr txBox="1"/>
          <p:nvPr/>
        </p:nvSpPr>
        <p:spPr bwMode="gray">
          <a:xfrm>
            <a:off x="8321286" y="3708130"/>
            <a:ext cx="1100035" cy="354833"/>
          </a:xfrm>
          <a:prstGeom prst="rect">
            <a:avLst/>
          </a:prstGeom>
        </p:spPr>
        <p:txBody>
          <a:bodyPr vert="horz" wrap="none" lIns="91440" tIns="45720" rIns="91440" bIns="45720" rtlCol="0" anchor="ctr">
            <a:noAutofit/>
          </a:bodyPr>
          <a:lstStyle/>
          <a:p>
            <a:pPr algn="ctr"/>
            <a:r>
              <a:rPr lang="en-IN" sz="1400" smtClean="0">
                <a:solidFill>
                  <a:srgbClr val="000000"/>
                </a:solidFill>
              </a:rPr>
              <a:t>TSSS’15</a:t>
            </a:r>
            <a:endParaRPr lang="en-IN" sz="1400" dirty="0">
              <a:solidFill>
                <a:srgbClr val="000000"/>
              </a:solidFill>
            </a:endParaRPr>
          </a:p>
        </p:txBody>
      </p:sp>
      <p:sp>
        <p:nvSpPr>
          <p:cNvPr id="74" name="TextBox 73"/>
          <p:cNvSpPr txBox="1"/>
          <p:nvPr/>
        </p:nvSpPr>
        <p:spPr bwMode="gray">
          <a:xfrm>
            <a:off x="9336472" y="3211353"/>
            <a:ext cx="1100035" cy="205589"/>
          </a:xfrm>
          <a:prstGeom prst="rect">
            <a:avLst/>
          </a:prstGeom>
        </p:spPr>
        <p:txBody>
          <a:bodyPr vert="horz" wrap="none" lIns="91440" tIns="45720" rIns="91440" bIns="45720" rtlCol="0" anchor="ctr">
            <a:noAutofit/>
          </a:bodyPr>
          <a:lstStyle/>
          <a:p>
            <a:pPr algn="ctr"/>
            <a:r>
              <a:rPr lang="en-IN" sz="1400" dirty="0" err="1" smtClean="0">
                <a:solidFill>
                  <a:srgbClr val="000000"/>
                </a:solidFill>
              </a:rPr>
              <a:t>ShopsAPP</a:t>
            </a:r>
            <a:endParaRPr lang="en-IN" sz="1400" dirty="0">
              <a:solidFill>
                <a:srgbClr val="000000"/>
              </a:solidFill>
            </a:endParaRPr>
          </a:p>
        </p:txBody>
      </p:sp>
      <p:pic>
        <p:nvPicPr>
          <p:cNvPr id="75" name="Picture 22" descr="http://www.businessexpocenter.com/resource/resmgr/affiliate_programs_icon_75.png"/>
          <p:cNvPicPr>
            <a:picLocks noChangeAspect="1" noChangeArrowheads="1"/>
          </p:cNvPicPr>
          <p:nvPr/>
        </p:nvPicPr>
        <p:blipFill>
          <a:blip r:embed="rId16"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339766" y="2864511"/>
            <a:ext cx="973911" cy="676187"/>
          </a:xfrm>
          <a:prstGeom prst="rect">
            <a:avLst/>
          </a:prstGeom>
          <a:noFill/>
          <a:extLst>
            <a:ext uri="{909E8E84-426E-40DD-AFC4-6F175D3DCCD1}">
              <a14:hiddenFill xmlns:a14="http://schemas.microsoft.com/office/drawing/2010/main">
                <a:solidFill>
                  <a:srgbClr val="FFFFFF"/>
                </a:solidFill>
              </a14:hiddenFill>
            </a:ext>
          </a:extLst>
        </p:spPr>
      </p:pic>
      <p:sp>
        <p:nvSpPr>
          <p:cNvPr id="76" name="TextBox 75"/>
          <p:cNvSpPr txBox="1"/>
          <p:nvPr/>
        </p:nvSpPr>
        <p:spPr bwMode="gray">
          <a:xfrm>
            <a:off x="10353839" y="3583074"/>
            <a:ext cx="1100035" cy="354833"/>
          </a:xfrm>
          <a:prstGeom prst="rect">
            <a:avLst/>
          </a:prstGeom>
        </p:spPr>
        <p:txBody>
          <a:bodyPr vert="horz" wrap="none" lIns="91440" tIns="45720" rIns="91440" bIns="45720" rtlCol="0" anchor="ctr">
            <a:noAutofit/>
          </a:bodyPr>
          <a:lstStyle/>
          <a:p>
            <a:pPr algn="ctr"/>
            <a:r>
              <a:rPr lang="en-IN" sz="1400" dirty="0">
                <a:solidFill>
                  <a:srgbClr val="000000"/>
                </a:solidFill>
              </a:rPr>
              <a:t>Affiliate </a:t>
            </a:r>
          </a:p>
          <a:p>
            <a:pPr algn="ctr"/>
            <a:r>
              <a:rPr lang="en-IN" sz="1400" dirty="0">
                <a:solidFill>
                  <a:srgbClr val="000000"/>
                </a:solidFill>
              </a:rPr>
              <a:t>Marketing</a:t>
            </a:r>
          </a:p>
        </p:txBody>
      </p:sp>
      <p:pic>
        <p:nvPicPr>
          <p:cNvPr id="77" name="Picture 24" descr="https://encrypted-tbn0.gstatic.com/images?q=tbn:ANd9GcTp2Q72evBRMBCXyt7L9AyX-dWTT6cUj52C3z9LgGqokZx3IQdCvQ"/>
          <p:cNvPicPr>
            <a:picLocks noChangeAspect="1" noChangeArrowheads="1"/>
          </p:cNvPicPr>
          <p:nvPr/>
        </p:nvPicPr>
        <p:blipFill>
          <a:blip r:embed="rId17" cstate="print">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9319106" y="3566571"/>
            <a:ext cx="1040656" cy="638172"/>
          </a:xfrm>
          <a:prstGeom prst="rect">
            <a:avLst/>
          </a:prstGeom>
          <a:noFill/>
          <a:extLst>
            <a:ext uri="{909E8E84-426E-40DD-AFC4-6F175D3DCCD1}">
              <a14:hiddenFill xmlns:a14="http://schemas.microsoft.com/office/drawing/2010/main">
                <a:solidFill>
                  <a:srgbClr val="FFFFFF"/>
                </a:solidFill>
              </a14:hiddenFill>
            </a:ext>
          </a:extLst>
        </p:spPr>
      </p:pic>
      <p:sp>
        <p:nvSpPr>
          <p:cNvPr id="78" name="TextBox 77"/>
          <p:cNvSpPr txBox="1"/>
          <p:nvPr/>
        </p:nvSpPr>
        <p:spPr bwMode="gray">
          <a:xfrm>
            <a:off x="9319106" y="4113552"/>
            <a:ext cx="1100035" cy="184503"/>
          </a:xfrm>
          <a:prstGeom prst="rect">
            <a:avLst/>
          </a:prstGeom>
        </p:spPr>
        <p:txBody>
          <a:bodyPr vert="horz" wrap="none" lIns="91440" tIns="45720" rIns="91440" bIns="45720" rtlCol="0" anchor="ctr">
            <a:noAutofit/>
          </a:bodyPr>
          <a:lstStyle/>
          <a:p>
            <a:pPr algn="ctr"/>
            <a:r>
              <a:rPr lang="en-IN" sz="1400" dirty="0">
                <a:solidFill>
                  <a:srgbClr val="000000"/>
                </a:solidFill>
              </a:rPr>
              <a:t>Group-wide Loyalty</a:t>
            </a:r>
          </a:p>
        </p:txBody>
      </p:sp>
      <p:sp>
        <p:nvSpPr>
          <p:cNvPr id="79" name="TextBox 78"/>
          <p:cNvSpPr txBox="1"/>
          <p:nvPr/>
        </p:nvSpPr>
        <p:spPr bwMode="gray">
          <a:xfrm>
            <a:off x="8871303" y="4520610"/>
            <a:ext cx="2134384" cy="204693"/>
          </a:xfrm>
          <a:prstGeom prst="rect">
            <a:avLst/>
          </a:prstGeom>
          <a:noFill/>
          <a:ln>
            <a:noFill/>
          </a:ln>
        </p:spPr>
        <p:txBody>
          <a:bodyPr vert="horz" wrap="square" lIns="91440" tIns="45720" rIns="91440" bIns="45720" rtlCol="0" anchor="ctr">
            <a:noAutofit/>
          </a:bodyPr>
          <a:lstStyle>
            <a:defPPr>
              <a:defRPr lang="en-US"/>
            </a:defPPr>
            <a:lvl1pPr algn="ctr">
              <a:defRPr sz="1000" b="1">
                <a:latin typeface="Calibri" panose="020F0502020204030204" pitchFamily="34" charset="0"/>
              </a:defRPr>
            </a:lvl1pPr>
          </a:lstStyle>
          <a:p>
            <a:r>
              <a:rPr lang="en-IN" sz="1600" dirty="0" smtClean="0">
                <a:solidFill>
                  <a:srgbClr val="000000"/>
                </a:solidFill>
                <a:latin typeface="Segoe UI" panose="020B0502040204020203" pitchFamily="34" charset="0"/>
                <a:cs typeface="Segoe UI" panose="020B0502040204020203" pitchFamily="34" charset="0"/>
              </a:rPr>
              <a:t>Building One Tata</a:t>
            </a:r>
            <a:endParaRPr lang="en-IN" sz="1600" dirty="0">
              <a:solidFill>
                <a:srgbClr val="000000"/>
              </a:solidFill>
              <a:latin typeface="Segoe UI" panose="020B0502040204020203" pitchFamily="34" charset="0"/>
              <a:cs typeface="Segoe UI" panose="020B0502040204020203" pitchFamily="34" charset="0"/>
            </a:endParaRPr>
          </a:p>
        </p:txBody>
      </p:sp>
      <p:sp>
        <p:nvSpPr>
          <p:cNvPr id="80" name="Rectangle 79"/>
          <p:cNvSpPr/>
          <p:nvPr/>
        </p:nvSpPr>
        <p:spPr>
          <a:xfrm>
            <a:off x="7743602" y="4869328"/>
            <a:ext cx="3778185" cy="1169551"/>
          </a:xfrm>
          <a:prstGeom prst="rect">
            <a:avLst/>
          </a:prstGeom>
        </p:spPr>
        <p:txBody>
          <a:bodyPr wrap="square">
            <a:spAutoFit/>
          </a:bodyPr>
          <a:lstStyle/>
          <a:p>
            <a:pPr lvl="1" algn="ctr"/>
            <a:r>
              <a:rPr lang="en-IN" sz="1400" b="1" dirty="0">
                <a:solidFill>
                  <a:srgbClr val="5E5E5E">
                    <a:lumMod val="60000"/>
                    <a:lumOff val="40000"/>
                  </a:srgbClr>
                </a:solidFill>
                <a:cs typeface="Arial" charset="0"/>
              </a:rPr>
              <a:t>Unified customer </a:t>
            </a:r>
            <a:r>
              <a:rPr lang="en-IN" sz="1400" b="1" dirty="0" smtClean="0">
                <a:solidFill>
                  <a:srgbClr val="5E5E5E">
                    <a:lumMod val="60000"/>
                    <a:lumOff val="40000"/>
                  </a:srgbClr>
                </a:solidFill>
                <a:cs typeface="Arial" charset="0"/>
              </a:rPr>
              <a:t>view, Maximize </a:t>
            </a:r>
            <a:r>
              <a:rPr lang="en-IN" sz="1400" b="1" dirty="0">
                <a:solidFill>
                  <a:srgbClr val="5E5E5E">
                    <a:lumMod val="60000"/>
                    <a:lumOff val="40000"/>
                  </a:srgbClr>
                </a:solidFill>
                <a:cs typeface="Arial" charset="0"/>
              </a:rPr>
              <a:t>Revenue</a:t>
            </a:r>
          </a:p>
          <a:p>
            <a:pPr lvl="1" algn="ctr"/>
            <a:r>
              <a:rPr lang="en-IN" sz="1400" b="1" dirty="0">
                <a:solidFill>
                  <a:srgbClr val="5E5E5E">
                    <a:lumMod val="60000"/>
                    <a:lumOff val="40000"/>
                  </a:srgbClr>
                </a:solidFill>
                <a:cs typeface="Arial" charset="0"/>
              </a:rPr>
              <a:t>Minimize </a:t>
            </a:r>
            <a:r>
              <a:rPr lang="en-IN" sz="1400" b="1" dirty="0" smtClean="0">
                <a:solidFill>
                  <a:srgbClr val="5E5E5E">
                    <a:lumMod val="60000"/>
                    <a:lumOff val="40000"/>
                  </a:srgbClr>
                </a:solidFill>
                <a:cs typeface="Arial" charset="0"/>
              </a:rPr>
              <a:t>Expenses,</a:t>
            </a:r>
            <a:endParaRPr lang="en-IN" sz="1400" b="1" dirty="0">
              <a:solidFill>
                <a:srgbClr val="5E5E5E">
                  <a:lumMod val="60000"/>
                  <a:lumOff val="40000"/>
                </a:srgbClr>
              </a:solidFill>
              <a:cs typeface="Arial" charset="0"/>
            </a:endParaRPr>
          </a:p>
          <a:p>
            <a:pPr lvl="1" algn="ctr"/>
            <a:r>
              <a:rPr lang="en-IN" sz="1400" b="1" dirty="0">
                <a:solidFill>
                  <a:srgbClr val="5E5E5E">
                    <a:lumMod val="60000"/>
                    <a:lumOff val="40000"/>
                  </a:srgbClr>
                </a:solidFill>
                <a:cs typeface="Arial" charset="0"/>
              </a:rPr>
              <a:t>Encompassing Loyalty mitigate risks, superior customer experience, sales/revenue growth </a:t>
            </a:r>
          </a:p>
        </p:txBody>
      </p:sp>
      <p:cxnSp>
        <p:nvCxnSpPr>
          <p:cNvPr id="82" name="Straight Connector 81"/>
          <p:cNvCxnSpPr/>
          <p:nvPr/>
        </p:nvCxnSpPr>
        <p:spPr>
          <a:xfrm>
            <a:off x="472788" y="4769191"/>
            <a:ext cx="329696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a:off x="4314672" y="4820436"/>
            <a:ext cx="329696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8220643" y="4820436"/>
            <a:ext cx="329696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85" name="Picture 84"/>
          <p:cNvPicPr>
            <a:picLocks noChangeAspect="1"/>
          </p:cNvPicPr>
          <p:nvPr/>
        </p:nvPicPr>
        <p:blipFill>
          <a:blip r:embed="rId18"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841612" y="3457374"/>
            <a:ext cx="625169" cy="625169"/>
          </a:xfrm>
          <a:prstGeom prst="rect">
            <a:avLst/>
          </a:prstGeom>
        </p:spPr>
      </p:pic>
      <p:pic>
        <p:nvPicPr>
          <p:cNvPr id="86" name="Picture 10" descr="https://encrypted-tbn3.gstatic.com/images?q=tbn:ANd9GcSD-3EzO6E8A8YH_E1QeV--zMX3M-uOeZkKLMhkGbZj5ZZKtqZ3pg"/>
          <p:cNvPicPr>
            <a:picLocks noChangeAspect="1" noChangeArrowheads="1"/>
          </p:cNvPicPr>
          <p:nvPr/>
        </p:nvPicPr>
        <p:blipFill>
          <a:blip r:embed="rId19">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rot="1226465">
            <a:off x="723904" y="2505823"/>
            <a:ext cx="871614" cy="611431"/>
          </a:xfrm>
          <a:prstGeom prst="rect">
            <a:avLst/>
          </a:prstGeom>
          <a:noFill/>
          <a:extLst>
            <a:ext uri="{909E8E84-426E-40DD-AFC4-6F175D3DCCD1}">
              <a14:hiddenFill xmlns:a14="http://schemas.microsoft.com/office/drawing/2010/main">
                <a:solidFill>
                  <a:srgbClr val="FFFFFF"/>
                </a:solidFill>
              </a14:hiddenFill>
            </a:ext>
          </a:extLst>
        </p:spPr>
      </p:pic>
      <p:pic>
        <p:nvPicPr>
          <p:cNvPr id="88" name="Picture 38" descr="https://i.ytimg.com/vi/w-CK8VxMz9g/maxresdefault.jpg"/>
          <p:cNvPicPr>
            <a:picLocks noChangeAspect="1" noChangeArrowheads="1"/>
          </p:cNvPicPr>
          <p:nvPr/>
        </p:nvPicPr>
        <p:blipFill>
          <a:blip r:embed="rId20"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1765504" y="3100181"/>
            <a:ext cx="810187" cy="607640"/>
          </a:xfrm>
          <a:prstGeom prst="rect">
            <a:avLst/>
          </a:prstGeom>
          <a:noFill/>
          <a:extLst>
            <a:ext uri="{909E8E84-426E-40DD-AFC4-6F175D3DCCD1}">
              <a14:hiddenFill xmlns:a14="http://schemas.microsoft.com/office/drawing/2010/main">
                <a:solidFill>
                  <a:srgbClr val="FFFFFF"/>
                </a:solidFill>
              </a14:hiddenFill>
            </a:ext>
          </a:extLst>
        </p:spPr>
      </p:pic>
      <p:pic>
        <p:nvPicPr>
          <p:cNvPr id="90" name="Picture 89"/>
          <p:cNvPicPr>
            <a:picLocks noChangeAspect="1"/>
          </p:cNvPicPr>
          <p:nvPr/>
        </p:nvPicPr>
        <p:blipFill>
          <a:blip r:embed="rId21">
            <a:clrChange>
              <a:clrFrom>
                <a:srgbClr val="FFFFFF"/>
              </a:clrFrom>
              <a:clrTo>
                <a:srgbClr val="FFFFFF">
                  <a:alpha val="0"/>
                </a:srgbClr>
              </a:clrTo>
            </a:clrChange>
          </a:blip>
          <a:stretch>
            <a:fillRect/>
          </a:stretch>
        </p:blipFill>
        <p:spPr>
          <a:xfrm>
            <a:off x="2905673" y="2502481"/>
            <a:ext cx="629705" cy="549627"/>
          </a:xfrm>
          <a:prstGeom prst="rect">
            <a:avLst/>
          </a:prstGeom>
        </p:spPr>
      </p:pic>
      <p:pic>
        <p:nvPicPr>
          <p:cNvPr id="1026" name="Picture 2" descr="http://www.operationsmanager.com/wp-content/uploads/2015/02/secret-weapon.png"/>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2659127" y="3526610"/>
            <a:ext cx="971024" cy="776820"/>
          </a:xfrm>
          <a:prstGeom prst="rect">
            <a:avLst/>
          </a:prstGeom>
          <a:noFill/>
          <a:extLst>
            <a:ext uri="{909E8E84-426E-40DD-AFC4-6F175D3DCCD1}">
              <a14:hiddenFill xmlns:a14="http://schemas.microsoft.com/office/drawing/2010/main">
                <a:solidFill>
                  <a:srgbClr val="FFFFFF"/>
                </a:solidFill>
              </a14:hiddenFill>
            </a:ext>
          </a:extLst>
        </p:spPr>
      </p:pic>
      <p:sp>
        <p:nvSpPr>
          <p:cNvPr id="81" name="Slide Number Placeholder 3"/>
          <p:cNvSpPr>
            <a:spLocks noGrp="1"/>
          </p:cNvSpPr>
          <p:nvPr>
            <p:ph type="sldNum" sz="quarter" idx="12"/>
          </p:nvPr>
        </p:nvSpPr>
        <p:spPr>
          <a:xfrm>
            <a:off x="9448800" y="6350"/>
            <a:ext cx="2743200" cy="365125"/>
          </a:xfrm>
        </p:spPr>
        <p:txBody>
          <a:bodyPr/>
          <a:lstStyle/>
          <a:p>
            <a:fld id="{DB25D8B4-1E5A-4EDD-8638-CE0038811DE1}" type="slidenum">
              <a:rPr lang="en-IN" smtClean="0"/>
              <a:t>4</a:t>
            </a:fld>
            <a:endParaRPr lang="en-IN" dirty="0"/>
          </a:p>
        </p:txBody>
      </p:sp>
      <p:pic>
        <p:nvPicPr>
          <p:cNvPr id="87" name="Picture 2" descr="http://sparksheet.com/wp-content/uploads/2012/11/data-insights-2.jpg"/>
          <p:cNvPicPr>
            <a:picLocks noChangeAspect="1" noChangeArrowheads="1"/>
          </p:cNvPicPr>
          <p:nvPr/>
        </p:nvPicPr>
        <p:blipFill rotWithShape="1">
          <a:blip r:embed="rId23" cstate="print">
            <a:clrChange>
              <a:clrFrom>
                <a:srgbClr val="FFFFFF"/>
              </a:clrFrom>
              <a:clrTo>
                <a:srgbClr val="FFFFFF">
                  <a:alpha val="0"/>
                </a:srgbClr>
              </a:clrTo>
            </a:clrChange>
            <a:extLst>
              <a:ext uri="{28A0092B-C50C-407E-A947-70E740481C1C}">
                <a14:useLocalDpi xmlns:a14="http://schemas.microsoft.com/office/drawing/2010/main" val="0"/>
              </a:ext>
            </a:extLst>
          </a:blip>
          <a:srcRect l="67511" r="3822"/>
          <a:stretch/>
        </p:blipFill>
        <p:spPr bwMode="auto">
          <a:xfrm flipH="1">
            <a:off x="287998" y="5612270"/>
            <a:ext cx="347444" cy="733267"/>
          </a:xfrm>
          <a:prstGeom prst="rect">
            <a:avLst/>
          </a:prstGeom>
          <a:noFill/>
          <a:extLst>
            <a:ext uri="{909E8E84-426E-40DD-AFC4-6F175D3DCCD1}">
              <a14:hiddenFill xmlns:a14="http://schemas.microsoft.com/office/drawing/2010/main">
                <a:solidFill>
                  <a:srgbClr val="FFFFFF"/>
                </a:solidFill>
              </a14:hiddenFill>
            </a:ext>
          </a:extLst>
        </p:spPr>
      </p:pic>
      <p:pic>
        <p:nvPicPr>
          <p:cNvPr id="89" name="Picture 2" descr="http://sparksheet.com/wp-content/uploads/2012/11/data-insights-2.jpg"/>
          <p:cNvPicPr>
            <a:picLocks noChangeAspect="1" noChangeArrowheads="1"/>
          </p:cNvPicPr>
          <p:nvPr/>
        </p:nvPicPr>
        <p:blipFill rotWithShape="1">
          <a:blip r:embed="rId23" cstate="print">
            <a:clrChange>
              <a:clrFrom>
                <a:srgbClr val="FFFFFF"/>
              </a:clrFrom>
              <a:clrTo>
                <a:srgbClr val="FFFFFF">
                  <a:alpha val="0"/>
                </a:srgbClr>
              </a:clrTo>
            </a:clrChange>
            <a:extLst>
              <a:ext uri="{28A0092B-C50C-407E-A947-70E740481C1C}">
                <a14:useLocalDpi xmlns:a14="http://schemas.microsoft.com/office/drawing/2010/main" val="0"/>
              </a:ext>
            </a:extLst>
          </a:blip>
          <a:srcRect r="54706"/>
          <a:stretch/>
        </p:blipFill>
        <p:spPr bwMode="auto">
          <a:xfrm flipH="1">
            <a:off x="4082468" y="5640377"/>
            <a:ext cx="548973" cy="7332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560565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flipH="1">
            <a:off x="0" y="6311900"/>
            <a:ext cx="12192000" cy="232833"/>
          </a:xfrm>
          <a:prstGeom prst="rect">
            <a:avLst/>
          </a:prstGeom>
        </p:spPr>
      </p:pic>
      <p:sp>
        <p:nvSpPr>
          <p:cNvPr id="3" name="Rectangle 2"/>
          <p:cNvSpPr/>
          <p:nvPr/>
        </p:nvSpPr>
        <p:spPr>
          <a:xfrm>
            <a:off x="0" y="0"/>
            <a:ext cx="12192000" cy="54102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8" name="Group 7"/>
          <p:cNvGrpSpPr/>
          <p:nvPr/>
        </p:nvGrpSpPr>
        <p:grpSpPr>
          <a:xfrm>
            <a:off x="2895600" y="228600"/>
            <a:ext cx="6400800" cy="4283501"/>
            <a:chOff x="2895600" y="-358424"/>
            <a:chExt cx="6400800" cy="4283501"/>
          </a:xfrm>
        </p:grpSpPr>
        <p:sp>
          <p:nvSpPr>
            <p:cNvPr id="5" name="Rectangle 4"/>
            <p:cNvSpPr/>
            <p:nvPr/>
          </p:nvSpPr>
          <p:spPr>
            <a:xfrm>
              <a:off x="4076098" y="1960714"/>
              <a:ext cx="4045339" cy="1200329"/>
            </a:xfrm>
            <a:prstGeom prst="rect">
              <a:avLst/>
            </a:prstGeom>
          </p:spPr>
          <p:txBody>
            <a:bodyPr wrap="none">
              <a:spAutoFit/>
            </a:bodyPr>
            <a:lstStyle/>
            <a:p>
              <a:pPr algn="ctr"/>
              <a:r>
                <a:rPr lang="en-IN" sz="7200" dirty="0" smtClean="0">
                  <a:ln/>
                  <a:solidFill>
                    <a:schemeClr val="bg1"/>
                  </a:solidFill>
                  <a:latin typeface="Leelawadee UI" panose="020B0502040204020203" pitchFamily="34" charset="-34"/>
                  <a:cs typeface="Leelawadee UI" panose="020B0502040204020203" pitchFamily="34" charset="-34"/>
                </a:rPr>
                <a:t>Annexure</a:t>
              </a:r>
              <a:endParaRPr lang="en-IN" sz="7200" dirty="0">
                <a:ln/>
                <a:solidFill>
                  <a:schemeClr val="bg1"/>
                </a:solidFill>
                <a:latin typeface="Leelawadee UI" panose="020B0502040204020203" pitchFamily="34" charset="-34"/>
                <a:cs typeface="Leelawadee UI" panose="020B0502040204020203" pitchFamily="34" charset="-34"/>
              </a:endParaRPr>
            </a:p>
          </p:txBody>
        </p:sp>
        <p:sp>
          <p:nvSpPr>
            <p:cNvPr id="31" name="Rectangle 30"/>
            <p:cNvSpPr/>
            <p:nvPr/>
          </p:nvSpPr>
          <p:spPr>
            <a:xfrm>
              <a:off x="6006372" y="2724748"/>
              <a:ext cx="184730" cy="1200329"/>
            </a:xfrm>
            <a:prstGeom prst="rect">
              <a:avLst/>
            </a:prstGeom>
          </p:spPr>
          <p:txBody>
            <a:bodyPr wrap="none">
              <a:spAutoFit/>
            </a:bodyPr>
            <a:lstStyle/>
            <a:p>
              <a:pPr algn="ctr"/>
              <a:endParaRPr lang="en-IN" sz="7200" dirty="0">
                <a:ln/>
                <a:solidFill>
                  <a:schemeClr val="bg1"/>
                </a:solidFill>
                <a:latin typeface="Leelawadee UI" panose="020B0502040204020203" pitchFamily="34" charset="-34"/>
                <a:cs typeface="Leelawadee UI" panose="020B0502040204020203" pitchFamily="34" charset="-34"/>
              </a:endParaRPr>
            </a:p>
          </p:txBody>
        </p:sp>
        <p:sp>
          <p:nvSpPr>
            <p:cNvPr id="7" name="Rectangle 6"/>
            <p:cNvSpPr/>
            <p:nvPr/>
          </p:nvSpPr>
          <p:spPr>
            <a:xfrm>
              <a:off x="4778975" y="-358424"/>
              <a:ext cx="2634054" cy="2646878"/>
            </a:xfrm>
            <a:prstGeom prst="rect">
              <a:avLst/>
            </a:prstGeom>
          </p:spPr>
          <p:txBody>
            <a:bodyPr wrap="none">
              <a:spAutoFit/>
            </a:bodyPr>
            <a:lstStyle/>
            <a:p>
              <a:pPr algn="ctr"/>
              <a:r>
                <a:rPr lang="en-IN" sz="16600" b="1" dirty="0" smtClean="0">
                  <a:solidFill>
                    <a:schemeClr val="bg1"/>
                  </a:solidFill>
                  <a:latin typeface="Leelawadee UI" panose="020B0502040204020203" pitchFamily="34" charset="-34"/>
                  <a:cs typeface="Leelawadee UI" panose="020B0502040204020203" pitchFamily="34" charset="-34"/>
                </a:rPr>
                <a:t>08</a:t>
              </a:r>
              <a:endParaRPr lang="en-IN" sz="16600" dirty="0">
                <a:solidFill>
                  <a:schemeClr val="bg1"/>
                </a:solidFill>
              </a:endParaRPr>
            </a:p>
          </p:txBody>
        </p:sp>
        <p:cxnSp>
          <p:nvCxnSpPr>
            <p:cNvPr id="34" name="Straight Connector 33"/>
            <p:cNvCxnSpPr/>
            <p:nvPr/>
          </p:nvCxnSpPr>
          <p:spPr>
            <a:xfrm>
              <a:off x="2895600" y="1960714"/>
              <a:ext cx="64008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94968713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040F425-731D-4835-A38A-9545B9CAE996}" type="slidenum">
              <a:rPr lang="en-IN" smtClean="0">
                <a:solidFill>
                  <a:srgbClr val="000000">
                    <a:tint val="75000"/>
                  </a:srgbClr>
                </a:solidFill>
              </a:rPr>
              <a:pPr/>
              <a:t>41</a:t>
            </a:fld>
            <a:endParaRPr lang="en-IN" dirty="0">
              <a:solidFill>
                <a:srgbClr val="000000">
                  <a:tint val="75000"/>
                </a:srgbClr>
              </a:solidFill>
            </a:endParaRPr>
          </a:p>
        </p:txBody>
      </p:sp>
      <p:sp>
        <p:nvSpPr>
          <p:cNvPr id="6" name="Rectangle 5"/>
          <p:cNvSpPr/>
          <p:nvPr/>
        </p:nvSpPr>
        <p:spPr>
          <a:xfrm>
            <a:off x="1441841" y="237066"/>
            <a:ext cx="9308639" cy="523220"/>
          </a:xfrm>
          <a:prstGeom prst="rect">
            <a:avLst/>
          </a:prstGeom>
          <a:solidFill>
            <a:schemeClr val="bg1"/>
          </a:solidFill>
        </p:spPr>
        <p:txBody>
          <a:bodyPr wrap="none" anchor="ctr">
            <a:spAutoFit/>
          </a:bodyPr>
          <a:lstStyle/>
          <a:p>
            <a:pPr algn="ctr"/>
            <a:r>
              <a:rPr lang="en-IN" sz="2800" b="1" dirty="0" smtClean="0">
                <a:solidFill>
                  <a:srgbClr val="0070C0"/>
                </a:solidFill>
                <a:latin typeface="Leelawadee UI" panose="020B0502040204020203" pitchFamily="34" charset="-34"/>
                <a:cs typeface="Leelawadee UI" panose="020B0502040204020203" pitchFamily="34" charset="-34"/>
              </a:rPr>
              <a:t>Emotional Connect: Employee Launch Communication</a:t>
            </a:r>
            <a:endParaRPr lang="en-IN" sz="2800" b="1" dirty="0">
              <a:solidFill>
                <a:srgbClr val="0070C0"/>
              </a:solidFill>
              <a:latin typeface="Leelawadee UI" panose="020B0502040204020203" pitchFamily="34" charset="-34"/>
              <a:cs typeface="Leelawadee UI" panose="020B0502040204020203" pitchFamily="34" charset="-34"/>
            </a:endParaRPr>
          </a:p>
        </p:txBody>
      </p:sp>
      <p:grpSp>
        <p:nvGrpSpPr>
          <p:cNvPr id="13" name="Group 12"/>
          <p:cNvGrpSpPr/>
          <p:nvPr/>
        </p:nvGrpSpPr>
        <p:grpSpPr>
          <a:xfrm>
            <a:off x="7770340" y="1200590"/>
            <a:ext cx="3885041" cy="4955396"/>
            <a:chOff x="7946264" y="772253"/>
            <a:chExt cx="4098720" cy="5455973"/>
          </a:xfrm>
        </p:grpSpPr>
        <p:pic>
          <p:nvPicPr>
            <p:cNvPr id="8" name="Picture 7"/>
            <p:cNvPicPr>
              <a:picLocks noChangeAspect="1"/>
            </p:cNvPicPr>
            <p:nvPr/>
          </p:nvPicPr>
          <p:blipFill>
            <a:blip r:embed="rId3"/>
            <a:stretch>
              <a:fillRect/>
            </a:stretch>
          </p:blipFill>
          <p:spPr>
            <a:xfrm>
              <a:off x="7946264" y="4365591"/>
              <a:ext cx="4098720" cy="1862635"/>
            </a:xfrm>
            <a:prstGeom prst="rect">
              <a:avLst/>
            </a:prstGeom>
          </p:spPr>
        </p:pic>
        <p:pic>
          <p:nvPicPr>
            <p:cNvPr id="9" name="Picture 8"/>
            <p:cNvPicPr>
              <a:picLocks noChangeAspect="1"/>
            </p:cNvPicPr>
            <p:nvPr/>
          </p:nvPicPr>
          <p:blipFill>
            <a:blip r:embed="rId4">
              <a:clrChange>
                <a:clrFrom>
                  <a:srgbClr val="FFFFFF"/>
                </a:clrFrom>
                <a:clrTo>
                  <a:srgbClr val="FFFFFF">
                    <a:alpha val="0"/>
                  </a:srgbClr>
                </a:clrTo>
              </a:clrChange>
            </a:blip>
            <a:stretch>
              <a:fillRect/>
            </a:stretch>
          </p:blipFill>
          <p:spPr>
            <a:xfrm>
              <a:off x="8064638" y="2611224"/>
              <a:ext cx="1746942" cy="1601074"/>
            </a:xfrm>
            <a:prstGeom prst="rect">
              <a:avLst/>
            </a:prstGeom>
          </p:spPr>
        </p:pic>
        <p:pic>
          <p:nvPicPr>
            <p:cNvPr id="10" name="Picture 9"/>
            <p:cNvPicPr>
              <a:picLocks noChangeAspect="1"/>
            </p:cNvPicPr>
            <p:nvPr/>
          </p:nvPicPr>
          <p:blipFill>
            <a:blip r:embed="rId5">
              <a:clrChange>
                <a:clrFrom>
                  <a:srgbClr val="FFFFFF"/>
                </a:clrFrom>
                <a:clrTo>
                  <a:srgbClr val="FFFFFF">
                    <a:alpha val="0"/>
                  </a:srgbClr>
                </a:clrTo>
              </a:clrChange>
            </a:blip>
            <a:stretch>
              <a:fillRect/>
            </a:stretch>
          </p:blipFill>
          <p:spPr>
            <a:xfrm>
              <a:off x="10313063" y="2680048"/>
              <a:ext cx="1491299" cy="1516001"/>
            </a:xfrm>
            <a:prstGeom prst="rect">
              <a:avLst/>
            </a:prstGeom>
          </p:spPr>
        </p:pic>
        <p:pic>
          <p:nvPicPr>
            <p:cNvPr id="11" name="Picture 10"/>
            <p:cNvPicPr>
              <a:picLocks noChangeAspect="1"/>
            </p:cNvPicPr>
            <p:nvPr/>
          </p:nvPicPr>
          <p:blipFill>
            <a:blip r:embed="rId6"/>
            <a:stretch>
              <a:fillRect/>
            </a:stretch>
          </p:blipFill>
          <p:spPr>
            <a:xfrm flipH="1">
              <a:off x="8115444" y="840589"/>
              <a:ext cx="1552463" cy="1589267"/>
            </a:xfrm>
            <a:prstGeom prst="rect">
              <a:avLst/>
            </a:prstGeom>
          </p:spPr>
        </p:pic>
        <p:pic>
          <p:nvPicPr>
            <p:cNvPr id="12" name="Picture 11"/>
            <p:cNvPicPr>
              <a:picLocks noChangeAspect="1"/>
            </p:cNvPicPr>
            <p:nvPr/>
          </p:nvPicPr>
          <p:blipFill>
            <a:blip r:embed="rId7"/>
            <a:stretch>
              <a:fillRect/>
            </a:stretch>
          </p:blipFill>
          <p:spPr>
            <a:xfrm>
              <a:off x="10051717" y="772253"/>
              <a:ext cx="1966781" cy="1610060"/>
            </a:xfrm>
            <a:prstGeom prst="rect">
              <a:avLst/>
            </a:prstGeom>
          </p:spPr>
        </p:pic>
      </p:grpSp>
      <p:sp>
        <p:nvSpPr>
          <p:cNvPr id="16" name="Pentagon 15"/>
          <p:cNvSpPr/>
          <p:nvPr/>
        </p:nvSpPr>
        <p:spPr>
          <a:xfrm>
            <a:off x="7678971" y="772564"/>
            <a:ext cx="4208230" cy="354721"/>
          </a:xfrm>
          <a:prstGeom prst="homePlate">
            <a:avLst>
              <a:gd name="adj" fmla="val 0"/>
            </a:avLst>
          </a:prstGeom>
          <a:solidFill>
            <a:srgbClr val="2F75B5"/>
          </a:solidFill>
          <a:ln w="12700" cap="flat" cmpd="sng" algn="ctr">
            <a:noFill/>
            <a:prstDash val="solid"/>
            <a:miter lim="800000"/>
          </a:ln>
          <a:effectLst/>
        </p:spPr>
        <p:txBody>
          <a:bodyPr rtlCol="0" anchor="ctr"/>
          <a:lstStyle/>
          <a:p>
            <a:pPr algn="ctr"/>
            <a:r>
              <a:rPr lang="en-IN" sz="1600" b="1" kern="0" dirty="0">
                <a:solidFill>
                  <a:prstClr val="white"/>
                </a:solidFill>
                <a:latin typeface="Leelawadee UI" panose="020B0502040204020203" pitchFamily="34" charset="-34"/>
                <a:cs typeface="Leelawadee UI" panose="020B0502040204020203" pitchFamily="34" charset="-34"/>
              </a:rPr>
              <a:t>MERCHANDIZE</a:t>
            </a:r>
          </a:p>
        </p:txBody>
      </p:sp>
      <p:sp>
        <p:nvSpPr>
          <p:cNvPr id="17" name="Pentagon 16"/>
          <p:cNvSpPr/>
          <p:nvPr/>
        </p:nvSpPr>
        <p:spPr>
          <a:xfrm>
            <a:off x="194184" y="772565"/>
            <a:ext cx="7436411" cy="366858"/>
          </a:xfrm>
          <a:prstGeom prst="homePlate">
            <a:avLst>
              <a:gd name="adj" fmla="val 0"/>
            </a:avLst>
          </a:prstGeom>
          <a:solidFill>
            <a:srgbClr val="2F75B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prstClr val="white"/>
                </a:solidFill>
                <a:effectLst/>
                <a:uLnTx/>
                <a:uFillTx/>
                <a:latin typeface="Leelawadee UI" panose="020B0502040204020203" pitchFamily="34" charset="-34"/>
                <a:ea typeface="+mn-ea"/>
                <a:cs typeface="Leelawadee UI" panose="020B0502040204020203" pitchFamily="34" charset="-34"/>
              </a:rPr>
              <a:t>PRIMARY</a:t>
            </a:r>
            <a:r>
              <a:rPr kumimoji="0" lang="en-US" sz="1600" b="1" i="0" u="none" strike="noStrike" kern="0" cap="none" spc="0" normalizeH="0" noProof="0" dirty="0" smtClean="0">
                <a:ln>
                  <a:noFill/>
                </a:ln>
                <a:solidFill>
                  <a:prstClr val="white"/>
                </a:solidFill>
                <a:effectLst/>
                <a:uLnTx/>
                <a:uFillTx/>
                <a:latin typeface="Leelawadee UI" panose="020B0502040204020203" pitchFamily="34" charset="-34"/>
                <a:ea typeface="+mn-ea"/>
                <a:cs typeface="Leelawadee UI" panose="020B0502040204020203" pitchFamily="34" charset="-34"/>
              </a:rPr>
              <a:t> COMMUNICATION – OPTION 1</a:t>
            </a:r>
            <a:endParaRPr kumimoji="0" lang="en-US" sz="1600" b="1" i="0" u="none" strike="noStrike" kern="0" cap="none" spc="0" normalizeH="0" baseline="0" noProof="0" dirty="0" smtClean="0">
              <a:ln>
                <a:noFill/>
              </a:ln>
              <a:solidFill>
                <a:prstClr val="white"/>
              </a:solidFill>
              <a:effectLst/>
              <a:uLnTx/>
              <a:uFillTx/>
              <a:latin typeface="Leelawadee UI" panose="020B0502040204020203" pitchFamily="34" charset="-34"/>
              <a:ea typeface="+mn-ea"/>
              <a:cs typeface="Leelawadee UI" panose="020B0502040204020203" pitchFamily="34" charset="-34"/>
            </a:endParaRPr>
          </a:p>
        </p:txBody>
      </p:sp>
      <p:cxnSp>
        <p:nvCxnSpPr>
          <p:cNvPr id="20" name="Straight Connector 19"/>
          <p:cNvCxnSpPr/>
          <p:nvPr/>
        </p:nvCxnSpPr>
        <p:spPr>
          <a:xfrm>
            <a:off x="7653212" y="1153043"/>
            <a:ext cx="0" cy="4990064"/>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7653212" y="2792641"/>
            <a:ext cx="4143836" cy="0"/>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7653212" y="4400411"/>
            <a:ext cx="4143836" cy="0"/>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194184" y="1228169"/>
            <a:ext cx="0" cy="4990064"/>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2" name="Picture 1"/>
          <p:cNvPicPr>
            <a:picLocks noChangeAspect="1"/>
          </p:cNvPicPr>
          <p:nvPr/>
        </p:nvPicPr>
        <p:blipFill>
          <a:blip r:embed="rId8"/>
          <a:stretch>
            <a:fillRect/>
          </a:stretch>
        </p:blipFill>
        <p:spPr>
          <a:xfrm>
            <a:off x="352256" y="1229964"/>
            <a:ext cx="3476713" cy="4926022"/>
          </a:xfrm>
          <a:prstGeom prst="rect">
            <a:avLst/>
          </a:prstGeom>
        </p:spPr>
      </p:pic>
      <p:pic>
        <p:nvPicPr>
          <p:cNvPr id="3" name="Picture 2"/>
          <p:cNvPicPr>
            <a:picLocks noChangeAspect="1"/>
          </p:cNvPicPr>
          <p:nvPr/>
        </p:nvPicPr>
        <p:blipFill>
          <a:blip r:embed="rId9"/>
          <a:stretch>
            <a:fillRect/>
          </a:stretch>
        </p:blipFill>
        <p:spPr>
          <a:xfrm>
            <a:off x="3967463" y="1231561"/>
            <a:ext cx="3517446" cy="4924425"/>
          </a:xfrm>
          <a:prstGeom prst="rect">
            <a:avLst/>
          </a:prstGeom>
        </p:spPr>
      </p:pic>
    </p:spTree>
    <p:extLst>
      <p:ext uri="{BB962C8B-B14F-4D97-AF65-F5344CB8AC3E}">
        <p14:creationId xmlns:p14="http://schemas.microsoft.com/office/powerpoint/2010/main" val="373470460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040F425-731D-4835-A38A-9545B9CAE996}" type="slidenum">
              <a:rPr lang="en-IN" smtClean="0">
                <a:solidFill>
                  <a:srgbClr val="000000">
                    <a:tint val="75000"/>
                  </a:srgbClr>
                </a:solidFill>
              </a:rPr>
              <a:pPr/>
              <a:t>42</a:t>
            </a:fld>
            <a:endParaRPr lang="en-IN" dirty="0">
              <a:solidFill>
                <a:srgbClr val="000000">
                  <a:tint val="75000"/>
                </a:srgbClr>
              </a:solidFill>
            </a:endParaRPr>
          </a:p>
        </p:txBody>
      </p:sp>
      <p:sp>
        <p:nvSpPr>
          <p:cNvPr id="6" name="Rectangle 5"/>
          <p:cNvSpPr/>
          <p:nvPr/>
        </p:nvSpPr>
        <p:spPr>
          <a:xfrm>
            <a:off x="1441841" y="237066"/>
            <a:ext cx="9308639" cy="523220"/>
          </a:xfrm>
          <a:prstGeom prst="rect">
            <a:avLst/>
          </a:prstGeom>
          <a:solidFill>
            <a:schemeClr val="bg1"/>
          </a:solidFill>
        </p:spPr>
        <p:txBody>
          <a:bodyPr wrap="none" anchor="ctr">
            <a:spAutoFit/>
          </a:bodyPr>
          <a:lstStyle/>
          <a:p>
            <a:pPr algn="ctr"/>
            <a:r>
              <a:rPr lang="en-IN" sz="2800" b="1" dirty="0" smtClean="0">
                <a:solidFill>
                  <a:srgbClr val="0070C0"/>
                </a:solidFill>
                <a:latin typeface="Leelawadee UI" panose="020B0502040204020203" pitchFamily="34" charset="-34"/>
                <a:cs typeface="Leelawadee UI" panose="020B0502040204020203" pitchFamily="34" charset="-34"/>
              </a:rPr>
              <a:t>Emotional Connect: Employee Launch Communication</a:t>
            </a:r>
            <a:endParaRPr lang="en-IN" sz="2800" b="1" dirty="0">
              <a:solidFill>
                <a:srgbClr val="0070C0"/>
              </a:solidFill>
              <a:latin typeface="Leelawadee UI" panose="020B0502040204020203" pitchFamily="34" charset="-34"/>
              <a:cs typeface="Leelawadee UI" panose="020B0502040204020203" pitchFamily="34" charset="-34"/>
            </a:endParaRPr>
          </a:p>
        </p:txBody>
      </p:sp>
      <p:sp>
        <p:nvSpPr>
          <p:cNvPr id="16" name="Pentagon 15"/>
          <p:cNvSpPr/>
          <p:nvPr/>
        </p:nvSpPr>
        <p:spPr>
          <a:xfrm>
            <a:off x="7678971" y="772564"/>
            <a:ext cx="4208230" cy="354721"/>
          </a:xfrm>
          <a:prstGeom prst="homePlate">
            <a:avLst>
              <a:gd name="adj" fmla="val 0"/>
            </a:avLst>
          </a:prstGeom>
          <a:solidFill>
            <a:srgbClr val="2F75B5"/>
          </a:solidFill>
          <a:ln w="12700" cap="flat" cmpd="sng" algn="ctr">
            <a:noFill/>
            <a:prstDash val="solid"/>
            <a:miter lim="800000"/>
          </a:ln>
          <a:effectLst/>
        </p:spPr>
        <p:txBody>
          <a:bodyPr rtlCol="0" anchor="ctr"/>
          <a:lstStyle/>
          <a:p>
            <a:pPr algn="ctr"/>
            <a:r>
              <a:rPr lang="en-IN" sz="1600" b="1" kern="0" dirty="0">
                <a:solidFill>
                  <a:prstClr val="white"/>
                </a:solidFill>
                <a:latin typeface="Leelawadee UI" panose="020B0502040204020203" pitchFamily="34" charset="-34"/>
                <a:cs typeface="Leelawadee UI" panose="020B0502040204020203" pitchFamily="34" charset="-34"/>
              </a:rPr>
              <a:t>MERCHANDIZE</a:t>
            </a:r>
          </a:p>
        </p:txBody>
      </p:sp>
      <p:sp>
        <p:nvSpPr>
          <p:cNvPr id="17" name="Pentagon 16"/>
          <p:cNvSpPr/>
          <p:nvPr/>
        </p:nvSpPr>
        <p:spPr>
          <a:xfrm>
            <a:off x="194184" y="772565"/>
            <a:ext cx="7436411" cy="366858"/>
          </a:xfrm>
          <a:prstGeom prst="homePlate">
            <a:avLst>
              <a:gd name="adj" fmla="val 0"/>
            </a:avLst>
          </a:prstGeom>
          <a:solidFill>
            <a:srgbClr val="2F75B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prstClr val="white"/>
                </a:solidFill>
                <a:effectLst/>
                <a:uLnTx/>
                <a:uFillTx/>
                <a:latin typeface="Leelawadee UI" panose="020B0502040204020203" pitchFamily="34" charset="-34"/>
                <a:ea typeface="+mn-ea"/>
                <a:cs typeface="Leelawadee UI" panose="020B0502040204020203" pitchFamily="34" charset="-34"/>
              </a:rPr>
              <a:t>PRIMARY</a:t>
            </a:r>
            <a:r>
              <a:rPr kumimoji="0" lang="en-US" sz="1600" b="1" i="0" u="none" strike="noStrike" kern="0" cap="none" spc="0" normalizeH="0" noProof="0" dirty="0" smtClean="0">
                <a:ln>
                  <a:noFill/>
                </a:ln>
                <a:solidFill>
                  <a:prstClr val="white"/>
                </a:solidFill>
                <a:effectLst/>
                <a:uLnTx/>
                <a:uFillTx/>
                <a:latin typeface="Leelawadee UI" panose="020B0502040204020203" pitchFamily="34" charset="-34"/>
                <a:ea typeface="+mn-ea"/>
                <a:cs typeface="Leelawadee UI" panose="020B0502040204020203" pitchFamily="34" charset="-34"/>
              </a:rPr>
              <a:t> COMMUNICATION – OPTION 2</a:t>
            </a:r>
            <a:endParaRPr kumimoji="0" lang="en-US" sz="1600" b="1" i="0" u="none" strike="noStrike" kern="0" cap="none" spc="0" normalizeH="0" baseline="0" noProof="0" dirty="0" smtClean="0">
              <a:ln>
                <a:noFill/>
              </a:ln>
              <a:solidFill>
                <a:prstClr val="white"/>
              </a:solidFill>
              <a:effectLst/>
              <a:uLnTx/>
              <a:uFillTx/>
              <a:latin typeface="Leelawadee UI" panose="020B0502040204020203" pitchFamily="34" charset="-34"/>
              <a:ea typeface="+mn-ea"/>
              <a:cs typeface="Leelawadee UI" panose="020B0502040204020203" pitchFamily="34" charset="-34"/>
            </a:endParaRPr>
          </a:p>
        </p:txBody>
      </p:sp>
      <p:cxnSp>
        <p:nvCxnSpPr>
          <p:cNvPr id="20" name="Straight Connector 19"/>
          <p:cNvCxnSpPr/>
          <p:nvPr/>
        </p:nvCxnSpPr>
        <p:spPr>
          <a:xfrm>
            <a:off x="7653212" y="1153043"/>
            <a:ext cx="0" cy="4990064"/>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7653212" y="2792641"/>
            <a:ext cx="4143836" cy="0"/>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7653212" y="4400411"/>
            <a:ext cx="4143836" cy="0"/>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194184" y="1228169"/>
            <a:ext cx="0" cy="4990064"/>
          </a:xfrm>
          <a:prstGeom prst="line">
            <a:avLst/>
          </a:prstGeom>
          <a:ln w="28575"/>
        </p:spPr>
        <p:style>
          <a:lnRef idx="1">
            <a:schemeClr val="accent1"/>
          </a:lnRef>
          <a:fillRef idx="0">
            <a:schemeClr val="accent1"/>
          </a:fillRef>
          <a:effectRef idx="0">
            <a:schemeClr val="accent1"/>
          </a:effectRef>
          <a:fontRef idx="minor">
            <a:schemeClr val="tx1"/>
          </a:fontRef>
        </p:style>
      </p:cxnSp>
      <p:grpSp>
        <p:nvGrpSpPr>
          <p:cNvPr id="13" name="Group 12"/>
          <p:cNvGrpSpPr/>
          <p:nvPr/>
        </p:nvGrpSpPr>
        <p:grpSpPr>
          <a:xfrm>
            <a:off x="7770340" y="1200590"/>
            <a:ext cx="3885041" cy="4955396"/>
            <a:chOff x="7946264" y="772253"/>
            <a:chExt cx="4098720" cy="5455973"/>
          </a:xfrm>
        </p:grpSpPr>
        <p:pic>
          <p:nvPicPr>
            <p:cNvPr id="8" name="Picture 7"/>
            <p:cNvPicPr>
              <a:picLocks noChangeAspect="1"/>
            </p:cNvPicPr>
            <p:nvPr/>
          </p:nvPicPr>
          <p:blipFill>
            <a:blip r:embed="rId3"/>
            <a:stretch>
              <a:fillRect/>
            </a:stretch>
          </p:blipFill>
          <p:spPr>
            <a:xfrm>
              <a:off x="7946264" y="4365591"/>
              <a:ext cx="4098720" cy="1862635"/>
            </a:xfrm>
            <a:prstGeom prst="rect">
              <a:avLst/>
            </a:prstGeom>
          </p:spPr>
        </p:pic>
        <p:pic>
          <p:nvPicPr>
            <p:cNvPr id="9" name="Picture 8"/>
            <p:cNvPicPr>
              <a:picLocks noChangeAspect="1"/>
            </p:cNvPicPr>
            <p:nvPr/>
          </p:nvPicPr>
          <p:blipFill>
            <a:blip r:embed="rId4">
              <a:clrChange>
                <a:clrFrom>
                  <a:srgbClr val="FFFFFF"/>
                </a:clrFrom>
                <a:clrTo>
                  <a:srgbClr val="FFFFFF">
                    <a:alpha val="0"/>
                  </a:srgbClr>
                </a:clrTo>
              </a:clrChange>
            </a:blip>
            <a:stretch>
              <a:fillRect/>
            </a:stretch>
          </p:blipFill>
          <p:spPr>
            <a:xfrm>
              <a:off x="8064638" y="2611224"/>
              <a:ext cx="1746942" cy="1601074"/>
            </a:xfrm>
            <a:prstGeom prst="rect">
              <a:avLst/>
            </a:prstGeom>
          </p:spPr>
        </p:pic>
        <p:pic>
          <p:nvPicPr>
            <p:cNvPr id="10" name="Picture 9"/>
            <p:cNvPicPr>
              <a:picLocks noChangeAspect="1"/>
            </p:cNvPicPr>
            <p:nvPr/>
          </p:nvPicPr>
          <p:blipFill>
            <a:blip r:embed="rId5">
              <a:clrChange>
                <a:clrFrom>
                  <a:srgbClr val="FFFFFF"/>
                </a:clrFrom>
                <a:clrTo>
                  <a:srgbClr val="FFFFFF">
                    <a:alpha val="0"/>
                  </a:srgbClr>
                </a:clrTo>
              </a:clrChange>
            </a:blip>
            <a:stretch>
              <a:fillRect/>
            </a:stretch>
          </p:blipFill>
          <p:spPr>
            <a:xfrm>
              <a:off x="10313063" y="2680048"/>
              <a:ext cx="1491299" cy="1516001"/>
            </a:xfrm>
            <a:prstGeom prst="rect">
              <a:avLst/>
            </a:prstGeom>
          </p:spPr>
        </p:pic>
        <p:pic>
          <p:nvPicPr>
            <p:cNvPr id="11" name="Picture 10"/>
            <p:cNvPicPr>
              <a:picLocks noChangeAspect="1"/>
            </p:cNvPicPr>
            <p:nvPr/>
          </p:nvPicPr>
          <p:blipFill>
            <a:blip r:embed="rId6"/>
            <a:stretch>
              <a:fillRect/>
            </a:stretch>
          </p:blipFill>
          <p:spPr>
            <a:xfrm flipH="1">
              <a:off x="8115444" y="840589"/>
              <a:ext cx="1552463" cy="1589267"/>
            </a:xfrm>
            <a:prstGeom prst="rect">
              <a:avLst/>
            </a:prstGeom>
          </p:spPr>
        </p:pic>
        <p:pic>
          <p:nvPicPr>
            <p:cNvPr id="12" name="Picture 11"/>
            <p:cNvPicPr>
              <a:picLocks noChangeAspect="1"/>
            </p:cNvPicPr>
            <p:nvPr/>
          </p:nvPicPr>
          <p:blipFill>
            <a:blip r:embed="rId7"/>
            <a:stretch>
              <a:fillRect/>
            </a:stretch>
          </p:blipFill>
          <p:spPr>
            <a:xfrm>
              <a:off x="10051717" y="772253"/>
              <a:ext cx="1966781" cy="1610060"/>
            </a:xfrm>
            <a:prstGeom prst="rect">
              <a:avLst/>
            </a:prstGeom>
          </p:spPr>
        </p:pic>
      </p:grpSp>
      <p:pic>
        <p:nvPicPr>
          <p:cNvPr id="5" name="Picture 4"/>
          <p:cNvPicPr>
            <a:picLocks noChangeAspect="1"/>
          </p:cNvPicPr>
          <p:nvPr/>
        </p:nvPicPr>
        <p:blipFill>
          <a:blip r:embed="rId8"/>
          <a:stretch>
            <a:fillRect/>
          </a:stretch>
        </p:blipFill>
        <p:spPr>
          <a:xfrm>
            <a:off x="400368" y="1228169"/>
            <a:ext cx="3514181" cy="4914938"/>
          </a:xfrm>
          <a:prstGeom prst="rect">
            <a:avLst/>
          </a:prstGeom>
        </p:spPr>
      </p:pic>
      <p:pic>
        <p:nvPicPr>
          <p:cNvPr id="14" name="Picture 13"/>
          <p:cNvPicPr>
            <a:picLocks noChangeAspect="1"/>
          </p:cNvPicPr>
          <p:nvPr/>
        </p:nvPicPr>
        <p:blipFill>
          <a:blip r:embed="rId9"/>
          <a:stretch>
            <a:fillRect/>
          </a:stretch>
        </p:blipFill>
        <p:spPr>
          <a:xfrm>
            <a:off x="4022355" y="1228169"/>
            <a:ext cx="3503498" cy="4927817"/>
          </a:xfrm>
          <a:prstGeom prst="rect">
            <a:avLst/>
          </a:prstGeom>
        </p:spPr>
      </p:pic>
    </p:spTree>
    <p:extLst>
      <p:ext uri="{BB962C8B-B14F-4D97-AF65-F5344CB8AC3E}">
        <p14:creationId xmlns:p14="http://schemas.microsoft.com/office/powerpoint/2010/main" val="32393157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040F425-731D-4835-A38A-9545B9CAE996}" type="slidenum">
              <a:rPr lang="en-IN" smtClean="0">
                <a:solidFill>
                  <a:srgbClr val="000000">
                    <a:tint val="75000"/>
                  </a:srgbClr>
                </a:solidFill>
              </a:rPr>
              <a:pPr/>
              <a:t>43</a:t>
            </a:fld>
            <a:endParaRPr lang="en-IN" dirty="0">
              <a:solidFill>
                <a:srgbClr val="000000">
                  <a:tint val="75000"/>
                </a:srgbClr>
              </a:solidFill>
            </a:endParaRPr>
          </a:p>
        </p:txBody>
      </p:sp>
      <p:sp>
        <p:nvSpPr>
          <p:cNvPr id="6" name="Rectangle 5"/>
          <p:cNvSpPr/>
          <p:nvPr/>
        </p:nvSpPr>
        <p:spPr>
          <a:xfrm>
            <a:off x="3892584" y="237066"/>
            <a:ext cx="4407169" cy="523220"/>
          </a:xfrm>
          <a:prstGeom prst="rect">
            <a:avLst/>
          </a:prstGeom>
          <a:solidFill>
            <a:schemeClr val="bg1"/>
          </a:solidFill>
        </p:spPr>
        <p:txBody>
          <a:bodyPr wrap="none" anchor="ctr">
            <a:spAutoFit/>
          </a:bodyPr>
          <a:lstStyle/>
          <a:p>
            <a:pPr algn="ctr"/>
            <a:r>
              <a:rPr lang="en-IN" sz="2800" b="1" dirty="0" smtClean="0">
                <a:solidFill>
                  <a:srgbClr val="0070C0"/>
                </a:solidFill>
                <a:latin typeface="Leelawadee UI" panose="020B0502040204020203" pitchFamily="34" charset="-34"/>
                <a:cs typeface="Leelawadee UI" panose="020B0502040204020203" pitchFamily="34" charset="-34"/>
              </a:rPr>
              <a:t>Specific for </a:t>
            </a:r>
            <a:r>
              <a:rPr lang="en-IN" sz="2800" b="1" dirty="0" err="1" smtClean="0">
                <a:solidFill>
                  <a:srgbClr val="0070C0"/>
                </a:solidFill>
                <a:latin typeface="Leelawadee UI" panose="020B0502040204020203" pitchFamily="34" charset="-34"/>
                <a:cs typeface="Leelawadee UI" panose="020B0502040204020203" pitchFamily="34" charset="-34"/>
              </a:rPr>
              <a:t>CliQ</a:t>
            </a:r>
            <a:r>
              <a:rPr lang="en-IN" sz="2800" b="1" dirty="0" smtClean="0">
                <a:solidFill>
                  <a:srgbClr val="0070C0"/>
                </a:solidFill>
                <a:latin typeface="Leelawadee UI" panose="020B0502040204020203" pitchFamily="34" charset="-34"/>
                <a:cs typeface="Leelawadee UI" panose="020B0502040204020203" pitchFamily="34" charset="-34"/>
              </a:rPr>
              <a:t> Enrolees</a:t>
            </a:r>
            <a:endParaRPr lang="en-IN" sz="2800" b="1" dirty="0">
              <a:solidFill>
                <a:srgbClr val="0070C0"/>
              </a:solidFill>
              <a:latin typeface="Leelawadee UI" panose="020B0502040204020203" pitchFamily="34" charset="-34"/>
              <a:cs typeface="Leelawadee UI" panose="020B0502040204020203" pitchFamily="34" charset="-34"/>
            </a:endParaRPr>
          </a:p>
        </p:txBody>
      </p:sp>
      <p:sp>
        <p:nvSpPr>
          <p:cNvPr id="16" name="Pentagon 15"/>
          <p:cNvSpPr/>
          <p:nvPr/>
        </p:nvSpPr>
        <p:spPr>
          <a:xfrm>
            <a:off x="7678971" y="772564"/>
            <a:ext cx="4208230" cy="354721"/>
          </a:xfrm>
          <a:prstGeom prst="homePlate">
            <a:avLst>
              <a:gd name="adj" fmla="val 0"/>
            </a:avLst>
          </a:prstGeom>
          <a:solidFill>
            <a:srgbClr val="2F75B5"/>
          </a:solidFill>
          <a:ln w="12700" cap="flat" cmpd="sng" algn="ctr">
            <a:noFill/>
            <a:prstDash val="solid"/>
            <a:miter lim="800000"/>
          </a:ln>
          <a:effectLst/>
        </p:spPr>
        <p:txBody>
          <a:bodyPr rtlCol="0" anchor="ctr"/>
          <a:lstStyle/>
          <a:p>
            <a:pPr algn="ctr"/>
            <a:r>
              <a:rPr lang="en-IN" sz="1600" b="1" kern="0" dirty="0" smtClean="0">
                <a:solidFill>
                  <a:prstClr val="white"/>
                </a:solidFill>
                <a:latin typeface="Leelawadee UI" panose="020B0502040204020203" pitchFamily="34" charset="-34"/>
                <a:cs typeface="Leelawadee UI" panose="020B0502040204020203" pitchFamily="34" charset="-34"/>
              </a:rPr>
              <a:t>Special Gift for 100 first registrations</a:t>
            </a:r>
            <a:endParaRPr lang="en-IN" sz="1600" b="1" kern="0" dirty="0">
              <a:solidFill>
                <a:prstClr val="white"/>
              </a:solidFill>
              <a:latin typeface="Leelawadee UI" panose="020B0502040204020203" pitchFamily="34" charset="-34"/>
              <a:cs typeface="Leelawadee UI" panose="020B0502040204020203" pitchFamily="34" charset="-34"/>
            </a:endParaRPr>
          </a:p>
        </p:txBody>
      </p:sp>
      <p:sp>
        <p:nvSpPr>
          <p:cNvPr id="17" name="Pentagon 16"/>
          <p:cNvSpPr/>
          <p:nvPr/>
        </p:nvSpPr>
        <p:spPr>
          <a:xfrm>
            <a:off x="194184" y="772565"/>
            <a:ext cx="7436411" cy="366858"/>
          </a:xfrm>
          <a:prstGeom prst="homePlate">
            <a:avLst>
              <a:gd name="adj" fmla="val 0"/>
            </a:avLst>
          </a:prstGeom>
          <a:solidFill>
            <a:srgbClr val="2F75B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prstClr val="white"/>
                </a:solidFill>
                <a:effectLst/>
                <a:uLnTx/>
                <a:uFillTx/>
                <a:latin typeface="Leelawadee UI" panose="020B0502040204020203" pitchFamily="34" charset="-34"/>
                <a:ea typeface="+mn-ea"/>
                <a:cs typeface="Leelawadee UI" panose="020B0502040204020203" pitchFamily="34" charset="-34"/>
              </a:rPr>
              <a:t>Welcome e-mailer for 50k </a:t>
            </a:r>
            <a:r>
              <a:rPr kumimoji="0" lang="en-US" sz="1600" b="1" i="0" u="none" strike="noStrike" kern="0" cap="none" spc="0" normalizeH="0" baseline="0" noProof="0" dirty="0" err="1" smtClean="0">
                <a:ln>
                  <a:noFill/>
                </a:ln>
                <a:solidFill>
                  <a:prstClr val="white"/>
                </a:solidFill>
                <a:effectLst/>
                <a:uLnTx/>
                <a:uFillTx/>
                <a:latin typeface="Leelawadee UI" panose="020B0502040204020203" pitchFamily="34" charset="-34"/>
                <a:ea typeface="+mn-ea"/>
                <a:cs typeface="Leelawadee UI" panose="020B0502040204020203" pitchFamily="34" charset="-34"/>
              </a:rPr>
              <a:t>CliQ</a:t>
            </a:r>
            <a:r>
              <a:rPr kumimoji="0" lang="en-US" sz="1600" b="1" i="0" u="none" strike="noStrike" kern="0" cap="none" spc="0" normalizeH="0" baseline="0" noProof="0" dirty="0" smtClean="0">
                <a:ln>
                  <a:noFill/>
                </a:ln>
                <a:solidFill>
                  <a:prstClr val="white"/>
                </a:solidFill>
                <a:effectLst/>
                <a:uLnTx/>
                <a:uFillTx/>
                <a:latin typeface="Leelawadee UI" panose="020B0502040204020203" pitchFamily="34" charset="-34"/>
                <a:ea typeface="+mn-ea"/>
                <a:cs typeface="Leelawadee UI" panose="020B0502040204020203" pitchFamily="34" charset="-34"/>
              </a:rPr>
              <a:t> registered members</a:t>
            </a:r>
          </a:p>
        </p:txBody>
      </p:sp>
      <p:cxnSp>
        <p:nvCxnSpPr>
          <p:cNvPr id="20" name="Straight Connector 19"/>
          <p:cNvCxnSpPr/>
          <p:nvPr/>
        </p:nvCxnSpPr>
        <p:spPr>
          <a:xfrm>
            <a:off x="7653212" y="1153043"/>
            <a:ext cx="0" cy="4656955"/>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7653212" y="2792641"/>
            <a:ext cx="4143836" cy="0"/>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7653212" y="4182043"/>
            <a:ext cx="4143836" cy="0"/>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194184" y="1228169"/>
            <a:ext cx="0" cy="4581829"/>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65879" y="1163348"/>
            <a:ext cx="2434926" cy="4646650"/>
          </a:xfrm>
          <a:prstGeom prst="rect">
            <a:avLst/>
          </a:prstGeom>
        </p:spPr>
      </p:pic>
      <p:grpSp>
        <p:nvGrpSpPr>
          <p:cNvPr id="19" name="Group 18"/>
          <p:cNvGrpSpPr/>
          <p:nvPr/>
        </p:nvGrpSpPr>
        <p:grpSpPr>
          <a:xfrm>
            <a:off x="8009594" y="1200590"/>
            <a:ext cx="3520582" cy="4609408"/>
            <a:chOff x="8002357" y="772253"/>
            <a:chExt cx="4098720" cy="5600414"/>
          </a:xfrm>
        </p:grpSpPr>
        <p:pic>
          <p:nvPicPr>
            <p:cNvPr id="21" name="Picture 20"/>
            <p:cNvPicPr>
              <a:picLocks noChangeAspect="1"/>
            </p:cNvPicPr>
            <p:nvPr/>
          </p:nvPicPr>
          <p:blipFill>
            <a:blip r:embed="rId4"/>
            <a:stretch>
              <a:fillRect/>
            </a:stretch>
          </p:blipFill>
          <p:spPr>
            <a:xfrm>
              <a:off x="8002357" y="4510033"/>
              <a:ext cx="4098720" cy="1862634"/>
            </a:xfrm>
            <a:prstGeom prst="rect">
              <a:avLst/>
            </a:prstGeom>
          </p:spPr>
        </p:pic>
        <p:pic>
          <p:nvPicPr>
            <p:cNvPr id="22" name="Picture 21"/>
            <p:cNvPicPr>
              <a:picLocks noChangeAspect="1"/>
            </p:cNvPicPr>
            <p:nvPr/>
          </p:nvPicPr>
          <p:blipFill>
            <a:blip r:embed="rId5">
              <a:clrChange>
                <a:clrFrom>
                  <a:srgbClr val="FFFFFF"/>
                </a:clrFrom>
                <a:clrTo>
                  <a:srgbClr val="FFFFFF">
                    <a:alpha val="0"/>
                  </a:srgbClr>
                </a:clrTo>
              </a:clrChange>
            </a:blip>
            <a:stretch>
              <a:fillRect/>
            </a:stretch>
          </p:blipFill>
          <p:spPr>
            <a:xfrm>
              <a:off x="8064638" y="2727300"/>
              <a:ext cx="1746942" cy="1601074"/>
            </a:xfrm>
            <a:prstGeom prst="rect">
              <a:avLst/>
            </a:prstGeom>
          </p:spPr>
        </p:pic>
        <p:pic>
          <p:nvPicPr>
            <p:cNvPr id="24" name="Picture 23"/>
            <p:cNvPicPr>
              <a:picLocks noChangeAspect="1"/>
            </p:cNvPicPr>
            <p:nvPr/>
          </p:nvPicPr>
          <p:blipFill>
            <a:blip r:embed="rId6">
              <a:clrChange>
                <a:clrFrom>
                  <a:srgbClr val="FFFFFF"/>
                </a:clrFrom>
                <a:clrTo>
                  <a:srgbClr val="FFFFFF">
                    <a:alpha val="0"/>
                  </a:srgbClr>
                </a:clrTo>
              </a:clrChange>
            </a:blip>
            <a:stretch>
              <a:fillRect/>
            </a:stretch>
          </p:blipFill>
          <p:spPr>
            <a:xfrm>
              <a:off x="10313063" y="2796123"/>
              <a:ext cx="1491299" cy="1516001"/>
            </a:xfrm>
            <a:prstGeom prst="rect">
              <a:avLst/>
            </a:prstGeom>
          </p:spPr>
        </p:pic>
        <p:pic>
          <p:nvPicPr>
            <p:cNvPr id="25" name="Picture 24"/>
            <p:cNvPicPr>
              <a:picLocks noChangeAspect="1"/>
            </p:cNvPicPr>
            <p:nvPr/>
          </p:nvPicPr>
          <p:blipFill>
            <a:blip r:embed="rId7"/>
            <a:stretch>
              <a:fillRect/>
            </a:stretch>
          </p:blipFill>
          <p:spPr>
            <a:xfrm flipH="1">
              <a:off x="8115444" y="840589"/>
              <a:ext cx="1552463" cy="1589267"/>
            </a:xfrm>
            <a:prstGeom prst="rect">
              <a:avLst/>
            </a:prstGeom>
          </p:spPr>
        </p:pic>
        <p:pic>
          <p:nvPicPr>
            <p:cNvPr id="26" name="Picture 25"/>
            <p:cNvPicPr>
              <a:picLocks noChangeAspect="1"/>
            </p:cNvPicPr>
            <p:nvPr/>
          </p:nvPicPr>
          <p:blipFill>
            <a:blip r:embed="rId8"/>
            <a:stretch>
              <a:fillRect/>
            </a:stretch>
          </p:blipFill>
          <p:spPr>
            <a:xfrm>
              <a:off x="10051717" y="772253"/>
              <a:ext cx="1966781" cy="1610060"/>
            </a:xfrm>
            <a:prstGeom prst="rect">
              <a:avLst/>
            </a:prstGeom>
          </p:spPr>
        </p:pic>
      </p:grpSp>
      <p:sp>
        <p:nvSpPr>
          <p:cNvPr id="3" name="Rectangle 2"/>
          <p:cNvSpPr/>
          <p:nvPr/>
        </p:nvSpPr>
        <p:spPr>
          <a:xfrm>
            <a:off x="194184" y="5898744"/>
            <a:ext cx="6904785" cy="369332"/>
          </a:xfrm>
          <a:prstGeom prst="rect">
            <a:avLst/>
          </a:prstGeom>
        </p:spPr>
        <p:txBody>
          <a:bodyPr wrap="square">
            <a:spAutoFit/>
          </a:bodyPr>
          <a:lstStyle/>
          <a:p>
            <a:r>
              <a:rPr lang="en-IN" dirty="0"/>
              <a:t>Members who have not yet joined. First cuts, more extensive dialogues</a:t>
            </a:r>
          </a:p>
        </p:txBody>
      </p:sp>
    </p:spTree>
    <p:extLst>
      <p:ext uri="{BB962C8B-B14F-4D97-AF65-F5344CB8AC3E}">
        <p14:creationId xmlns:p14="http://schemas.microsoft.com/office/powerpoint/2010/main" val="183202672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040F425-731D-4835-A38A-9545B9CAE996}" type="slidenum">
              <a:rPr lang="en-IN" smtClean="0">
                <a:solidFill>
                  <a:srgbClr val="000000">
                    <a:tint val="75000"/>
                  </a:srgbClr>
                </a:solidFill>
              </a:rPr>
              <a:pPr/>
              <a:t>44</a:t>
            </a:fld>
            <a:endParaRPr lang="en-IN" dirty="0">
              <a:solidFill>
                <a:srgbClr val="000000">
                  <a:tint val="75000"/>
                </a:srgbClr>
              </a:solidFill>
            </a:endParaRPr>
          </a:p>
        </p:txBody>
      </p:sp>
      <p:sp>
        <p:nvSpPr>
          <p:cNvPr id="5" name="Rectangle 4"/>
          <p:cNvSpPr/>
          <p:nvPr/>
        </p:nvSpPr>
        <p:spPr>
          <a:xfrm>
            <a:off x="4771024" y="237066"/>
            <a:ext cx="2650277" cy="523220"/>
          </a:xfrm>
          <a:prstGeom prst="rect">
            <a:avLst/>
          </a:prstGeom>
          <a:solidFill>
            <a:schemeClr val="bg1"/>
          </a:solidFill>
        </p:spPr>
        <p:txBody>
          <a:bodyPr wrap="none" anchor="ctr">
            <a:spAutoFit/>
          </a:bodyPr>
          <a:lstStyle/>
          <a:p>
            <a:pPr algn="ctr"/>
            <a:r>
              <a:rPr lang="en-IN" sz="2800" b="1" dirty="0" smtClean="0">
                <a:solidFill>
                  <a:srgbClr val="0070C0"/>
                </a:solidFill>
                <a:latin typeface="Leelawadee UI" panose="020B0502040204020203" pitchFamily="34" charset="-34"/>
                <a:cs typeface="Leelawadee UI" panose="020B0502040204020203" pitchFamily="34" charset="-34"/>
              </a:rPr>
              <a:t>Website Demo</a:t>
            </a:r>
            <a:endParaRPr lang="en-IN" sz="2800" b="1" dirty="0">
              <a:solidFill>
                <a:srgbClr val="0070C0"/>
              </a:solidFill>
              <a:latin typeface="Leelawadee UI" panose="020B0502040204020203" pitchFamily="34" charset="-34"/>
              <a:cs typeface="Leelawadee UI" panose="020B0502040204020203" pitchFamily="34" charset="-34"/>
            </a:endParaRPr>
          </a:p>
        </p:txBody>
      </p:sp>
      <p:sp>
        <p:nvSpPr>
          <p:cNvPr id="10" name="Rectangle 9">
            <a:hlinkClick r:id="rId2"/>
          </p:cNvPr>
          <p:cNvSpPr/>
          <p:nvPr/>
        </p:nvSpPr>
        <p:spPr>
          <a:xfrm>
            <a:off x="3774544" y="760286"/>
            <a:ext cx="4353637" cy="518615"/>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1" u="sng" dirty="0" smtClean="0"/>
              <a:t>Tata Treats Website Demo Link</a:t>
            </a:r>
            <a:endParaRPr lang="en-IN" b="1" i="1" u="sng" dirty="0"/>
          </a:p>
        </p:txBody>
      </p:sp>
      <p:grpSp>
        <p:nvGrpSpPr>
          <p:cNvPr id="14" name="Group 13"/>
          <p:cNvGrpSpPr/>
          <p:nvPr/>
        </p:nvGrpSpPr>
        <p:grpSpPr>
          <a:xfrm>
            <a:off x="805516" y="1407500"/>
            <a:ext cx="10331057" cy="4793369"/>
            <a:chOff x="217085" y="837820"/>
            <a:chExt cx="11465399" cy="5319677"/>
          </a:xfrm>
        </p:grpSpPr>
        <p:pic>
          <p:nvPicPr>
            <p:cNvPr id="7" name="Picture 6"/>
            <p:cNvPicPr>
              <a:picLocks noChangeAspect="1"/>
            </p:cNvPicPr>
            <p:nvPr/>
          </p:nvPicPr>
          <p:blipFill>
            <a:blip r:embed="rId3"/>
            <a:stretch>
              <a:fillRect/>
            </a:stretch>
          </p:blipFill>
          <p:spPr>
            <a:xfrm>
              <a:off x="217085" y="3668964"/>
              <a:ext cx="5589478" cy="2488533"/>
            </a:xfrm>
            <a:prstGeom prst="rect">
              <a:avLst/>
            </a:prstGeom>
          </p:spPr>
        </p:pic>
        <p:pic>
          <p:nvPicPr>
            <p:cNvPr id="11" name="Picture 10"/>
            <p:cNvPicPr>
              <a:picLocks noChangeAspect="1"/>
            </p:cNvPicPr>
            <p:nvPr/>
          </p:nvPicPr>
          <p:blipFill>
            <a:blip r:embed="rId4"/>
            <a:stretch>
              <a:fillRect/>
            </a:stretch>
          </p:blipFill>
          <p:spPr>
            <a:xfrm>
              <a:off x="6096162" y="3668964"/>
              <a:ext cx="5586322" cy="2488533"/>
            </a:xfrm>
            <a:prstGeom prst="rect">
              <a:avLst/>
            </a:prstGeom>
          </p:spPr>
        </p:pic>
        <p:pic>
          <p:nvPicPr>
            <p:cNvPr id="12" name="Picture 11"/>
            <p:cNvPicPr>
              <a:picLocks noChangeAspect="1"/>
            </p:cNvPicPr>
            <p:nvPr/>
          </p:nvPicPr>
          <p:blipFill>
            <a:blip r:embed="rId5"/>
            <a:stretch>
              <a:fillRect/>
            </a:stretch>
          </p:blipFill>
          <p:spPr>
            <a:xfrm>
              <a:off x="217085" y="837820"/>
              <a:ext cx="5589478" cy="2664347"/>
            </a:xfrm>
            <a:prstGeom prst="rect">
              <a:avLst/>
            </a:prstGeom>
          </p:spPr>
        </p:pic>
        <p:pic>
          <p:nvPicPr>
            <p:cNvPr id="13" name="Picture 12"/>
            <p:cNvPicPr>
              <a:picLocks noChangeAspect="1"/>
            </p:cNvPicPr>
            <p:nvPr/>
          </p:nvPicPr>
          <p:blipFill>
            <a:blip r:embed="rId6"/>
            <a:stretch>
              <a:fillRect/>
            </a:stretch>
          </p:blipFill>
          <p:spPr>
            <a:xfrm>
              <a:off x="6096162" y="837820"/>
              <a:ext cx="5012763" cy="2664347"/>
            </a:xfrm>
            <a:prstGeom prst="rect">
              <a:avLst/>
            </a:prstGeom>
          </p:spPr>
        </p:pic>
      </p:grpSp>
      <p:sp>
        <p:nvSpPr>
          <p:cNvPr id="2" name="Rectangle 1"/>
          <p:cNvSpPr/>
          <p:nvPr/>
        </p:nvSpPr>
        <p:spPr>
          <a:xfrm>
            <a:off x="805516" y="1407500"/>
            <a:ext cx="10331057" cy="4793369"/>
          </a:xfrm>
          <a:prstGeom prst="rect">
            <a:avLst/>
          </a:prstGeom>
          <a:noFill/>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20995826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 name="Rectangle 109"/>
          <p:cNvSpPr/>
          <p:nvPr/>
        </p:nvSpPr>
        <p:spPr>
          <a:xfrm>
            <a:off x="599286" y="1225639"/>
            <a:ext cx="8420373" cy="4362832"/>
          </a:xfrm>
          <a:prstGeom prst="rect">
            <a:avLst/>
          </a:prstGeom>
          <a:solidFill>
            <a:schemeClr val="bg1">
              <a:lumMod val="9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04" name="Straight Connector 103"/>
          <p:cNvCxnSpPr/>
          <p:nvPr/>
        </p:nvCxnSpPr>
        <p:spPr>
          <a:xfrm flipV="1">
            <a:off x="5168536" y="1225639"/>
            <a:ext cx="0" cy="4376285"/>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flipV="1">
            <a:off x="607315" y="3258028"/>
            <a:ext cx="8412344" cy="1"/>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sp>
        <p:nvSpPr>
          <p:cNvPr id="91" name="Oval 90"/>
          <p:cNvSpPr/>
          <p:nvPr/>
        </p:nvSpPr>
        <p:spPr>
          <a:xfrm>
            <a:off x="1774661" y="1719353"/>
            <a:ext cx="1571270" cy="15712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2" name="TextBox 91"/>
          <p:cNvSpPr txBox="1"/>
          <p:nvPr/>
        </p:nvSpPr>
        <p:spPr>
          <a:xfrm>
            <a:off x="1749821" y="2166865"/>
            <a:ext cx="1619297" cy="646331"/>
          </a:xfrm>
          <a:prstGeom prst="rect">
            <a:avLst/>
          </a:prstGeom>
          <a:noFill/>
        </p:spPr>
        <p:txBody>
          <a:bodyPr wrap="square" rtlCol="0">
            <a:spAutoFit/>
          </a:bodyPr>
          <a:lstStyle/>
          <a:p>
            <a:pPr algn="ctr"/>
            <a:r>
              <a:rPr lang="en-IN" dirty="0" smtClean="0">
                <a:solidFill>
                  <a:schemeClr val="bg1"/>
                </a:solidFill>
              </a:rPr>
              <a:t>Citibank</a:t>
            </a:r>
          </a:p>
          <a:p>
            <a:pPr algn="ctr"/>
            <a:r>
              <a:rPr lang="en-IN" dirty="0" smtClean="0">
                <a:solidFill>
                  <a:schemeClr val="bg1"/>
                </a:solidFill>
              </a:rPr>
              <a:t>Rewards</a:t>
            </a:r>
            <a:endParaRPr lang="en-IN" dirty="0">
              <a:solidFill>
                <a:schemeClr val="bg1"/>
              </a:solidFill>
            </a:endParaRPr>
          </a:p>
        </p:txBody>
      </p:sp>
      <p:sp>
        <p:nvSpPr>
          <p:cNvPr id="4" name="Slide Number Placeholder 3"/>
          <p:cNvSpPr>
            <a:spLocks noGrp="1"/>
          </p:cNvSpPr>
          <p:nvPr>
            <p:ph type="sldNum" sz="quarter" idx="12"/>
          </p:nvPr>
        </p:nvSpPr>
        <p:spPr/>
        <p:txBody>
          <a:bodyPr/>
          <a:lstStyle/>
          <a:p>
            <a:fld id="{3040F425-731D-4835-A38A-9545B9CAE996}" type="slidenum">
              <a:rPr lang="en-IN" smtClean="0">
                <a:solidFill>
                  <a:srgbClr val="000000">
                    <a:tint val="75000"/>
                  </a:srgbClr>
                </a:solidFill>
              </a:rPr>
              <a:pPr/>
              <a:t>45</a:t>
            </a:fld>
            <a:endParaRPr lang="en-IN" dirty="0">
              <a:solidFill>
                <a:srgbClr val="000000">
                  <a:tint val="75000"/>
                </a:srgbClr>
              </a:solidFill>
            </a:endParaRPr>
          </a:p>
        </p:txBody>
      </p:sp>
      <p:sp>
        <p:nvSpPr>
          <p:cNvPr id="54" name="Rectangle 53"/>
          <p:cNvSpPr/>
          <p:nvPr/>
        </p:nvSpPr>
        <p:spPr>
          <a:xfrm>
            <a:off x="5049653" y="237066"/>
            <a:ext cx="2093009" cy="523220"/>
          </a:xfrm>
          <a:prstGeom prst="rect">
            <a:avLst/>
          </a:prstGeom>
          <a:solidFill>
            <a:schemeClr val="bg1"/>
          </a:solidFill>
        </p:spPr>
        <p:txBody>
          <a:bodyPr wrap="none" anchor="ctr">
            <a:spAutoFit/>
          </a:bodyPr>
          <a:lstStyle/>
          <a:p>
            <a:pPr algn="ctr"/>
            <a:r>
              <a:rPr lang="en-IN" sz="2800" b="1" dirty="0" smtClean="0">
                <a:solidFill>
                  <a:srgbClr val="0070C0"/>
                </a:solidFill>
                <a:latin typeface="Leelawadee UI" panose="020B0502040204020203" pitchFamily="34" charset="-34"/>
                <a:cs typeface="Leelawadee UI" panose="020B0502040204020203" pitchFamily="34" charset="-34"/>
              </a:rPr>
              <a:t>Point Value</a:t>
            </a:r>
            <a:endParaRPr lang="en-IN" sz="2800" b="1" dirty="0">
              <a:solidFill>
                <a:srgbClr val="0070C0"/>
              </a:solidFill>
              <a:latin typeface="Leelawadee UI" panose="020B0502040204020203" pitchFamily="34" charset="-34"/>
              <a:cs typeface="Leelawadee UI" panose="020B0502040204020203" pitchFamily="34" charset="-34"/>
            </a:endParaRPr>
          </a:p>
        </p:txBody>
      </p:sp>
      <p:grpSp>
        <p:nvGrpSpPr>
          <p:cNvPr id="31" name="Group 30"/>
          <p:cNvGrpSpPr/>
          <p:nvPr/>
        </p:nvGrpSpPr>
        <p:grpSpPr>
          <a:xfrm>
            <a:off x="622635" y="1225639"/>
            <a:ext cx="8397024" cy="4385128"/>
            <a:chOff x="1918954" y="1457458"/>
            <a:chExt cx="8397024" cy="4385128"/>
          </a:xfrm>
        </p:grpSpPr>
        <p:cxnSp>
          <p:nvCxnSpPr>
            <p:cNvPr id="25" name="Straight Arrow Connector 24"/>
            <p:cNvCxnSpPr/>
            <p:nvPr/>
          </p:nvCxnSpPr>
          <p:spPr>
            <a:xfrm>
              <a:off x="1918954" y="5838164"/>
              <a:ext cx="8397024"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p:nvPr/>
          </p:nvCxnSpPr>
          <p:spPr>
            <a:xfrm flipH="1" flipV="1">
              <a:off x="1918954" y="1457458"/>
              <a:ext cx="0" cy="438512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sp>
        <p:nvSpPr>
          <p:cNvPr id="32" name="TextBox 31"/>
          <p:cNvSpPr txBox="1"/>
          <p:nvPr/>
        </p:nvSpPr>
        <p:spPr>
          <a:xfrm>
            <a:off x="4265342" y="5829421"/>
            <a:ext cx="2000291" cy="338554"/>
          </a:xfrm>
          <a:prstGeom prst="rect">
            <a:avLst/>
          </a:prstGeom>
          <a:noFill/>
        </p:spPr>
        <p:txBody>
          <a:bodyPr wrap="none" rtlCol="0">
            <a:spAutoFit/>
          </a:bodyPr>
          <a:lstStyle/>
          <a:p>
            <a:r>
              <a:rPr lang="en-IN" sz="1600" b="1" dirty="0" smtClean="0"/>
              <a:t>Value of a Point (INR)</a:t>
            </a:r>
            <a:endParaRPr lang="en-IN" sz="1600" b="1" dirty="0"/>
          </a:p>
        </p:txBody>
      </p:sp>
      <p:sp>
        <p:nvSpPr>
          <p:cNvPr id="64" name="TextBox 63"/>
          <p:cNvSpPr txBox="1"/>
          <p:nvPr/>
        </p:nvSpPr>
        <p:spPr>
          <a:xfrm rot="16200000">
            <a:off x="-1268589" y="3073362"/>
            <a:ext cx="3078279" cy="369332"/>
          </a:xfrm>
          <a:prstGeom prst="rect">
            <a:avLst/>
          </a:prstGeom>
          <a:noFill/>
        </p:spPr>
        <p:txBody>
          <a:bodyPr wrap="none" rtlCol="0">
            <a:spAutoFit/>
          </a:bodyPr>
          <a:lstStyle/>
          <a:p>
            <a:r>
              <a:rPr lang="en-IN" dirty="0" smtClean="0"/>
              <a:t>Product/Service Premium-ness</a:t>
            </a:r>
            <a:endParaRPr lang="en-IN" dirty="0"/>
          </a:p>
        </p:txBody>
      </p:sp>
      <p:sp>
        <p:nvSpPr>
          <p:cNvPr id="33" name="TextBox 32"/>
          <p:cNvSpPr txBox="1"/>
          <p:nvPr/>
        </p:nvSpPr>
        <p:spPr>
          <a:xfrm>
            <a:off x="38825" y="5256492"/>
            <a:ext cx="568489" cy="369332"/>
          </a:xfrm>
          <a:prstGeom prst="rect">
            <a:avLst/>
          </a:prstGeom>
          <a:noFill/>
        </p:spPr>
        <p:txBody>
          <a:bodyPr wrap="none" rtlCol="0">
            <a:spAutoFit/>
          </a:bodyPr>
          <a:lstStyle/>
          <a:p>
            <a:r>
              <a:rPr lang="en-IN" dirty="0" smtClean="0"/>
              <a:t>Low</a:t>
            </a:r>
            <a:endParaRPr lang="en-IN" dirty="0"/>
          </a:p>
        </p:txBody>
      </p:sp>
      <p:sp>
        <p:nvSpPr>
          <p:cNvPr id="65" name="TextBox 64"/>
          <p:cNvSpPr txBox="1"/>
          <p:nvPr/>
        </p:nvSpPr>
        <p:spPr>
          <a:xfrm>
            <a:off x="528559" y="5625824"/>
            <a:ext cx="277825" cy="338554"/>
          </a:xfrm>
          <a:prstGeom prst="rect">
            <a:avLst/>
          </a:prstGeom>
          <a:noFill/>
        </p:spPr>
        <p:txBody>
          <a:bodyPr wrap="square" rtlCol="0">
            <a:spAutoFit/>
          </a:bodyPr>
          <a:lstStyle/>
          <a:p>
            <a:r>
              <a:rPr lang="en-IN" sz="1600" b="1" dirty="0" smtClean="0">
                <a:latin typeface="Leelawadee" panose="020B0502040204020203" pitchFamily="34" charset="-34"/>
                <a:cs typeface="Leelawadee" panose="020B0502040204020203" pitchFamily="34" charset="-34"/>
              </a:rPr>
              <a:t>0</a:t>
            </a:r>
            <a:endParaRPr lang="en-IN" sz="1600" b="1" dirty="0">
              <a:latin typeface="Leelawadee" panose="020B0502040204020203" pitchFamily="34" charset="-34"/>
              <a:cs typeface="Leelawadee" panose="020B0502040204020203" pitchFamily="34" charset="-34"/>
            </a:endParaRPr>
          </a:p>
        </p:txBody>
      </p:sp>
      <p:sp>
        <p:nvSpPr>
          <p:cNvPr id="66" name="TextBox 65"/>
          <p:cNvSpPr txBox="1"/>
          <p:nvPr/>
        </p:nvSpPr>
        <p:spPr>
          <a:xfrm>
            <a:off x="8375151" y="5588471"/>
            <a:ext cx="449162" cy="338554"/>
          </a:xfrm>
          <a:prstGeom prst="rect">
            <a:avLst/>
          </a:prstGeom>
          <a:noFill/>
        </p:spPr>
        <p:txBody>
          <a:bodyPr wrap="none" rtlCol="0">
            <a:spAutoFit/>
          </a:bodyPr>
          <a:lstStyle/>
          <a:p>
            <a:r>
              <a:rPr lang="en-IN" sz="1600" b="1" dirty="0" smtClean="0">
                <a:latin typeface="Leelawadee" panose="020B0502040204020203" pitchFamily="34" charset="-34"/>
                <a:cs typeface="Leelawadee" panose="020B0502040204020203" pitchFamily="34" charset="-34"/>
              </a:rPr>
              <a:t>1+</a:t>
            </a:r>
            <a:endParaRPr lang="en-IN" sz="1600" b="1" dirty="0">
              <a:latin typeface="Leelawadee" panose="020B0502040204020203" pitchFamily="34" charset="-34"/>
              <a:cs typeface="Leelawadee" panose="020B0502040204020203" pitchFamily="34" charset="-34"/>
            </a:endParaRPr>
          </a:p>
        </p:txBody>
      </p:sp>
      <p:sp>
        <p:nvSpPr>
          <p:cNvPr id="67" name="TextBox 66"/>
          <p:cNvSpPr txBox="1"/>
          <p:nvPr/>
        </p:nvSpPr>
        <p:spPr>
          <a:xfrm>
            <a:off x="-35784" y="1119894"/>
            <a:ext cx="612668" cy="369332"/>
          </a:xfrm>
          <a:prstGeom prst="rect">
            <a:avLst/>
          </a:prstGeom>
          <a:noFill/>
        </p:spPr>
        <p:txBody>
          <a:bodyPr wrap="none" rtlCol="0">
            <a:spAutoFit/>
          </a:bodyPr>
          <a:lstStyle/>
          <a:p>
            <a:r>
              <a:rPr lang="en-IN" dirty="0" smtClean="0"/>
              <a:t>High</a:t>
            </a:r>
            <a:endParaRPr lang="en-IN" dirty="0"/>
          </a:p>
        </p:txBody>
      </p:sp>
      <p:sp>
        <p:nvSpPr>
          <p:cNvPr id="34" name="Oval 33"/>
          <p:cNvSpPr/>
          <p:nvPr/>
        </p:nvSpPr>
        <p:spPr>
          <a:xfrm>
            <a:off x="999855" y="3095623"/>
            <a:ext cx="2404013" cy="24040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0" name="Oval 69"/>
          <p:cNvSpPr/>
          <p:nvPr/>
        </p:nvSpPr>
        <p:spPr>
          <a:xfrm>
            <a:off x="711842" y="2991057"/>
            <a:ext cx="922712" cy="9227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36" name="Group 35"/>
          <p:cNvGrpSpPr/>
          <p:nvPr/>
        </p:nvGrpSpPr>
        <p:grpSpPr>
          <a:xfrm>
            <a:off x="6798463" y="1389661"/>
            <a:ext cx="1164766" cy="1220295"/>
            <a:chOff x="8214566" y="1489226"/>
            <a:chExt cx="1038132" cy="1038132"/>
          </a:xfrm>
          <a:solidFill>
            <a:schemeClr val="bg1">
              <a:lumMod val="50000"/>
            </a:schemeClr>
          </a:solidFill>
        </p:grpSpPr>
        <p:sp>
          <p:nvSpPr>
            <p:cNvPr id="69" name="Oval 68"/>
            <p:cNvSpPr/>
            <p:nvPr/>
          </p:nvSpPr>
          <p:spPr>
            <a:xfrm>
              <a:off x="8214566" y="1489226"/>
              <a:ext cx="1038132" cy="1038132"/>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5" name="TextBox 34"/>
            <p:cNvSpPr txBox="1"/>
            <p:nvPr/>
          </p:nvSpPr>
          <p:spPr>
            <a:xfrm>
              <a:off x="8316094" y="1832114"/>
              <a:ext cx="912237" cy="369332"/>
            </a:xfrm>
            <a:prstGeom prst="rect">
              <a:avLst/>
            </a:prstGeom>
            <a:noFill/>
          </p:spPr>
          <p:txBody>
            <a:bodyPr wrap="none" rtlCol="0">
              <a:spAutoFit/>
            </a:bodyPr>
            <a:lstStyle/>
            <a:p>
              <a:r>
                <a:rPr lang="en-IN" dirty="0" smtClean="0">
                  <a:solidFill>
                    <a:schemeClr val="bg1"/>
                  </a:solidFill>
                </a:rPr>
                <a:t>Encircle</a:t>
              </a:r>
              <a:endParaRPr lang="en-IN" dirty="0">
                <a:solidFill>
                  <a:schemeClr val="bg1"/>
                </a:solidFill>
              </a:endParaRPr>
            </a:p>
          </p:txBody>
        </p:sp>
      </p:grpSp>
      <p:grpSp>
        <p:nvGrpSpPr>
          <p:cNvPr id="74" name="Group 73"/>
          <p:cNvGrpSpPr/>
          <p:nvPr/>
        </p:nvGrpSpPr>
        <p:grpSpPr>
          <a:xfrm>
            <a:off x="8040637" y="1265450"/>
            <a:ext cx="781392" cy="781392"/>
            <a:chOff x="8214566" y="1489226"/>
            <a:chExt cx="1038132" cy="1038132"/>
          </a:xfrm>
          <a:solidFill>
            <a:schemeClr val="bg1">
              <a:lumMod val="50000"/>
            </a:schemeClr>
          </a:solidFill>
        </p:grpSpPr>
        <p:sp>
          <p:nvSpPr>
            <p:cNvPr id="87" name="Oval 86"/>
            <p:cNvSpPr/>
            <p:nvPr/>
          </p:nvSpPr>
          <p:spPr>
            <a:xfrm>
              <a:off x="8214566" y="1489226"/>
              <a:ext cx="1038132" cy="1038132"/>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88" name="TextBox 87"/>
            <p:cNvSpPr txBox="1"/>
            <p:nvPr/>
          </p:nvSpPr>
          <p:spPr>
            <a:xfrm>
              <a:off x="8340557" y="1615451"/>
              <a:ext cx="892769" cy="776913"/>
            </a:xfrm>
            <a:prstGeom prst="rect">
              <a:avLst/>
            </a:prstGeom>
            <a:noFill/>
          </p:spPr>
          <p:txBody>
            <a:bodyPr wrap="none" rtlCol="0">
              <a:spAutoFit/>
            </a:bodyPr>
            <a:lstStyle/>
            <a:p>
              <a:r>
                <a:rPr lang="en-IN" sz="1600" dirty="0" smtClean="0">
                  <a:solidFill>
                    <a:schemeClr val="bg1"/>
                  </a:solidFill>
                </a:rPr>
                <a:t>Inner </a:t>
              </a:r>
            </a:p>
            <a:p>
              <a:r>
                <a:rPr lang="en-IN" sz="1600" dirty="0" smtClean="0">
                  <a:solidFill>
                    <a:schemeClr val="bg1"/>
                  </a:solidFill>
                </a:rPr>
                <a:t>Circle</a:t>
              </a:r>
              <a:endParaRPr lang="en-IN" sz="1600" dirty="0">
                <a:solidFill>
                  <a:schemeClr val="bg1"/>
                </a:solidFill>
              </a:endParaRPr>
            </a:p>
          </p:txBody>
        </p:sp>
      </p:grpSp>
      <p:sp>
        <p:nvSpPr>
          <p:cNvPr id="89" name="TextBox 88"/>
          <p:cNvSpPr txBox="1"/>
          <p:nvPr/>
        </p:nvSpPr>
        <p:spPr>
          <a:xfrm>
            <a:off x="1729096" y="4078119"/>
            <a:ext cx="943272" cy="369332"/>
          </a:xfrm>
          <a:prstGeom prst="rect">
            <a:avLst/>
          </a:prstGeom>
          <a:noFill/>
        </p:spPr>
        <p:txBody>
          <a:bodyPr wrap="none" rtlCol="0">
            <a:spAutoFit/>
          </a:bodyPr>
          <a:lstStyle/>
          <a:p>
            <a:r>
              <a:rPr lang="en-IN" dirty="0" smtClean="0">
                <a:solidFill>
                  <a:schemeClr val="bg1"/>
                </a:solidFill>
              </a:rPr>
              <a:t>Payback</a:t>
            </a:r>
            <a:endParaRPr lang="en-IN" dirty="0">
              <a:solidFill>
                <a:schemeClr val="bg1"/>
              </a:solidFill>
            </a:endParaRPr>
          </a:p>
        </p:txBody>
      </p:sp>
      <p:grpSp>
        <p:nvGrpSpPr>
          <p:cNvPr id="2" name="Group 1"/>
          <p:cNvGrpSpPr/>
          <p:nvPr/>
        </p:nvGrpSpPr>
        <p:grpSpPr>
          <a:xfrm>
            <a:off x="5932767" y="2770874"/>
            <a:ext cx="1208911" cy="1208911"/>
            <a:chOff x="2846999" y="3044017"/>
            <a:chExt cx="1208911" cy="1208911"/>
          </a:xfrm>
        </p:grpSpPr>
        <p:sp>
          <p:nvSpPr>
            <p:cNvPr id="71" name="Oval 70"/>
            <p:cNvSpPr/>
            <p:nvPr/>
          </p:nvSpPr>
          <p:spPr>
            <a:xfrm>
              <a:off x="2846999" y="3044017"/>
              <a:ext cx="1208911" cy="12089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0" name="TextBox 89"/>
            <p:cNvSpPr txBox="1"/>
            <p:nvPr/>
          </p:nvSpPr>
          <p:spPr>
            <a:xfrm>
              <a:off x="2930995" y="3350675"/>
              <a:ext cx="1112036" cy="646331"/>
            </a:xfrm>
            <a:prstGeom prst="rect">
              <a:avLst/>
            </a:prstGeom>
            <a:noFill/>
          </p:spPr>
          <p:txBody>
            <a:bodyPr wrap="none" rtlCol="0">
              <a:spAutoFit/>
            </a:bodyPr>
            <a:lstStyle/>
            <a:p>
              <a:pPr algn="ctr"/>
              <a:r>
                <a:rPr lang="en-IN" dirty="0" smtClean="0">
                  <a:solidFill>
                    <a:schemeClr val="bg1"/>
                  </a:solidFill>
                </a:rPr>
                <a:t>Shoppers </a:t>
              </a:r>
            </a:p>
            <a:p>
              <a:pPr algn="ctr"/>
              <a:r>
                <a:rPr lang="en-IN" dirty="0" smtClean="0">
                  <a:solidFill>
                    <a:schemeClr val="bg1"/>
                  </a:solidFill>
                </a:rPr>
                <a:t>Stop</a:t>
              </a:r>
              <a:endParaRPr lang="en-IN" dirty="0">
                <a:solidFill>
                  <a:schemeClr val="bg1"/>
                </a:solidFill>
              </a:endParaRPr>
            </a:p>
          </p:txBody>
        </p:sp>
      </p:grpSp>
      <p:sp>
        <p:nvSpPr>
          <p:cNvPr id="93" name="TextBox 92"/>
          <p:cNvSpPr txBox="1"/>
          <p:nvPr/>
        </p:nvSpPr>
        <p:spPr>
          <a:xfrm>
            <a:off x="648365" y="3242483"/>
            <a:ext cx="1062599" cy="523220"/>
          </a:xfrm>
          <a:prstGeom prst="rect">
            <a:avLst/>
          </a:prstGeom>
          <a:noFill/>
        </p:spPr>
        <p:txBody>
          <a:bodyPr wrap="none" rtlCol="0">
            <a:spAutoFit/>
          </a:bodyPr>
          <a:lstStyle/>
          <a:p>
            <a:pPr algn="ctr"/>
            <a:r>
              <a:rPr lang="en-IN" sz="1400" dirty="0" smtClean="0">
                <a:solidFill>
                  <a:schemeClr val="bg1"/>
                </a:solidFill>
              </a:rPr>
              <a:t>Corporation</a:t>
            </a:r>
          </a:p>
          <a:p>
            <a:pPr algn="ctr"/>
            <a:r>
              <a:rPr lang="en-IN" sz="1400" dirty="0" smtClean="0">
                <a:solidFill>
                  <a:schemeClr val="bg1"/>
                </a:solidFill>
              </a:rPr>
              <a:t>Bank</a:t>
            </a:r>
            <a:endParaRPr lang="en-IN" sz="1400" dirty="0">
              <a:solidFill>
                <a:schemeClr val="bg1"/>
              </a:solidFill>
            </a:endParaRPr>
          </a:p>
        </p:txBody>
      </p:sp>
      <p:grpSp>
        <p:nvGrpSpPr>
          <p:cNvPr id="94" name="Group 93"/>
          <p:cNvGrpSpPr/>
          <p:nvPr/>
        </p:nvGrpSpPr>
        <p:grpSpPr>
          <a:xfrm>
            <a:off x="7521573" y="2466760"/>
            <a:ext cx="912045" cy="889092"/>
            <a:chOff x="8214566" y="1489226"/>
            <a:chExt cx="1064933" cy="1038132"/>
          </a:xfrm>
          <a:solidFill>
            <a:schemeClr val="bg1">
              <a:lumMod val="50000"/>
            </a:schemeClr>
          </a:solidFill>
        </p:grpSpPr>
        <p:sp>
          <p:nvSpPr>
            <p:cNvPr id="95" name="Oval 94"/>
            <p:cNvSpPr/>
            <p:nvPr/>
          </p:nvSpPr>
          <p:spPr>
            <a:xfrm>
              <a:off x="8214566" y="1489226"/>
              <a:ext cx="1038132" cy="1038132"/>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dirty="0"/>
            </a:p>
          </p:txBody>
        </p:sp>
        <p:sp>
          <p:nvSpPr>
            <p:cNvPr id="96" name="TextBox 95"/>
            <p:cNvSpPr txBox="1"/>
            <p:nvPr/>
          </p:nvSpPr>
          <p:spPr>
            <a:xfrm>
              <a:off x="8214566" y="1823626"/>
              <a:ext cx="1064933" cy="359370"/>
            </a:xfrm>
            <a:prstGeom prst="rect">
              <a:avLst/>
            </a:prstGeom>
            <a:noFill/>
          </p:spPr>
          <p:txBody>
            <a:bodyPr wrap="none" rtlCol="0">
              <a:spAutoFit/>
            </a:bodyPr>
            <a:lstStyle/>
            <a:p>
              <a:r>
                <a:rPr lang="en-IN" sz="1400" dirty="0" smtClean="0">
                  <a:solidFill>
                    <a:schemeClr val="bg1"/>
                  </a:solidFill>
                </a:rPr>
                <a:t>Club-west</a:t>
              </a:r>
              <a:endParaRPr lang="en-IN" sz="1400" dirty="0">
                <a:solidFill>
                  <a:schemeClr val="bg1"/>
                </a:solidFill>
              </a:endParaRPr>
            </a:p>
          </p:txBody>
        </p:sp>
      </p:grpSp>
      <p:grpSp>
        <p:nvGrpSpPr>
          <p:cNvPr id="97" name="Group 96"/>
          <p:cNvGrpSpPr/>
          <p:nvPr/>
        </p:nvGrpSpPr>
        <p:grpSpPr>
          <a:xfrm>
            <a:off x="7662472" y="4452370"/>
            <a:ext cx="740121" cy="740121"/>
            <a:chOff x="8214566" y="1489226"/>
            <a:chExt cx="1038132" cy="1038132"/>
          </a:xfrm>
          <a:solidFill>
            <a:schemeClr val="bg1">
              <a:lumMod val="50000"/>
            </a:schemeClr>
          </a:solidFill>
        </p:grpSpPr>
        <p:sp>
          <p:nvSpPr>
            <p:cNvPr id="98" name="Oval 97"/>
            <p:cNvSpPr/>
            <p:nvPr/>
          </p:nvSpPr>
          <p:spPr>
            <a:xfrm>
              <a:off x="8214566" y="1489226"/>
              <a:ext cx="1038132" cy="1038132"/>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99" name="TextBox 98"/>
            <p:cNvSpPr txBox="1"/>
            <p:nvPr/>
          </p:nvSpPr>
          <p:spPr>
            <a:xfrm>
              <a:off x="8275792" y="1637441"/>
              <a:ext cx="938415" cy="733895"/>
            </a:xfrm>
            <a:prstGeom prst="rect">
              <a:avLst/>
            </a:prstGeom>
            <a:noFill/>
          </p:spPr>
          <p:txBody>
            <a:bodyPr wrap="none" rtlCol="0">
              <a:spAutoFit/>
            </a:bodyPr>
            <a:lstStyle/>
            <a:p>
              <a:pPr algn="ctr"/>
              <a:r>
                <a:rPr lang="en-IN" sz="1400" dirty="0" smtClean="0">
                  <a:solidFill>
                    <a:schemeClr val="bg1"/>
                  </a:solidFill>
                </a:rPr>
                <a:t>Star-</a:t>
              </a:r>
            </a:p>
            <a:p>
              <a:pPr algn="ctr"/>
              <a:r>
                <a:rPr lang="en-IN" sz="1400" dirty="0" smtClean="0">
                  <a:solidFill>
                    <a:schemeClr val="bg1"/>
                  </a:solidFill>
                </a:rPr>
                <a:t>bazaar</a:t>
              </a:r>
              <a:endParaRPr lang="en-IN" sz="1400" dirty="0">
                <a:solidFill>
                  <a:schemeClr val="bg1"/>
                </a:solidFill>
              </a:endParaRPr>
            </a:p>
          </p:txBody>
        </p:sp>
      </p:grpSp>
      <p:sp>
        <p:nvSpPr>
          <p:cNvPr id="37" name="TextBox 36"/>
          <p:cNvSpPr txBox="1"/>
          <p:nvPr/>
        </p:nvSpPr>
        <p:spPr>
          <a:xfrm>
            <a:off x="9189750" y="6018162"/>
            <a:ext cx="3029291" cy="307777"/>
          </a:xfrm>
          <a:prstGeom prst="rect">
            <a:avLst/>
          </a:prstGeom>
          <a:noFill/>
        </p:spPr>
        <p:txBody>
          <a:bodyPr wrap="none" rtlCol="0">
            <a:spAutoFit/>
          </a:bodyPr>
          <a:lstStyle/>
          <a:p>
            <a:r>
              <a:rPr lang="en-IN" sz="1400" b="1" dirty="0" smtClean="0"/>
              <a:t>Size of the Bubble ~ Membership Base</a:t>
            </a:r>
            <a:endParaRPr lang="en-IN" sz="1400" b="1" dirty="0"/>
          </a:p>
        </p:txBody>
      </p:sp>
      <p:sp>
        <p:nvSpPr>
          <p:cNvPr id="100" name="Rectangle 99"/>
          <p:cNvSpPr/>
          <p:nvPr/>
        </p:nvSpPr>
        <p:spPr>
          <a:xfrm>
            <a:off x="2380447" y="6078646"/>
            <a:ext cx="583842" cy="184027"/>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1" name="Rectangle 100"/>
          <p:cNvSpPr/>
          <p:nvPr/>
        </p:nvSpPr>
        <p:spPr>
          <a:xfrm>
            <a:off x="599286" y="6069941"/>
            <a:ext cx="583842" cy="184027"/>
          </a:xfrm>
          <a:prstGeom prst="rect">
            <a:avLst/>
          </a:prstGeom>
          <a:solidFill>
            <a:srgbClr val="418AB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2" name="TextBox 101"/>
          <p:cNvSpPr txBox="1"/>
          <p:nvPr/>
        </p:nvSpPr>
        <p:spPr>
          <a:xfrm>
            <a:off x="1183128" y="6035346"/>
            <a:ext cx="1133387" cy="276999"/>
          </a:xfrm>
          <a:prstGeom prst="rect">
            <a:avLst/>
          </a:prstGeom>
          <a:noFill/>
        </p:spPr>
        <p:txBody>
          <a:bodyPr wrap="none" rtlCol="0">
            <a:spAutoFit/>
          </a:bodyPr>
          <a:lstStyle/>
          <a:p>
            <a:r>
              <a:rPr lang="en-IN" sz="1200" b="1" dirty="0" smtClean="0">
                <a:latin typeface="Leelawadee" panose="020B0502040204020203" pitchFamily="34" charset="-34"/>
                <a:cs typeface="Leelawadee" panose="020B0502040204020203" pitchFamily="34" charset="-34"/>
              </a:rPr>
              <a:t>Non-Tata Co.</a:t>
            </a:r>
            <a:endParaRPr lang="en-IN" sz="1200" b="1" dirty="0">
              <a:latin typeface="Leelawadee" panose="020B0502040204020203" pitchFamily="34" charset="-34"/>
              <a:cs typeface="Leelawadee" panose="020B0502040204020203" pitchFamily="34" charset="-34"/>
            </a:endParaRPr>
          </a:p>
        </p:txBody>
      </p:sp>
      <p:sp>
        <p:nvSpPr>
          <p:cNvPr id="103" name="TextBox 102"/>
          <p:cNvSpPr txBox="1"/>
          <p:nvPr/>
        </p:nvSpPr>
        <p:spPr>
          <a:xfrm>
            <a:off x="2930995" y="6047220"/>
            <a:ext cx="761491" cy="276999"/>
          </a:xfrm>
          <a:prstGeom prst="rect">
            <a:avLst/>
          </a:prstGeom>
          <a:noFill/>
        </p:spPr>
        <p:txBody>
          <a:bodyPr wrap="none" rtlCol="0">
            <a:spAutoFit/>
          </a:bodyPr>
          <a:lstStyle/>
          <a:p>
            <a:r>
              <a:rPr lang="en-IN" sz="1200" b="1" dirty="0" smtClean="0">
                <a:latin typeface="Leelawadee" panose="020B0502040204020203" pitchFamily="34" charset="-34"/>
                <a:cs typeface="Leelawadee" panose="020B0502040204020203" pitchFamily="34" charset="-34"/>
              </a:rPr>
              <a:t>Tata Co.</a:t>
            </a:r>
            <a:endParaRPr lang="en-IN" sz="1200" b="1" dirty="0">
              <a:latin typeface="Leelawadee" panose="020B0502040204020203" pitchFamily="34" charset="-34"/>
              <a:cs typeface="Leelawadee" panose="020B0502040204020203" pitchFamily="34" charset="-34"/>
            </a:endParaRPr>
          </a:p>
        </p:txBody>
      </p:sp>
      <p:sp>
        <p:nvSpPr>
          <p:cNvPr id="38" name="Oval 37"/>
          <p:cNvSpPr/>
          <p:nvPr/>
        </p:nvSpPr>
        <p:spPr>
          <a:xfrm>
            <a:off x="4265342" y="2354834"/>
            <a:ext cx="1806388" cy="1806388"/>
          </a:xfrm>
          <a:prstGeom prst="ellipse">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smtClean="0"/>
              <a:t>Tata Treats</a:t>
            </a:r>
            <a:endParaRPr lang="en-IN" b="1" dirty="0"/>
          </a:p>
        </p:txBody>
      </p:sp>
      <p:sp>
        <p:nvSpPr>
          <p:cNvPr id="105" name="TextBox 104"/>
          <p:cNvSpPr txBox="1"/>
          <p:nvPr/>
        </p:nvSpPr>
        <p:spPr>
          <a:xfrm>
            <a:off x="4915894" y="5588471"/>
            <a:ext cx="505284" cy="338554"/>
          </a:xfrm>
          <a:prstGeom prst="rect">
            <a:avLst/>
          </a:prstGeom>
          <a:noFill/>
        </p:spPr>
        <p:txBody>
          <a:bodyPr wrap="square" rtlCol="0">
            <a:spAutoFit/>
          </a:bodyPr>
          <a:lstStyle/>
          <a:p>
            <a:r>
              <a:rPr lang="en-IN" sz="1600" b="1" dirty="0" smtClean="0">
                <a:latin typeface="Leelawadee" panose="020B0502040204020203" pitchFamily="34" charset="-34"/>
                <a:cs typeface="Leelawadee" panose="020B0502040204020203" pitchFamily="34" charset="-34"/>
              </a:rPr>
              <a:t>0.5</a:t>
            </a:r>
            <a:endParaRPr lang="en-IN" sz="1600" b="1" dirty="0">
              <a:latin typeface="Leelawadee" panose="020B0502040204020203" pitchFamily="34" charset="-34"/>
              <a:cs typeface="Leelawadee" panose="020B0502040204020203" pitchFamily="34" charset="-34"/>
            </a:endParaRPr>
          </a:p>
        </p:txBody>
      </p:sp>
      <p:sp>
        <p:nvSpPr>
          <p:cNvPr id="108" name="Rectangle 107"/>
          <p:cNvSpPr/>
          <p:nvPr/>
        </p:nvSpPr>
        <p:spPr>
          <a:xfrm>
            <a:off x="9256153" y="1119895"/>
            <a:ext cx="2837109" cy="2769525"/>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IN" sz="1600" b="1" u="sng" dirty="0" smtClean="0">
                <a:solidFill>
                  <a:schemeClr val="tx1"/>
                </a:solidFill>
                <a:latin typeface="Leelawadee" panose="020B0502040204020203" pitchFamily="34" charset="-34"/>
                <a:cs typeface="Leelawadee" panose="020B0502040204020203" pitchFamily="34" charset="-34"/>
              </a:rPr>
              <a:t>General Observations</a:t>
            </a:r>
          </a:p>
          <a:p>
            <a:endParaRPr lang="en-IN" sz="1600" b="1" u="sng" dirty="0">
              <a:solidFill>
                <a:schemeClr val="tx1"/>
              </a:solidFill>
              <a:latin typeface="Leelawadee" panose="020B0502040204020203" pitchFamily="34" charset="-34"/>
              <a:cs typeface="Leelawadee" panose="020B0502040204020203" pitchFamily="34" charset="-34"/>
            </a:endParaRPr>
          </a:p>
          <a:p>
            <a:pPr marL="342900" indent="-342900">
              <a:buAutoNum type="arabicPeriod"/>
            </a:pPr>
            <a:r>
              <a:rPr lang="en-IN" sz="1400" dirty="0" smtClean="0">
                <a:solidFill>
                  <a:schemeClr val="tx1"/>
                </a:solidFill>
                <a:latin typeface="Leelawadee" panose="020B0502040204020203" pitchFamily="34" charset="-34"/>
                <a:cs typeface="Leelawadee" panose="020B0502040204020203" pitchFamily="34" charset="-34"/>
              </a:rPr>
              <a:t>More the premium-ness of the product/service, higher the value of a point</a:t>
            </a:r>
          </a:p>
          <a:p>
            <a:pPr marL="342900" indent="-342900">
              <a:buAutoNum type="arabicPeriod"/>
            </a:pPr>
            <a:r>
              <a:rPr lang="en-IN" sz="1400" dirty="0" smtClean="0">
                <a:solidFill>
                  <a:schemeClr val="tx1"/>
                </a:solidFill>
                <a:latin typeface="Leelawadee" panose="020B0502040204020203" pitchFamily="34" charset="-34"/>
                <a:cs typeface="Leelawadee" panose="020B0502040204020203" pitchFamily="34" charset="-34"/>
              </a:rPr>
              <a:t>Large member base, coalition programs with relatively low value purchases have point value in the range Rs.0.25- Rs.0.3</a:t>
            </a:r>
          </a:p>
          <a:p>
            <a:pPr marL="342900" indent="-342900">
              <a:buAutoNum type="arabicPeriod"/>
            </a:pPr>
            <a:r>
              <a:rPr lang="en-IN" sz="1400" dirty="0" smtClean="0">
                <a:solidFill>
                  <a:schemeClr val="tx1"/>
                </a:solidFill>
                <a:latin typeface="Leelawadee" panose="020B0502040204020203" pitchFamily="34" charset="-34"/>
                <a:cs typeface="Leelawadee" panose="020B0502040204020203" pitchFamily="34" charset="-34"/>
              </a:rPr>
              <a:t>Tata Companies have point values &gt;= Re.1</a:t>
            </a:r>
          </a:p>
          <a:p>
            <a:pPr marL="342900" indent="-342900">
              <a:buAutoNum type="arabicPeriod"/>
            </a:pPr>
            <a:endParaRPr lang="en-IN" sz="1400" dirty="0" smtClean="0">
              <a:solidFill>
                <a:schemeClr val="tx1"/>
              </a:solidFill>
              <a:latin typeface="Leelawadee" panose="020B0502040204020203" pitchFamily="34" charset="-34"/>
              <a:cs typeface="Leelawadee" panose="020B0502040204020203" pitchFamily="34" charset="-34"/>
            </a:endParaRPr>
          </a:p>
          <a:p>
            <a:endParaRPr lang="en-IN" sz="1600" dirty="0">
              <a:solidFill>
                <a:schemeClr val="tx1"/>
              </a:solidFill>
              <a:latin typeface="Leelawadee" panose="020B0502040204020203" pitchFamily="34" charset="-34"/>
              <a:cs typeface="Leelawadee" panose="020B0502040204020203" pitchFamily="34" charset="-34"/>
            </a:endParaRPr>
          </a:p>
        </p:txBody>
      </p:sp>
      <p:sp>
        <p:nvSpPr>
          <p:cNvPr id="109" name="Rectangle 108"/>
          <p:cNvSpPr/>
          <p:nvPr/>
        </p:nvSpPr>
        <p:spPr>
          <a:xfrm>
            <a:off x="9256152" y="4005401"/>
            <a:ext cx="2837109" cy="1958977"/>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IN" sz="1600" b="1" u="sng" dirty="0" smtClean="0">
                <a:solidFill>
                  <a:schemeClr val="tx1"/>
                </a:solidFill>
                <a:latin typeface="Leelawadee" panose="020B0502040204020203" pitchFamily="34" charset="-34"/>
                <a:cs typeface="Leelawadee" panose="020B0502040204020203" pitchFamily="34" charset="-34"/>
              </a:rPr>
              <a:t>Tata Treats Positioning</a:t>
            </a:r>
          </a:p>
          <a:p>
            <a:pPr marL="342900" indent="-342900">
              <a:buAutoNum type="arabicPeriod"/>
            </a:pPr>
            <a:r>
              <a:rPr lang="en-IN" sz="1400" dirty="0" smtClean="0">
                <a:solidFill>
                  <a:schemeClr val="tx1"/>
                </a:solidFill>
                <a:latin typeface="Leelawadee" panose="020B0502040204020203" pitchFamily="34" charset="-34"/>
                <a:cs typeface="Leelawadee" panose="020B0502040204020203" pitchFamily="34" charset="-34"/>
              </a:rPr>
              <a:t>Large Member base </a:t>
            </a:r>
          </a:p>
          <a:p>
            <a:pPr marL="342900" indent="-342900">
              <a:buAutoNum type="arabicPeriod"/>
            </a:pPr>
            <a:r>
              <a:rPr lang="en-IN" sz="1400" dirty="0" smtClean="0">
                <a:solidFill>
                  <a:schemeClr val="tx1"/>
                </a:solidFill>
                <a:latin typeface="Leelawadee" panose="020B0502040204020203" pitchFamily="34" charset="-34"/>
                <a:cs typeface="Leelawadee" panose="020B0502040204020203" pitchFamily="34" charset="-34"/>
              </a:rPr>
              <a:t>Mix of high and mid value products</a:t>
            </a:r>
          </a:p>
          <a:p>
            <a:pPr marL="342900" indent="-342900">
              <a:buAutoNum type="arabicPeriod"/>
            </a:pPr>
            <a:r>
              <a:rPr lang="en-IN" sz="1400" dirty="0" smtClean="0">
                <a:solidFill>
                  <a:schemeClr val="tx1"/>
                </a:solidFill>
                <a:latin typeface="Leelawadee" panose="020B0502040204020203" pitchFamily="34" charset="-34"/>
                <a:cs typeface="Leelawadee" panose="020B0502040204020203" pitchFamily="34" charset="-34"/>
              </a:rPr>
              <a:t>Transacting with multiple Tata Companies</a:t>
            </a:r>
          </a:p>
          <a:p>
            <a:endParaRPr lang="en-IN" sz="1200" b="1" dirty="0" smtClean="0">
              <a:solidFill>
                <a:schemeClr val="tx1"/>
              </a:solidFill>
              <a:latin typeface="Leelawadee" panose="020B0502040204020203" pitchFamily="34" charset="-34"/>
              <a:cs typeface="Leelawadee" panose="020B0502040204020203" pitchFamily="34" charset="-34"/>
            </a:endParaRPr>
          </a:p>
          <a:p>
            <a:r>
              <a:rPr lang="en-IN" sz="1200" b="1" dirty="0" smtClean="0">
                <a:solidFill>
                  <a:schemeClr val="tx1"/>
                </a:solidFill>
                <a:latin typeface="Leelawadee" panose="020B0502040204020203" pitchFamily="34" charset="-34"/>
                <a:cs typeface="Leelawadee" panose="020B0502040204020203" pitchFamily="34" charset="-34"/>
              </a:rPr>
              <a:t>Ideal Point Value: </a:t>
            </a:r>
            <a:r>
              <a:rPr lang="en-IN" sz="1200" dirty="0" smtClean="0">
                <a:solidFill>
                  <a:schemeClr val="tx1"/>
                </a:solidFill>
                <a:latin typeface="Leelawadee" panose="020B0502040204020203" pitchFamily="34" charset="-34"/>
                <a:cs typeface="Leelawadee" panose="020B0502040204020203" pitchFamily="34" charset="-34"/>
              </a:rPr>
              <a:t>In between Re. 1 and Rs.0.25; </a:t>
            </a:r>
            <a:r>
              <a:rPr lang="en-IN" sz="1200" b="1" dirty="0" smtClean="0">
                <a:solidFill>
                  <a:schemeClr val="tx1"/>
                </a:solidFill>
                <a:latin typeface="Leelawadee" panose="020B0502040204020203" pitchFamily="34" charset="-34"/>
                <a:cs typeface="Leelawadee" panose="020B0502040204020203" pitchFamily="34" charset="-34"/>
              </a:rPr>
              <a:t>Chosen as </a:t>
            </a:r>
            <a:r>
              <a:rPr lang="en-IN" sz="1200" b="1" dirty="0" err="1" smtClean="0">
                <a:solidFill>
                  <a:schemeClr val="tx1"/>
                </a:solidFill>
                <a:latin typeface="Leelawadee" panose="020B0502040204020203" pitchFamily="34" charset="-34"/>
                <a:cs typeface="Leelawadee" panose="020B0502040204020203" pitchFamily="34" charset="-34"/>
              </a:rPr>
              <a:t>Rs</a:t>
            </a:r>
            <a:r>
              <a:rPr lang="en-IN" sz="1200" b="1" dirty="0" smtClean="0">
                <a:solidFill>
                  <a:schemeClr val="tx1"/>
                </a:solidFill>
                <a:latin typeface="Leelawadee" panose="020B0502040204020203" pitchFamily="34" charset="-34"/>
                <a:cs typeface="Leelawadee" panose="020B0502040204020203" pitchFamily="34" charset="-34"/>
              </a:rPr>
              <a:t>. 0.5</a:t>
            </a:r>
          </a:p>
          <a:p>
            <a:endParaRPr lang="en-IN" sz="1600" dirty="0">
              <a:solidFill>
                <a:schemeClr val="tx1"/>
              </a:solidFill>
              <a:latin typeface="Leelawadee" panose="020B0502040204020203" pitchFamily="34" charset="-34"/>
              <a:cs typeface="Leelawadee" panose="020B0502040204020203" pitchFamily="34" charset="-34"/>
            </a:endParaRPr>
          </a:p>
        </p:txBody>
      </p:sp>
      <p:sp>
        <p:nvSpPr>
          <p:cNvPr id="112" name="Oval 111"/>
          <p:cNvSpPr/>
          <p:nvPr/>
        </p:nvSpPr>
        <p:spPr>
          <a:xfrm>
            <a:off x="1480078" y="1271576"/>
            <a:ext cx="991130" cy="9911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3" name="TextBox 112"/>
          <p:cNvSpPr txBox="1"/>
          <p:nvPr/>
        </p:nvSpPr>
        <p:spPr>
          <a:xfrm>
            <a:off x="1447212" y="1525161"/>
            <a:ext cx="1021423" cy="369332"/>
          </a:xfrm>
          <a:prstGeom prst="rect">
            <a:avLst/>
          </a:prstGeom>
          <a:noFill/>
        </p:spPr>
        <p:txBody>
          <a:bodyPr wrap="square" rtlCol="0">
            <a:spAutoFit/>
          </a:bodyPr>
          <a:lstStyle/>
          <a:p>
            <a:pPr algn="ctr"/>
            <a:r>
              <a:rPr lang="en-IN" dirty="0" smtClean="0">
                <a:solidFill>
                  <a:schemeClr val="bg1"/>
                </a:solidFill>
              </a:rPr>
              <a:t>Amex</a:t>
            </a:r>
            <a:endParaRPr lang="en-IN" dirty="0">
              <a:solidFill>
                <a:schemeClr val="bg1"/>
              </a:solidFill>
            </a:endParaRPr>
          </a:p>
        </p:txBody>
      </p:sp>
    </p:spTree>
    <p:extLst>
      <p:ext uri="{BB962C8B-B14F-4D97-AF65-F5344CB8AC3E}">
        <p14:creationId xmlns:p14="http://schemas.microsoft.com/office/powerpoint/2010/main" val="273990030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040F425-731D-4835-A38A-9545B9CAE996}" type="slidenum">
              <a:rPr lang="en-IN" smtClean="0">
                <a:solidFill>
                  <a:srgbClr val="000000">
                    <a:tint val="75000"/>
                  </a:srgbClr>
                </a:solidFill>
              </a:rPr>
              <a:pPr/>
              <a:t>46</a:t>
            </a:fld>
            <a:endParaRPr lang="en-IN" dirty="0">
              <a:solidFill>
                <a:srgbClr val="000000">
                  <a:tint val="75000"/>
                </a:srgbClr>
              </a:solidFill>
            </a:endParaRPr>
          </a:p>
        </p:txBody>
      </p:sp>
      <p:sp>
        <p:nvSpPr>
          <p:cNvPr id="5" name="Rectangle 4"/>
          <p:cNvSpPr/>
          <p:nvPr/>
        </p:nvSpPr>
        <p:spPr>
          <a:xfrm>
            <a:off x="2707802" y="237066"/>
            <a:ext cx="6776728" cy="523220"/>
          </a:xfrm>
          <a:prstGeom prst="rect">
            <a:avLst/>
          </a:prstGeom>
          <a:solidFill>
            <a:schemeClr val="bg1"/>
          </a:solidFill>
        </p:spPr>
        <p:txBody>
          <a:bodyPr wrap="none" anchor="ctr">
            <a:spAutoFit/>
          </a:bodyPr>
          <a:lstStyle/>
          <a:p>
            <a:pPr algn="ctr"/>
            <a:r>
              <a:rPr lang="en-IN" sz="2800" b="1" dirty="0" smtClean="0">
                <a:solidFill>
                  <a:srgbClr val="0070C0"/>
                </a:solidFill>
                <a:latin typeface="Leelawadee UI" panose="020B0502040204020203" pitchFamily="34" charset="-34"/>
                <a:cs typeface="Leelawadee UI" panose="020B0502040204020203" pitchFamily="34" charset="-34"/>
              </a:rPr>
              <a:t>Pros and Cons of different Point Values</a:t>
            </a:r>
            <a:endParaRPr lang="en-IN" sz="2800" b="1" dirty="0">
              <a:solidFill>
                <a:srgbClr val="0070C0"/>
              </a:solidFill>
              <a:latin typeface="Leelawadee UI" panose="020B0502040204020203" pitchFamily="34" charset="-34"/>
              <a:cs typeface="Leelawadee UI" panose="020B0502040204020203" pitchFamily="34" charset="-34"/>
            </a:endParaRPr>
          </a:p>
        </p:txBody>
      </p:sp>
      <p:graphicFrame>
        <p:nvGraphicFramePr>
          <p:cNvPr id="6" name="Table 5"/>
          <p:cNvGraphicFramePr>
            <a:graphicFrameLocks noGrp="1"/>
          </p:cNvGraphicFramePr>
          <p:nvPr>
            <p:extLst/>
          </p:nvPr>
        </p:nvGraphicFramePr>
        <p:xfrm>
          <a:off x="296214" y="862885"/>
          <a:ext cx="11565229" cy="3631843"/>
        </p:xfrm>
        <a:graphic>
          <a:graphicData uri="http://schemas.openxmlformats.org/drawingml/2006/table">
            <a:tbl>
              <a:tblPr firstRow="1" firstCol="1" bandRow="1">
                <a:tableStyleId>{5C22544A-7EE6-4342-B048-85BDC9FD1C3A}</a:tableStyleId>
              </a:tblPr>
              <a:tblGrid>
                <a:gridCol w="1855132"/>
                <a:gridCol w="2845277"/>
                <a:gridCol w="2988278"/>
                <a:gridCol w="1687098"/>
                <a:gridCol w="2189444"/>
              </a:tblGrid>
              <a:tr h="412261">
                <a:tc>
                  <a:txBody>
                    <a:bodyPr/>
                    <a:lstStyle/>
                    <a:p>
                      <a:pPr algn="ctr">
                        <a:spcAft>
                          <a:spcPts val="0"/>
                        </a:spcAft>
                      </a:pPr>
                      <a:r>
                        <a:rPr lang="en-IN" sz="1100" dirty="0">
                          <a:effectLst/>
                          <a:latin typeface="Leelawadee" panose="020B0502040204020203" pitchFamily="34" charset="-34"/>
                          <a:cs typeface="Leelawadee" panose="020B0502040204020203" pitchFamily="34" charset="-34"/>
                        </a:rPr>
                        <a:t>Parameters</a:t>
                      </a:r>
                      <a:endParaRPr lang="en-IN" sz="1100" dirty="0">
                        <a:effectLst/>
                        <a:latin typeface="Leelawadee" panose="020B0502040204020203" pitchFamily="34" charset="-34"/>
                        <a:ea typeface="Calibri" panose="020F0502020204030204" pitchFamily="34" charset="0"/>
                        <a:cs typeface="Leelawadee" panose="020B0502040204020203" pitchFamily="34" charset="-34"/>
                      </a:endParaRPr>
                    </a:p>
                  </a:txBody>
                  <a:tcPr marL="54624" marR="54624" marT="0" marB="0" anchor="ctr"/>
                </a:tc>
                <a:tc>
                  <a:txBody>
                    <a:bodyPr/>
                    <a:lstStyle/>
                    <a:p>
                      <a:pPr algn="ctr">
                        <a:spcAft>
                          <a:spcPts val="0"/>
                        </a:spcAft>
                      </a:pPr>
                      <a:r>
                        <a:rPr lang="en-IN" sz="1100" dirty="0">
                          <a:effectLst/>
                          <a:latin typeface="Leelawadee" panose="020B0502040204020203" pitchFamily="34" charset="-34"/>
                          <a:cs typeface="Leelawadee" panose="020B0502040204020203" pitchFamily="34" charset="-34"/>
                        </a:rPr>
                        <a:t>Option I: 1 point = 1 Rupees</a:t>
                      </a:r>
                      <a:endParaRPr lang="en-IN" sz="1100" dirty="0">
                        <a:effectLst/>
                        <a:latin typeface="Leelawadee" panose="020B0502040204020203" pitchFamily="34" charset="-34"/>
                        <a:ea typeface="Calibri" panose="020F0502020204030204" pitchFamily="34" charset="0"/>
                        <a:cs typeface="Leelawadee" panose="020B0502040204020203" pitchFamily="34" charset="-34"/>
                      </a:endParaRPr>
                    </a:p>
                  </a:txBody>
                  <a:tcPr marL="54624" marR="54624" marT="0" marB="0" anchor="ctr"/>
                </a:tc>
                <a:tc>
                  <a:txBody>
                    <a:bodyPr/>
                    <a:lstStyle/>
                    <a:p>
                      <a:pPr algn="ctr">
                        <a:spcAft>
                          <a:spcPts val="0"/>
                        </a:spcAft>
                      </a:pPr>
                      <a:r>
                        <a:rPr lang="en-IN" sz="1100" dirty="0">
                          <a:effectLst/>
                          <a:latin typeface="Leelawadee" panose="020B0502040204020203" pitchFamily="34" charset="-34"/>
                          <a:cs typeface="Leelawadee" panose="020B0502040204020203" pitchFamily="34" charset="-34"/>
                        </a:rPr>
                        <a:t>Option II : </a:t>
                      </a:r>
                      <a:r>
                        <a:rPr lang="en-IN" sz="1100" dirty="0" smtClean="0">
                          <a:effectLst/>
                          <a:latin typeface="Leelawadee" panose="020B0502040204020203" pitchFamily="34" charset="-34"/>
                          <a:cs typeface="Leelawadee" panose="020B0502040204020203" pitchFamily="34" charset="-34"/>
                        </a:rPr>
                        <a:t>1</a:t>
                      </a:r>
                      <a:r>
                        <a:rPr lang="en-IN" sz="1100" baseline="0" dirty="0" smtClean="0">
                          <a:effectLst/>
                          <a:latin typeface="Leelawadee" panose="020B0502040204020203" pitchFamily="34" charset="-34"/>
                          <a:cs typeface="Leelawadee" panose="020B0502040204020203" pitchFamily="34" charset="-34"/>
                        </a:rPr>
                        <a:t> </a:t>
                      </a:r>
                      <a:r>
                        <a:rPr lang="en-IN" sz="1100" dirty="0" smtClean="0">
                          <a:effectLst/>
                          <a:latin typeface="Leelawadee" panose="020B0502040204020203" pitchFamily="34" charset="-34"/>
                          <a:cs typeface="Leelawadee" panose="020B0502040204020203" pitchFamily="34" charset="-34"/>
                        </a:rPr>
                        <a:t>point = 50 paisa </a:t>
                      </a:r>
                      <a:endParaRPr lang="en-IN" sz="1100" dirty="0">
                        <a:effectLst/>
                        <a:latin typeface="Leelawadee" panose="020B0502040204020203" pitchFamily="34" charset="-34"/>
                        <a:ea typeface="Calibri" panose="020F0502020204030204" pitchFamily="34" charset="0"/>
                        <a:cs typeface="Leelawadee" panose="020B0502040204020203" pitchFamily="34" charset="-34"/>
                      </a:endParaRPr>
                    </a:p>
                  </a:txBody>
                  <a:tcPr marL="54624" marR="54624" marT="0" marB="0" anchor="ctr"/>
                </a:tc>
                <a:tc>
                  <a:txBody>
                    <a:bodyPr/>
                    <a:lstStyle/>
                    <a:p>
                      <a:pPr algn="ctr">
                        <a:spcAft>
                          <a:spcPts val="0"/>
                        </a:spcAft>
                      </a:pPr>
                      <a:r>
                        <a:rPr lang="en-IN" sz="1100" dirty="0">
                          <a:effectLst/>
                          <a:latin typeface="Leelawadee" panose="020B0502040204020203" pitchFamily="34" charset="-34"/>
                          <a:cs typeface="Leelawadee" panose="020B0502040204020203" pitchFamily="34" charset="-34"/>
                        </a:rPr>
                        <a:t>Financial </a:t>
                      </a:r>
                      <a:r>
                        <a:rPr lang="en-IN" sz="1100" dirty="0" smtClean="0">
                          <a:effectLst/>
                          <a:latin typeface="Leelawadee" panose="020B0502040204020203" pitchFamily="34" charset="-34"/>
                          <a:cs typeface="Leelawadee" panose="020B0502040204020203" pitchFamily="34" charset="-34"/>
                        </a:rPr>
                        <a:t>Implication</a:t>
                      </a:r>
                      <a:endParaRPr lang="en-IN" sz="1100" dirty="0">
                        <a:effectLst/>
                        <a:latin typeface="Leelawadee" panose="020B0502040204020203" pitchFamily="34" charset="-34"/>
                        <a:ea typeface="Calibri" panose="020F0502020204030204" pitchFamily="34" charset="0"/>
                        <a:cs typeface="Leelawadee" panose="020B0502040204020203" pitchFamily="34" charset="-34"/>
                      </a:endParaRPr>
                    </a:p>
                  </a:txBody>
                  <a:tcPr marL="54624" marR="54624" marT="0" marB="0" anchor="ctr"/>
                </a:tc>
                <a:tc>
                  <a:txBody>
                    <a:bodyPr/>
                    <a:lstStyle/>
                    <a:p>
                      <a:pPr algn="ctr">
                        <a:spcAft>
                          <a:spcPts val="0"/>
                        </a:spcAft>
                      </a:pPr>
                      <a:r>
                        <a:rPr lang="en-IN" sz="1100" dirty="0">
                          <a:effectLst/>
                          <a:latin typeface="Leelawadee" panose="020B0502040204020203" pitchFamily="34" charset="-34"/>
                          <a:cs typeface="Leelawadee" panose="020B0502040204020203" pitchFamily="34" charset="-34"/>
                        </a:rPr>
                        <a:t>Advantage of Option II</a:t>
                      </a:r>
                      <a:endParaRPr lang="en-IN" sz="1100" dirty="0">
                        <a:effectLst/>
                        <a:latin typeface="Leelawadee" panose="020B0502040204020203" pitchFamily="34" charset="-34"/>
                        <a:ea typeface="Calibri" panose="020F0502020204030204" pitchFamily="34" charset="0"/>
                        <a:cs typeface="Leelawadee" panose="020B0502040204020203" pitchFamily="34" charset="-34"/>
                      </a:endParaRPr>
                    </a:p>
                  </a:txBody>
                  <a:tcPr marL="54624" marR="54624" marT="0" marB="0" anchor="ctr"/>
                </a:tc>
              </a:tr>
              <a:tr h="1004832">
                <a:tc>
                  <a:txBody>
                    <a:bodyPr/>
                    <a:lstStyle/>
                    <a:p>
                      <a:pPr algn="ctr">
                        <a:spcAft>
                          <a:spcPts val="0"/>
                        </a:spcAft>
                      </a:pPr>
                      <a:r>
                        <a:rPr lang="en-IN" sz="1100" dirty="0" smtClean="0">
                          <a:effectLst/>
                          <a:latin typeface="Leelawadee" panose="020B0502040204020203" pitchFamily="34" charset="-34"/>
                          <a:cs typeface="Leelawadee" panose="020B0502040204020203" pitchFamily="34" charset="-34"/>
                        </a:rPr>
                        <a:t>Customer Perception</a:t>
                      </a:r>
                      <a:endParaRPr lang="en-IN" sz="1100" dirty="0">
                        <a:effectLst/>
                        <a:latin typeface="Leelawadee" panose="020B0502040204020203" pitchFamily="34" charset="-34"/>
                        <a:ea typeface="Calibri" panose="020F0502020204030204" pitchFamily="34" charset="0"/>
                        <a:cs typeface="Leelawadee" panose="020B0502040204020203" pitchFamily="34" charset="-34"/>
                      </a:endParaRPr>
                    </a:p>
                  </a:txBody>
                  <a:tcPr marL="54624" marR="54624" marT="0" marB="0" anchor="ctr"/>
                </a:tc>
                <a:tc>
                  <a:txBody>
                    <a:bodyPr/>
                    <a:lstStyle/>
                    <a:p>
                      <a:pPr algn="ctr">
                        <a:spcAft>
                          <a:spcPts val="0"/>
                        </a:spcAft>
                      </a:pPr>
                      <a:r>
                        <a:rPr lang="en-IN" sz="1100" dirty="0">
                          <a:effectLst/>
                          <a:latin typeface="Leelawadee" panose="020B0502040204020203" pitchFamily="34" charset="-34"/>
                          <a:cs typeface="Leelawadee" panose="020B0502040204020203" pitchFamily="34" charset="-34"/>
                        </a:rPr>
                        <a:t>Easy to </a:t>
                      </a:r>
                      <a:r>
                        <a:rPr lang="en-IN" sz="1100" dirty="0" smtClean="0">
                          <a:effectLst/>
                          <a:latin typeface="Leelawadee" panose="020B0502040204020203" pitchFamily="34" charset="-34"/>
                          <a:cs typeface="Leelawadee" panose="020B0502040204020203" pitchFamily="34" charset="-34"/>
                        </a:rPr>
                        <a:t>understand by the customer.</a:t>
                      </a:r>
                      <a:r>
                        <a:rPr lang="en-IN" sz="1100" baseline="0" dirty="0" smtClean="0">
                          <a:effectLst/>
                          <a:latin typeface="Leelawadee" panose="020B0502040204020203" pitchFamily="34" charset="-34"/>
                          <a:cs typeface="Leelawadee" panose="020B0502040204020203" pitchFamily="34" charset="-34"/>
                        </a:rPr>
                        <a:t> </a:t>
                      </a:r>
                      <a:r>
                        <a:rPr lang="en-IN" sz="1100" dirty="0" smtClean="0">
                          <a:effectLst/>
                          <a:latin typeface="Leelawadee" panose="020B0502040204020203" pitchFamily="34" charset="-34"/>
                          <a:cs typeface="Leelawadee" panose="020B0502040204020203" pitchFamily="34" charset="-34"/>
                        </a:rPr>
                        <a:t>Remembers </a:t>
                      </a:r>
                      <a:r>
                        <a:rPr lang="en-IN" sz="1100" dirty="0">
                          <a:effectLst/>
                          <a:latin typeface="Leelawadee" panose="020B0502040204020203" pitchFamily="34" charset="-34"/>
                          <a:cs typeface="Leelawadee" panose="020B0502040204020203" pitchFamily="34" charset="-34"/>
                        </a:rPr>
                        <a:t>the value of </a:t>
                      </a:r>
                      <a:r>
                        <a:rPr lang="en-IN" sz="1100" dirty="0" smtClean="0">
                          <a:effectLst/>
                          <a:latin typeface="Leelawadee" panose="020B0502040204020203" pitchFamily="34" charset="-34"/>
                          <a:cs typeface="Leelawadee" panose="020B0502040204020203" pitchFamily="34" charset="-34"/>
                        </a:rPr>
                        <a:t>point </a:t>
                      </a:r>
                      <a:endParaRPr lang="en-IN" sz="1100" dirty="0">
                        <a:effectLst/>
                        <a:latin typeface="Leelawadee" panose="020B0502040204020203" pitchFamily="34" charset="-34"/>
                        <a:ea typeface="Calibri" panose="020F0502020204030204" pitchFamily="34" charset="0"/>
                        <a:cs typeface="Leelawadee" panose="020B0502040204020203" pitchFamily="34" charset="-34"/>
                      </a:endParaRPr>
                    </a:p>
                  </a:txBody>
                  <a:tcPr marL="54624" marR="54624" marT="0" marB="0" anchor="ctr"/>
                </a:tc>
                <a:tc>
                  <a:txBody>
                    <a:bodyPr/>
                    <a:lstStyle/>
                    <a:p>
                      <a:pPr algn="ctr">
                        <a:spcAft>
                          <a:spcPts val="0"/>
                        </a:spcAft>
                      </a:pPr>
                      <a:r>
                        <a:rPr lang="en-IN" sz="1100" b="1" dirty="0" smtClean="0">
                          <a:effectLst/>
                          <a:latin typeface="Leelawadee" panose="020B0502040204020203" pitchFamily="34" charset="-34"/>
                          <a:cs typeface="Leelawadee" panose="020B0502040204020203" pitchFamily="34" charset="-34"/>
                        </a:rPr>
                        <a:t>High </a:t>
                      </a:r>
                      <a:r>
                        <a:rPr lang="en-IN" sz="1100" b="1" dirty="0">
                          <a:effectLst/>
                          <a:latin typeface="Leelawadee" panose="020B0502040204020203" pitchFamily="34" charset="-34"/>
                          <a:cs typeface="Leelawadee" panose="020B0502040204020203" pitchFamily="34" charset="-34"/>
                        </a:rPr>
                        <a:t>gratification as one earns more point for each spend.</a:t>
                      </a:r>
                      <a:endParaRPr lang="en-IN" sz="1100" b="1" dirty="0">
                        <a:effectLst/>
                        <a:latin typeface="Leelawadee" panose="020B0502040204020203" pitchFamily="34" charset="-34"/>
                        <a:ea typeface="Calibri" panose="020F0502020204030204" pitchFamily="34" charset="0"/>
                        <a:cs typeface="Leelawadee" panose="020B0502040204020203" pitchFamily="34" charset="-34"/>
                      </a:endParaRPr>
                    </a:p>
                  </a:txBody>
                  <a:tcPr marL="54624" marR="54624" marT="0" marB="0" anchor="ctr"/>
                </a:tc>
                <a:tc>
                  <a:txBody>
                    <a:bodyPr/>
                    <a:lstStyle/>
                    <a:p>
                      <a:pPr algn="ctr">
                        <a:spcAft>
                          <a:spcPts val="0"/>
                        </a:spcAft>
                      </a:pPr>
                      <a:r>
                        <a:rPr lang="en-IN" sz="1100" dirty="0" smtClean="0">
                          <a:effectLst/>
                          <a:latin typeface="Leelawadee" panose="020B0502040204020203" pitchFamily="34" charset="-34"/>
                          <a:cs typeface="Leelawadee" panose="020B0502040204020203" pitchFamily="34" charset="-34"/>
                        </a:rPr>
                        <a:t>Constant</a:t>
                      </a:r>
                      <a:r>
                        <a:rPr lang="en-IN" sz="1100" baseline="0" dirty="0" smtClean="0">
                          <a:effectLst/>
                          <a:latin typeface="Leelawadee" panose="020B0502040204020203" pitchFamily="34" charset="-34"/>
                          <a:cs typeface="Leelawadee" panose="020B0502040204020203" pitchFamily="34" charset="-34"/>
                        </a:rPr>
                        <a:t> Customer Value</a:t>
                      </a:r>
                      <a:endParaRPr lang="en-IN" sz="1100" dirty="0" smtClean="0">
                        <a:effectLst/>
                        <a:latin typeface="Leelawadee" panose="020B0502040204020203" pitchFamily="34" charset="-34"/>
                        <a:cs typeface="Leelawadee" panose="020B0502040204020203" pitchFamily="34" charset="-34"/>
                      </a:endParaRPr>
                    </a:p>
                  </a:txBody>
                  <a:tcPr marL="54624" marR="54624" marT="0" marB="0" anchor="ctr"/>
                </a:tc>
                <a:tc>
                  <a:txBody>
                    <a:bodyPr/>
                    <a:lstStyle/>
                    <a:p>
                      <a:pPr algn="ctr">
                        <a:spcAft>
                          <a:spcPts val="0"/>
                        </a:spcAft>
                      </a:pPr>
                      <a:r>
                        <a:rPr lang="en-IN" sz="1100" dirty="0">
                          <a:effectLst/>
                          <a:latin typeface="Leelawadee" panose="020B0502040204020203" pitchFamily="34" charset="-34"/>
                          <a:cs typeface="Leelawadee" panose="020B0502040204020203" pitchFamily="34" charset="-34"/>
                        </a:rPr>
                        <a:t>Higher points per </a:t>
                      </a:r>
                      <a:r>
                        <a:rPr lang="en-IN" sz="1100" dirty="0" smtClean="0">
                          <a:effectLst/>
                          <a:latin typeface="Leelawadee" panose="020B0502040204020203" pitchFamily="34" charset="-34"/>
                          <a:cs typeface="Leelawadee" panose="020B0502040204020203" pitchFamily="34" charset="-34"/>
                        </a:rPr>
                        <a:t>spend</a:t>
                      </a:r>
                      <a:endParaRPr lang="en-IN" sz="1100" dirty="0">
                        <a:effectLst/>
                        <a:latin typeface="Leelawadee" panose="020B0502040204020203" pitchFamily="34" charset="-34"/>
                        <a:ea typeface="Calibri" panose="020F0502020204030204" pitchFamily="34" charset="0"/>
                        <a:cs typeface="Leelawadee" panose="020B0502040204020203" pitchFamily="34" charset="-34"/>
                      </a:endParaRPr>
                    </a:p>
                  </a:txBody>
                  <a:tcPr marL="54624" marR="54624" marT="0" marB="0" anchor="ctr"/>
                </a:tc>
              </a:tr>
              <a:tr h="803864">
                <a:tc>
                  <a:txBody>
                    <a:bodyPr/>
                    <a:lstStyle/>
                    <a:p>
                      <a:pPr algn="ctr">
                        <a:spcAft>
                          <a:spcPts val="0"/>
                        </a:spcAft>
                      </a:pPr>
                      <a:r>
                        <a:rPr lang="en-IN" sz="1100" dirty="0">
                          <a:effectLst/>
                          <a:latin typeface="Leelawadee" panose="020B0502040204020203" pitchFamily="34" charset="-34"/>
                          <a:cs typeface="Leelawadee" panose="020B0502040204020203" pitchFamily="34" charset="-34"/>
                        </a:rPr>
                        <a:t>Bonus </a:t>
                      </a:r>
                      <a:r>
                        <a:rPr lang="en-IN" sz="1100" dirty="0" smtClean="0">
                          <a:effectLst/>
                          <a:latin typeface="Leelawadee" panose="020B0502040204020203" pitchFamily="34" charset="-34"/>
                          <a:cs typeface="Leelawadee" panose="020B0502040204020203" pitchFamily="34" charset="-34"/>
                        </a:rPr>
                        <a:t>Points </a:t>
                      </a:r>
                      <a:r>
                        <a:rPr lang="en-IN" sz="1100" dirty="0">
                          <a:effectLst/>
                          <a:latin typeface="Leelawadee" panose="020B0502040204020203" pitchFamily="34" charset="-34"/>
                          <a:cs typeface="Leelawadee" panose="020B0502040204020203" pitchFamily="34" charset="-34"/>
                        </a:rPr>
                        <a:t>&amp; </a:t>
                      </a:r>
                      <a:r>
                        <a:rPr lang="en-IN" sz="1100" dirty="0" smtClean="0">
                          <a:effectLst/>
                          <a:latin typeface="Leelawadee" panose="020B0502040204020203" pitchFamily="34" charset="-34"/>
                          <a:cs typeface="Leelawadee" panose="020B0502040204020203" pitchFamily="34" charset="-34"/>
                        </a:rPr>
                        <a:t>Promotions</a:t>
                      </a:r>
                      <a:endParaRPr lang="en-IN" sz="1100" dirty="0">
                        <a:effectLst/>
                        <a:latin typeface="Leelawadee" panose="020B0502040204020203" pitchFamily="34" charset="-34"/>
                        <a:ea typeface="Calibri" panose="020F0502020204030204" pitchFamily="34" charset="0"/>
                        <a:cs typeface="Leelawadee" panose="020B0502040204020203" pitchFamily="34" charset="-34"/>
                      </a:endParaRPr>
                    </a:p>
                  </a:txBody>
                  <a:tcPr marL="54624" marR="54624" marT="0" marB="0" anchor="ctr"/>
                </a:tc>
                <a:tc>
                  <a:txBody>
                    <a:bodyPr/>
                    <a:lstStyle/>
                    <a:p>
                      <a:pPr algn="ctr">
                        <a:spcAft>
                          <a:spcPts val="0"/>
                        </a:spcAft>
                      </a:pPr>
                      <a:r>
                        <a:rPr lang="en-IN" sz="1100" dirty="0">
                          <a:effectLst/>
                          <a:latin typeface="Leelawadee" panose="020B0502040204020203" pitchFamily="34" charset="-34"/>
                          <a:cs typeface="Leelawadee" panose="020B0502040204020203" pitchFamily="34" charset="-34"/>
                        </a:rPr>
                        <a:t>Awarding less points for bonus/referral as point value is high. People generally expect to get 100-500 Points </a:t>
                      </a:r>
                      <a:r>
                        <a:rPr lang="en-IN" sz="1100" dirty="0" smtClean="0">
                          <a:effectLst/>
                          <a:latin typeface="Leelawadee" panose="020B0502040204020203" pitchFamily="34" charset="-34"/>
                          <a:cs typeface="Leelawadee" panose="020B0502040204020203" pitchFamily="34" charset="-34"/>
                        </a:rPr>
                        <a:t>as</a:t>
                      </a:r>
                      <a:r>
                        <a:rPr lang="en-IN" sz="1100" baseline="0" dirty="0" smtClean="0">
                          <a:effectLst/>
                          <a:latin typeface="Leelawadee" panose="020B0502040204020203" pitchFamily="34" charset="-34"/>
                          <a:cs typeface="Leelawadee" panose="020B0502040204020203" pitchFamily="34" charset="-34"/>
                        </a:rPr>
                        <a:t> bonus</a:t>
                      </a:r>
                      <a:endParaRPr lang="en-IN" sz="1100" dirty="0">
                        <a:effectLst/>
                        <a:latin typeface="Leelawadee" panose="020B0502040204020203" pitchFamily="34" charset="-34"/>
                        <a:ea typeface="Calibri" panose="020F0502020204030204" pitchFamily="34" charset="0"/>
                        <a:cs typeface="Leelawadee" panose="020B0502040204020203" pitchFamily="34" charset="-34"/>
                      </a:endParaRPr>
                    </a:p>
                  </a:txBody>
                  <a:tcPr marL="54624" marR="54624" marT="0" marB="0" anchor="ctr"/>
                </a:tc>
                <a:tc>
                  <a:txBody>
                    <a:bodyPr/>
                    <a:lstStyle/>
                    <a:p>
                      <a:pPr algn="ctr">
                        <a:spcAft>
                          <a:spcPts val="0"/>
                        </a:spcAft>
                      </a:pPr>
                      <a:r>
                        <a:rPr lang="en-IN" sz="1100" b="1" dirty="0" smtClean="0">
                          <a:effectLst/>
                          <a:latin typeface="Leelawadee" panose="020B0502040204020203" pitchFamily="34" charset="-34"/>
                          <a:cs typeface="Leelawadee" panose="020B0502040204020203" pitchFamily="34" charset="-34"/>
                        </a:rPr>
                        <a:t>Easier to run bonus point campaigns under the same budget</a:t>
                      </a:r>
                      <a:endParaRPr lang="en-IN" sz="1100" b="1" baseline="0" dirty="0" smtClean="0">
                        <a:effectLst/>
                        <a:latin typeface="Leelawadee" panose="020B0502040204020203" pitchFamily="34" charset="-34"/>
                        <a:cs typeface="Leelawadee" panose="020B0502040204020203" pitchFamily="34" charset="-34"/>
                      </a:endParaRPr>
                    </a:p>
                    <a:p>
                      <a:pPr algn="ctr">
                        <a:spcAft>
                          <a:spcPts val="0"/>
                        </a:spcAft>
                      </a:pPr>
                      <a:r>
                        <a:rPr lang="en-IN" sz="1100" b="0" baseline="0" dirty="0" smtClean="0">
                          <a:effectLst/>
                          <a:latin typeface="Leelawadee" panose="020B0502040204020203" pitchFamily="34" charset="-34"/>
                          <a:cs typeface="Leelawadee" panose="020B0502040204020203" pitchFamily="34" charset="-34"/>
                        </a:rPr>
                        <a:t>e.g. ‘2x / 3x points’ campaigns can be designed and run more frequently</a:t>
                      </a:r>
                      <a:endParaRPr lang="en-IN" sz="1100" b="0" dirty="0" smtClean="0">
                        <a:effectLst/>
                        <a:latin typeface="Leelawadee" panose="020B0502040204020203" pitchFamily="34" charset="-34"/>
                        <a:cs typeface="Leelawadee" panose="020B0502040204020203" pitchFamily="34" charset="-34"/>
                      </a:endParaRPr>
                    </a:p>
                  </a:txBody>
                  <a:tcPr marL="54624" marR="54624" marT="0" marB="0" anchor="ctr"/>
                </a:tc>
                <a:tc>
                  <a:txBody>
                    <a:bodyPr/>
                    <a:lstStyle/>
                    <a:p>
                      <a:pPr algn="ctr">
                        <a:spcAft>
                          <a:spcPts val="0"/>
                        </a:spcAft>
                      </a:pPr>
                      <a:r>
                        <a:rPr lang="en-IN" sz="1100" dirty="0" smtClean="0">
                          <a:effectLst/>
                          <a:latin typeface="Leelawadee" panose="020B0502040204020203" pitchFamily="34" charset="-34"/>
                          <a:cs typeface="Leelawadee" panose="020B0502040204020203" pitchFamily="34" charset="-34"/>
                        </a:rPr>
                        <a:t>Yes</a:t>
                      </a:r>
                      <a:endParaRPr lang="en-IN" sz="1100" baseline="0" dirty="0" smtClean="0">
                        <a:effectLst/>
                        <a:latin typeface="Leelawadee" panose="020B0502040204020203" pitchFamily="34" charset="-34"/>
                        <a:cs typeface="Leelawadee" panose="020B0502040204020203" pitchFamily="34" charset="-34"/>
                      </a:endParaRPr>
                    </a:p>
                    <a:p>
                      <a:pPr algn="ctr">
                        <a:spcAft>
                          <a:spcPts val="0"/>
                        </a:spcAft>
                      </a:pPr>
                      <a:r>
                        <a:rPr lang="en-IN" sz="1100" baseline="0" dirty="0" smtClean="0">
                          <a:effectLst/>
                          <a:latin typeface="Leelawadee" panose="020B0502040204020203" pitchFamily="34" charset="-34"/>
                          <a:ea typeface="Calibri" panose="020F0502020204030204" pitchFamily="34" charset="0"/>
                          <a:cs typeface="Leelawadee" panose="020B0502040204020203" pitchFamily="34" charset="-34"/>
                        </a:rPr>
                        <a:t>Outflow is lesser when bonus point campaigns are run</a:t>
                      </a:r>
                      <a:endParaRPr lang="en-IN" sz="1100" dirty="0">
                        <a:effectLst/>
                        <a:latin typeface="Leelawadee" panose="020B0502040204020203" pitchFamily="34" charset="-34"/>
                        <a:ea typeface="Calibri" panose="020F0502020204030204" pitchFamily="34" charset="0"/>
                        <a:cs typeface="Leelawadee" panose="020B0502040204020203" pitchFamily="34" charset="-34"/>
                      </a:endParaRPr>
                    </a:p>
                  </a:txBody>
                  <a:tcPr marL="54624" marR="54624" marT="0" marB="0" anchor="ctr"/>
                </a:tc>
                <a:tc>
                  <a:txBody>
                    <a:bodyPr/>
                    <a:lstStyle/>
                    <a:p>
                      <a:pPr algn="ctr">
                        <a:spcAft>
                          <a:spcPts val="0"/>
                        </a:spcAft>
                      </a:pPr>
                      <a:r>
                        <a:rPr lang="en-IN" sz="1100" dirty="0" smtClean="0">
                          <a:effectLst/>
                          <a:latin typeface="Leelawadee" panose="020B0502040204020203" pitchFamily="34" charset="-34"/>
                          <a:cs typeface="Leelawadee" panose="020B0502040204020203" pitchFamily="34" charset="-34"/>
                        </a:rPr>
                        <a:t>Customer perceives </a:t>
                      </a:r>
                      <a:r>
                        <a:rPr lang="en-IN" sz="1100" dirty="0">
                          <a:effectLst/>
                          <a:latin typeface="Leelawadee" panose="020B0502040204020203" pitchFamily="34" charset="-34"/>
                          <a:cs typeface="Leelawadee" panose="020B0502040204020203" pitchFamily="34" charset="-34"/>
                        </a:rPr>
                        <a:t>higher earning </a:t>
                      </a:r>
                      <a:r>
                        <a:rPr lang="en-IN" sz="1100" dirty="0" smtClean="0">
                          <a:effectLst/>
                          <a:latin typeface="Leelawadee" panose="020B0502040204020203" pitchFamily="34" charset="-34"/>
                          <a:cs typeface="Leelawadee" panose="020B0502040204020203" pitchFamily="34" charset="-34"/>
                        </a:rPr>
                        <a:t>&amp; redemption potential</a:t>
                      </a:r>
                      <a:endParaRPr lang="en-IN" sz="1100" dirty="0">
                        <a:effectLst/>
                        <a:latin typeface="Leelawadee" panose="020B0502040204020203" pitchFamily="34" charset="-34"/>
                        <a:ea typeface="Calibri" panose="020F0502020204030204" pitchFamily="34" charset="0"/>
                        <a:cs typeface="Leelawadee" panose="020B0502040204020203" pitchFamily="34" charset="-34"/>
                      </a:endParaRPr>
                    </a:p>
                  </a:txBody>
                  <a:tcPr marL="54624" marR="54624" marT="0" marB="0" anchor="ctr"/>
                </a:tc>
              </a:tr>
              <a:tr h="485033">
                <a:tc>
                  <a:txBody>
                    <a:bodyPr/>
                    <a:lstStyle/>
                    <a:p>
                      <a:pPr algn="ctr">
                        <a:spcAft>
                          <a:spcPts val="0"/>
                        </a:spcAft>
                      </a:pPr>
                      <a:r>
                        <a:rPr lang="en-IN" sz="1100" dirty="0">
                          <a:effectLst/>
                          <a:latin typeface="Leelawadee" panose="020B0502040204020203" pitchFamily="34" charset="-34"/>
                          <a:cs typeface="Leelawadee" panose="020B0502040204020203" pitchFamily="34" charset="-34"/>
                        </a:rPr>
                        <a:t>Rounding on fractional spend</a:t>
                      </a:r>
                      <a:endParaRPr lang="en-IN" sz="1100" dirty="0">
                        <a:effectLst/>
                        <a:latin typeface="Leelawadee" panose="020B0502040204020203" pitchFamily="34" charset="-34"/>
                        <a:ea typeface="Calibri" panose="020F0502020204030204" pitchFamily="34" charset="0"/>
                        <a:cs typeface="Leelawadee" panose="020B0502040204020203" pitchFamily="34" charset="-34"/>
                      </a:endParaRPr>
                    </a:p>
                  </a:txBody>
                  <a:tcPr marL="54624" marR="54624" marT="0" marB="0" anchor="ctr"/>
                </a:tc>
                <a:tc>
                  <a:txBody>
                    <a:bodyPr/>
                    <a:lstStyle/>
                    <a:p>
                      <a:pPr algn="ctr">
                        <a:spcAft>
                          <a:spcPts val="0"/>
                        </a:spcAft>
                      </a:pPr>
                      <a:r>
                        <a:rPr lang="en-IN" sz="1100" dirty="0">
                          <a:effectLst/>
                          <a:latin typeface="Leelawadee" panose="020B0502040204020203" pitchFamily="34" charset="-34"/>
                          <a:cs typeface="Leelawadee" panose="020B0502040204020203" pitchFamily="34" charset="-34"/>
                        </a:rPr>
                        <a:t>High rounding loss to customer </a:t>
                      </a:r>
                      <a:r>
                        <a:rPr lang="en-IN" sz="1100" dirty="0" smtClean="0">
                          <a:effectLst/>
                          <a:latin typeface="Leelawadee" panose="020B0502040204020203" pitchFamily="34" charset="-34"/>
                          <a:cs typeface="Leelawadee" panose="020B0502040204020203" pitchFamily="34" charset="-34"/>
                        </a:rPr>
                        <a:t>esp. </a:t>
                      </a:r>
                      <a:r>
                        <a:rPr lang="en-IN" sz="1100" dirty="0">
                          <a:effectLst/>
                          <a:latin typeface="Leelawadee" panose="020B0502040204020203" pitchFamily="34" charset="-34"/>
                          <a:cs typeface="Leelawadee" panose="020B0502040204020203" pitchFamily="34" charset="-34"/>
                        </a:rPr>
                        <a:t>in smaller transaction size</a:t>
                      </a:r>
                      <a:r>
                        <a:rPr lang="en-IN" sz="1100" dirty="0" smtClean="0">
                          <a:effectLst/>
                          <a:latin typeface="Leelawadee" panose="020B0502040204020203" pitchFamily="34" charset="-34"/>
                          <a:cs typeface="Leelawadee" panose="020B0502040204020203" pitchFamily="34" charset="-34"/>
                        </a:rPr>
                        <a:t>.</a:t>
                      </a:r>
                      <a:r>
                        <a:rPr lang="en-IN" sz="1100" dirty="0">
                          <a:effectLst/>
                          <a:latin typeface="Leelawadee" panose="020B0502040204020203" pitchFamily="34" charset="-34"/>
                          <a:cs typeface="Leelawadee" panose="020B0502040204020203" pitchFamily="34" charset="-34"/>
                        </a:rPr>
                        <a:t> </a:t>
                      </a:r>
                      <a:endParaRPr lang="en-IN" sz="1100" dirty="0">
                        <a:effectLst/>
                        <a:latin typeface="Leelawadee" panose="020B0502040204020203" pitchFamily="34" charset="-34"/>
                        <a:ea typeface="Calibri" panose="020F0502020204030204" pitchFamily="34" charset="0"/>
                        <a:cs typeface="Leelawadee" panose="020B0502040204020203" pitchFamily="34" charset="-34"/>
                      </a:endParaRPr>
                    </a:p>
                  </a:txBody>
                  <a:tcPr marL="54624" marR="54624" marT="0" marB="0" anchor="ctr"/>
                </a:tc>
                <a:tc>
                  <a:txBody>
                    <a:bodyPr/>
                    <a:lstStyle/>
                    <a:p>
                      <a:pPr algn="ctr">
                        <a:spcAft>
                          <a:spcPts val="0"/>
                        </a:spcAft>
                      </a:pPr>
                      <a:r>
                        <a:rPr lang="en-IN" sz="1100" b="1" dirty="0">
                          <a:effectLst/>
                          <a:latin typeface="Leelawadee" panose="020B0502040204020203" pitchFamily="34" charset="-34"/>
                          <a:cs typeface="Leelawadee" panose="020B0502040204020203" pitchFamily="34" charset="-34"/>
                        </a:rPr>
                        <a:t>Rounding loss </a:t>
                      </a:r>
                      <a:r>
                        <a:rPr lang="en-IN" sz="1100" b="1" dirty="0" smtClean="0">
                          <a:effectLst/>
                          <a:latin typeface="Leelawadee" panose="020B0502040204020203" pitchFamily="34" charset="-34"/>
                          <a:cs typeface="Leelawadee" panose="020B0502040204020203" pitchFamily="34" charset="-34"/>
                        </a:rPr>
                        <a:t>is reduced</a:t>
                      </a:r>
                      <a:r>
                        <a:rPr lang="en-IN" sz="1100" b="1" baseline="0" dirty="0" smtClean="0">
                          <a:effectLst/>
                          <a:latin typeface="Leelawadee" panose="020B0502040204020203" pitchFamily="34" charset="-34"/>
                          <a:cs typeface="Leelawadee" panose="020B0502040204020203" pitchFamily="34" charset="-34"/>
                        </a:rPr>
                        <a:t> </a:t>
                      </a:r>
                      <a:r>
                        <a:rPr lang="en-IN" sz="1100" b="1" dirty="0" smtClean="0">
                          <a:effectLst/>
                          <a:latin typeface="Leelawadee" panose="020B0502040204020203" pitchFamily="34" charset="-34"/>
                          <a:cs typeface="Leelawadee" panose="020B0502040204020203" pitchFamily="34" charset="-34"/>
                        </a:rPr>
                        <a:t>as the amount to be spent to earn a point is lowered</a:t>
                      </a:r>
                      <a:endParaRPr lang="en-IN" sz="1100" b="1" dirty="0">
                        <a:effectLst/>
                        <a:latin typeface="Leelawadee" panose="020B0502040204020203" pitchFamily="34" charset="-34"/>
                        <a:ea typeface="Calibri" panose="020F0502020204030204" pitchFamily="34" charset="0"/>
                        <a:cs typeface="Leelawadee" panose="020B0502040204020203" pitchFamily="34" charset="-34"/>
                      </a:endParaRPr>
                    </a:p>
                  </a:txBody>
                  <a:tcPr marL="54624" marR="54624" marT="0" marB="0" anchor="ctr"/>
                </a:tc>
                <a:tc>
                  <a:txBody>
                    <a:bodyPr/>
                    <a:lstStyle/>
                    <a:p>
                      <a:pPr algn="ctr">
                        <a:spcAft>
                          <a:spcPts val="0"/>
                        </a:spcAft>
                      </a:pPr>
                      <a:r>
                        <a:rPr lang="en-IN" sz="1100" dirty="0">
                          <a:effectLst/>
                          <a:latin typeface="Leelawadee" panose="020B0502040204020203" pitchFamily="34" charset="-34"/>
                          <a:cs typeface="Leelawadee" panose="020B0502040204020203" pitchFamily="34" charset="-34"/>
                        </a:rPr>
                        <a:t>None</a:t>
                      </a:r>
                      <a:endParaRPr lang="en-IN" sz="1100" dirty="0">
                        <a:effectLst/>
                        <a:latin typeface="Leelawadee" panose="020B0502040204020203" pitchFamily="34" charset="-34"/>
                        <a:ea typeface="Calibri" panose="020F0502020204030204" pitchFamily="34" charset="0"/>
                        <a:cs typeface="Leelawadee" panose="020B0502040204020203" pitchFamily="34" charset="-34"/>
                      </a:endParaRPr>
                    </a:p>
                  </a:txBody>
                  <a:tcPr marL="54624" marR="54624" marT="0" marB="0" anchor="ctr"/>
                </a:tc>
                <a:tc>
                  <a:txBody>
                    <a:bodyPr/>
                    <a:lstStyle/>
                    <a:p>
                      <a:pPr algn="ctr">
                        <a:spcAft>
                          <a:spcPts val="0"/>
                        </a:spcAft>
                      </a:pPr>
                      <a:r>
                        <a:rPr lang="en-IN" sz="1100" dirty="0">
                          <a:effectLst/>
                          <a:latin typeface="Leelawadee" panose="020B0502040204020203" pitchFamily="34" charset="-34"/>
                          <a:cs typeface="Leelawadee" panose="020B0502040204020203" pitchFamily="34" charset="-34"/>
                        </a:rPr>
                        <a:t>All cost of points is borne by </a:t>
                      </a:r>
                      <a:r>
                        <a:rPr lang="en-IN" sz="1100" dirty="0" smtClean="0">
                          <a:effectLst/>
                          <a:latin typeface="Leelawadee" panose="020B0502040204020203" pitchFamily="34" charset="-34"/>
                          <a:cs typeface="Leelawadee" panose="020B0502040204020203" pitchFamily="34" charset="-34"/>
                        </a:rPr>
                        <a:t>partners</a:t>
                      </a:r>
                      <a:endParaRPr lang="en-IN" sz="1100" dirty="0">
                        <a:effectLst/>
                        <a:latin typeface="Leelawadee" panose="020B0502040204020203" pitchFamily="34" charset="-34"/>
                        <a:ea typeface="Calibri" panose="020F0502020204030204" pitchFamily="34" charset="0"/>
                        <a:cs typeface="Leelawadee" panose="020B0502040204020203" pitchFamily="34" charset="-34"/>
                      </a:endParaRPr>
                    </a:p>
                  </a:txBody>
                  <a:tcPr marL="54624" marR="54624" marT="0" marB="0" anchor="ctr"/>
                </a:tc>
              </a:tr>
              <a:tr h="925853">
                <a:tc>
                  <a:txBody>
                    <a:bodyPr/>
                    <a:lstStyle/>
                    <a:p>
                      <a:pPr algn="ctr">
                        <a:spcAft>
                          <a:spcPts val="0"/>
                        </a:spcAft>
                      </a:pPr>
                      <a:r>
                        <a:rPr lang="en-IN" sz="1100">
                          <a:effectLst/>
                          <a:latin typeface="Leelawadee" panose="020B0502040204020203" pitchFamily="34" charset="-34"/>
                          <a:cs typeface="Leelawadee" panose="020B0502040204020203" pitchFamily="34" charset="-34"/>
                        </a:rPr>
                        <a:t>Redemption </a:t>
                      </a:r>
                      <a:endParaRPr lang="en-IN" sz="1100">
                        <a:effectLst/>
                        <a:latin typeface="Leelawadee" panose="020B0502040204020203" pitchFamily="34" charset="-34"/>
                        <a:ea typeface="Calibri" panose="020F0502020204030204" pitchFamily="34" charset="0"/>
                        <a:cs typeface="Leelawadee" panose="020B0502040204020203" pitchFamily="34" charset="-34"/>
                      </a:endParaRPr>
                    </a:p>
                  </a:txBody>
                  <a:tcPr marL="54624" marR="54624" marT="0" marB="0" anchor="ctr"/>
                </a:tc>
                <a:tc>
                  <a:txBody>
                    <a:bodyPr/>
                    <a:lstStyle/>
                    <a:p>
                      <a:pPr algn="ctr">
                        <a:spcAft>
                          <a:spcPts val="0"/>
                        </a:spcAft>
                      </a:pPr>
                      <a:r>
                        <a:rPr lang="en-IN" sz="1100" dirty="0">
                          <a:effectLst/>
                          <a:latin typeface="Leelawadee" panose="020B0502040204020203" pitchFamily="34" charset="-34"/>
                          <a:cs typeface="Leelawadee" panose="020B0502040204020203" pitchFamily="34" charset="-34"/>
                        </a:rPr>
                        <a:t>Easy </a:t>
                      </a:r>
                      <a:r>
                        <a:rPr lang="en-IN" sz="1100" dirty="0" smtClean="0">
                          <a:effectLst/>
                          <a:latin typeface="Leelawadee" panose="020B0502040204020203" pitchFamily="34" charset="-34"/>
                          <a:cs typeface="Leelawadee" panose="020B0502040204020203" pitchFamily="34" charset="-34"/>
                        </a:rPr>
                        <a:t>calculation</a:t>
                      </a:r>
                      <a:r>
                        <a:rPr lang="en-IN" sz="1100" baseline="0" dirty="0" smtClean="0">
                          <a:effectLst/>
                          <a:latin typeface="Leelawadee" panose="020B0502040204020203" pitchFamily="34" charset="-34"/>
                          <a:cs typeface="Leelawadee" panose="020B0502040204020203" pitchFamily="34" charset="-34"/>
                        </a:rPr>
                        <a:t> for the customer-</a:t>
                      </a:r>
                      <a:r>
                        <a:rPr lang="en-IN" sz="1100" dirty="0" smtClean="0">
                          <a:effectLst/>
                          <a:latin typeface="Leelawadee" panose="020B0502040204020203" pitchFamily="34" charset="-34"/>
                          <a:cs typeface="Leelawadee" panose="020B0502040204020203" pitchFamily="34" charset="-34"/>
                        </a:rPr>
                        <a:t> </a:t>
                      </a:r>
                      <a:endParaRPr lang="en-IN" sz="1100" dirty="0">
                        <a:effectLst/>
                        <a:latin typeface="Leelawadee" panose="020B0502040204020203" pitchFamily="34" charset="-34"/>
                        <a:cs typeface="Leelawadee" panose="020B0502040204020203" pitchFamily="34" charset="-34"/>
                      </a:endParaRPr>
                    </a:p>
                    <a:p>
                      <a:pPr algn="ctr">
                        <a:spcAft>
                          <a:spcPts val="0"/>
                        </a:spcAft>
                      </a:pPr>
                      <a:r>
                        <a:rPr lang="en-IN" sz="1100" dirty="0">
                          <a:effectLst/>
                          <a:latin typeface="Leelawadee" panose="020B0502040204020203" pitchFamily="34" charset="-34"/>
                          <a:cs typeface="Leelawadee" panose="020B0502040204020203" pitchFamily="34" charset="-34"/>
                        </a:rPr>
                        <a:t>The value of </a:t>
                      </a:r>
                      <a:r>
                        <a:rPr lang="en-IN" sz="1100" dirty="0" err="1" smtClean="0">
                          <a:effectLst/>
                          <a:latin typeface="Leelawadee" panose="020B0502040204020203" pitchFamily="34" charset="-34"/>
                          <a:cs typeface="Leelawadee" panose="020B0502040204020203" pitchFamily="34" charset="-34"/>
                        </a:rPr>
                        <a:t>Rs</a:t>
                      </a:r>
                      <a:r>
                        <a:rPr lang="en-IN" sz="1100" dirty="0" smtClean="0">
                          <a:effectLst/>
                          <a:latin typeface="Leelawadee" panose="020B0502040204020203" pitchFamily="34" charset="-34"/>
                          <a:cs typeface="Leelawadee" panose="020B0502040204020203" pitchFamily="34" charset="-34"/>
                        </a:rPr>
                        <a:t>. </a:t>
                      </a:r>
                      <a:r>
                        <a:rPr lang="en-IN" sz="1100" dirty="0">
                          <a:effectLst/>
                          <a:latin typeface="Leelawadee" panose="020B0502040204020203" pitchFamily="34" charset="-34"/>
                          <a:cs typeface="Leelawadee" panose="020B0502040204020203" pitchFamily="34" charset="-34"/>
                        </a:rPr>
                        <a:t>1 will be demanded by customer across all places results in lower margin. </a:t>
                      </a:r>
                      <a:endParaRPr lang="en-IN" sz="1100" dirty="0">
                        <a:effectLst/>
                        <a:latin typeface="Leelawadee" panose="020B0502040204020203" pitchFamily="34" charset="-34"/>
                        <a:ea typeface="Calibri" panose="020F0502020204030204" pitchFamily="34" charset="0"/>
                        <a:cs typeface="Leelawadee" panose="020B0502040204020203" pitchFamily="34" charset="-34"/>
                      </a:endParaRPr>
                    </a:p>
                  </a:txBody>
                  <a:tcPr marL="54624" marR="54624" marT="0" marB="0" anchor="ctr"/>
                </a:tc>
                <a:tc>
                  <a:txBody>
                    <a:bodyPr/>
                    <a:lstStyle/>
                    <a:p>
                      <a:pPr algn="ctr">
                        <a:spcAft>
                          <a:spcPts val="0"/>
                        </a:spcAft>
                      </a:pPr>
                      <a:r>
                        <a:rPr lang="en-IN" sz="1100" dirty="0">
                          <a:effectLst/>
                          <a:latin typeface="Leelawadee" panose="020B0502040204020203" pitchFamily="34" charset="-34"/>
                          <a:cs typeface="Leelawadee" panose="020B0502040204020203" pitchFamily="34" charset="-34"/>
                        </a:rPr>
                        <a:t> </a:t>
                      </a:r>
                      <a:r>
                        <a:rPr lang="en-IN" sz="1100" b="1" dirty="0" smtClean="0">
                          <a:effectLst/>
                          <a:latin typeface="Leelawadee" panose="020B0502040204020203" pitchFamily="34" charset="-34"/>
                          <a:cs typeface="Leelawadee" panose="020B0502040204020203" pitchFamily="34" charset="-34"/>
                        </a:rPr>
                        <a:t>Harder for customer to decipher point value- </a:t>
                      </a:r>
                    </a:p>
                    <a:p>
                      <a:pPr algn="ctr">
                        <a:spcAft>
                          <a:spcPts val="0"/>
                        </a:spcAft>
                      </a:pPr>
                      <a:r>
                        <a:rPr lang="en-IN" sz="1100" dirty="0" smtClean="0">
                          <a:effectLst/>
                          <a:latin typeface="Leelawadee" panose="020B0502040204020203" pitchFamily="34" charset="-34"/>
                          <a:cs typeface="Leelawadee" panose="020B0502040204020203" pitchFamily="34" charset="-34"/>
                        </a:rPr>
                        <a:t>Gives flexibility </a:t>
                      </a:r>
                      <a:r>
                        <a:rPr lang="en-IN" sz="1100" dirty="0">
                          <a:effectLst/>
                          <a:latin typeface="Leelawadee" panose="020B0502040204020203" pitchFamily="34" charset="-34"/>
                          <a:cs typeface="Leelawadee" panose="020B0502040204020203" pitchFamily="34" charset="-34"/>
                        </a:rPr>
                        <a:t>for </a:t>
                      </a:r>
                      <a:r>
                        <a:rPr lang="en-IN" sz="1100" dirty="0" smtClean="0">
                          <a:effectLst/>
                          <a:latin typeface="Leelawadee" panose="020B0502040204020203" pitchFamily="34" charset="-34"/>
                          <a:cs typeface="Leelawadee" panose="020B0502040204020203" pitchFamily="34" charset="-34"/>
                        </a:rPr>
                        <a:t>to </a:t>
                      </a:r>
                      <a:r>
                        <a:rPr lang="en-IN" sz="1100" dirty="0">
                          <a:effectLst/>
                          <a:latin typeface="Leelawadee" panose="020B0502040204020203" pitchFamily="34" charset="-34"/>
                          <a:cs typeface="Leelawadee" panose="020B0502040204020203" pitchFamily="34" charset="-34"/>
                        </a:rPr>
                        <a:t>setup differential value at different </a:t>
                      </a:r>
                      <a:r>
                        <a:rPr lang="en-IN" sz="1100" dirty="0" smtClean="0">
                          <a:effectLst/>
                          <a:latin typeface="Leelawadee" panose="020B0502040204020203" pitchFamily="34" charset="-34"/>
                          <a:cs typeface="Leelawadee" panose="020B0502040204020203" pitchFamily="34" charset="-34"/>
                        </a:rPr>
                        <a:t>merchants</a:t>
                      </a:r>
                      <a:endParaRPr lang="en-IN" sz="1100" dirty="0">
                        <a:effectLst/>
                        <a:latin typeface="Leelawadee" panose="020B0502040204020203" pitchFamily="34" charset="-34"/>
                        <a:ea typeface="Calibri" panose="020F0502020204030204" pitchFamily="34" charset="0"/>
                        <a:cs typeface="Leelawadee" panose="020B0502040204020203" pitchFamily="34" charset="-34"/>
                      </a:endParaRPr>
                    </a:p>
                  </a:txBody>
                  <a:tcPr marL="54624" marR="54624" marT="0" marB="0" anchor="ctr"/>
                </a:tc>
                <a:tc>
                  <a:txBody>
                    <a:bodyPr/>
                    <a:lstStyle/>
                    <a:p>
                      <a:pPr algn="ctr">
                        <a:spcAft>
                          <a:spcPts val="0"/>
                        </a:spcAft>
                      </a:pPr>
                      <a:r>
                        <a:rPr lang="en-IN" sz="1100" dirty="0">
                          <a:effectLst/>
                          <a:latin typeface="Leelawadee" panose="020B0502040204020203" pitchFamily="34" charset="-34"/>
                          <a:cs typeface="Leelawadee" panose="020B0502040204020203" pitchFamily="34" charset="-34"/>
                        </a:rPr>
                        <a:t>Lower margin at redemption with Option </a:t>
                      </a:r>
                      <a:r>
                        <a:rPr lang="en-IN" sz="1100" dirty="0" smtClean="0">
                          <a:effectLst/>
                          <a:latin typeface="Leelawadee" panose="020B0502040204020203" pitchFamily="34" charset="-34"/>
                          <a:cs typeface="Leelawadee" panose="020B0502040204020203" pitchFamily="34" charset="-34"/>
                        </a:rPr>
                        <a:t>1 </a:t>
                      </a:r>
                      <a:endParaRPr lang="en-IN" sz="1100" dirty="0">
                        <a:effectLst/>
                        <a:latin typeface="Leelawadee" panose="020B0502040204020203" pitchFamily="34" charset="-34"/>
                        <a:ea typeface="Calibri" panose="020F0502020204030204" pitchFamily="34" charset="0"/>
                        <a:cs typeface="Leelawadee" panose="020B0502040204020203" pitchFamily="34" charset="-34"/>
                      </a:endParaRPr>
                    </a:p>
                  </a:txBody>
                  <a:tcPr marL="54624" marR="54624" marT="0" marB="0" anchor="ctr"/>
                </a:tc>
                <a:tc>
                  <a:txBody>
                    <a:bodyPr/>
                    <a:lstStyle/>
                    <a:p>
                      <a:pPr algn="ctr">
                        <a:spcAft>
                          <a:spcPts val="0"/>
                        </a:spcAft>
                      </a:pPr>
                      <a:r>
                        <a:rPr lang="en-IN" sz="1100" dirty="0">
                          <a:effectLst/>
                          <a:latin typeface="Leelawadee" panose="020B0502040204020203" pitchFamily="34" charset="-34"/>
                          <a:cs typeface="Leelawadee" panose="020B0502040204020203" pitchFamily="34" charset="-34"/>
                        </a:rPr>
                        <a:t>More flexibility for program to </a:t>
                      </a:r>
                      <a:r>
                        <a:rPr lang="en-IN" sz="1100" dirty="0" smtClean="0">
                          <a:effectLst/>
                          <a:latin typeface="Leelawadee" panose="020B0502040204020203" pitchFamily="34" charset="-34"/>
                          <a:cs typeface="Leelawadee" panose="020B0502040204020203" pitchFamily="34" charset="-34"/>
                        </a:rPr>
                        <a:t>reward customer</a:t>
                      </a:r>
                      <a:endParaRPr lang="en-IN" sz="1100" dirty="0">
                        <a:effectLst/>
                        <a:latin typeface="Leelawadee" panose="020B0502040204020203" pitchFamily="34" charset="-34"/>
                        <a:ea typeface="Calibri" panose="020F0502020204030204" pitchFamily="34" charset="0"/>
                        <a:cs typeface="Leelawadee" panose="020B0502040204020203" pitchFamily="34" charset="-34"/>
                      </a:endParaRPr>
                    </a:p>
                  </a:txBody>
                  <a:tcPr marL="54624" marR="54624" marT="0" marB="0" anchor="ctr"/>
                </a:tc>
              </a:tr>
            </a:tbl>
          </a:graphicData>
        </a:graphic>
      </p:graphicFrame>
      <p:sp>
        <p:nvSpPr>
          <p:cNvPr id="8" name="TextBox 7"/>
          <p:cNvSpPr txBox="1"/>
          <p:nvPr/>
        </p:nvSpPr>
        <p:spPr>
          <a:xfrm>
            <a:off x="270456" y="4712752"/>
            <a:ext cx="11590987" cy="954107"/>
          </a:xfrm>
          <a:prstGeom prst="rect">
            <a:avLst/>
          </a:prstGeom>
          <a:noFill/>
          <a:ln>
            <a:solidFill>
              <a:schemeClr val="tx1"/>
            </a:solidFill>
            <a:prstDash val="sysDash"/>
          </a:ln>
        </p:spPr>
        <p:txBody>
          <a:bodyPr wrap="square" rtlCol="0">
            <a:spAutoFit/>
          </a:bodyPr>
          <a:lstStyle/>
          <a:p>
            <a:r>
              <a:rPr lang="en-IN" sz="1400" b="1" i="1" dirty="0" smtClean="0">
                <a:latin typeface="Leelawadee" panose="020B0502040204020203" pitchFamily="34" charset="-34"/>
                <a:cs typeface="Leelawadee" panose="020B0502040204020203" pitchFamily="34" charset="-34"/>
              </a:rPr>
              <a:t>Note:</a:t>
            </a:r>
          </a:p>
          <a:p>
            <a:pPr marL="285750" indent="-285750">
              <a:buFont typeface="Arial" panose="020B0604020202020204" pitchFamily="34" charset="0"/>
              <a:buChar char="•"/>
            </a:pPr>
            <a:r>
              <a:rPr lang="en-IN" sz="1400" b="1" i="1" dirty="0" smtClean="0">
                <a:cs typeface="Leelawadee" panose="020B0502040204020203" pitchFamily="34" charset="-34"/>
              </a:rPr>
              <a:t>The value of the point will not be explicitly communicated to the customer. </a:t>
            </a:r>
          </a:p>
          <a:p>
            <a:pPr marL="285750" indent="-285750">
              <a:buFont typeface="Arial" panose="020B0604020202020204" pitchFamily="34" charset="0"/>
              <a:buChar char="•"/>
            </a:pPr>
            <a:r>
              <a:rPr lang="en-IN" sz="1400" b="1" i="1" dirty="0" smtClean="0">
                <a:cs typeface="Leelawadee" panose="020B0502040204020203" pitchFamily="34" charset="-34"/>
              </a:rPr>
              <a:t>Member would be able to calculate when purchasing products with displayed MRPs.</a:t>
            </a:r>
          </a:p>
          <a:p>
            <a:pPr marL="285750" indent="-285750">
              <a:buFont typeface="Arial" panose="020B0604020202020204" pitchFamily="34" charset="0"/>
              <a:buChar char="•"/>
            </a:pPr>
            <a:r>
              <a:rPr lang="en-IN" sz="1400" b="1" i="1" dirty="0" smtClean="0">
                <a:cs typeface="Leelawadee" panose="020B0502040204020203" pitchFamily="34" charset="-34"/>
              </a:rPr>
              <a:t>For services like flights and room stays, the calculation will be dynamic and harder to decipher.</a:t>
            </a:r>
            <a:endParaRPr lang="en-IN" sz="1400" b="1" i="1" dirty="0">
              <a:cs typeface="Leelawadee" panose="020B0502040204020203" pitchFamily="34" charset="-34"/>
            </a:endParaRPr>
          </a:p>
        </p:txBody>
      </p:sp>
      <p:sp>
        <p:nvSpPr>
          <p:cNvPr id="7" name="TextBox 6"/>
          <p:cNvSpPr txBox="1"/>
          <p:nvPr/>
        </p:nvSpPr>
        <p:spPr>
          <a:xfrm>
            <a:off x="11484683" y="57547"/>
            <a:ext cx="520504" cy="369332"/>
          </a:xfrm>
          <a:prstGeom prst="rect">
            <a:avLst/>
          </a:prstGeom>
          <a:noFill/>
        </p:spPr>
        <p:txBody>
          <a:bodyPr wrap="square" rtlCol="0">
            <a:spAutoFit/>
          </a:bodyPr>
          <a:lstStyle/>
          <a:p>
            <a:r>
              <a:rPr lang="en-IN" dirty="0" smtClean="0"/>
              <a:t>P</a:t>
            </a:r>
            <a:endParaRPr lang="en-IN" dirty="0"/>
          </a:p>
        </p:txBody>
      </p:sp>
    </p:spTree>
    <p:extLst>
      <p:ext uri="{BB962C8B-B14F-4D97-AF65-F5344CB8AC3E}">
        <p14:creationId xmlns:p14="http://schemas.microsoft.com/office/powerpoint/2010/main" val="278529388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Rectangle 101"/>
          <p:cNvSpPr/>
          <p:nvPr/>
        </p:nvSpPr>
        <p:spPr>
          <a:xfrm>
            <a:off x="5342521" y="1909826"/>
            <a:ext cx="1220456" cy="1257654"/>
          </a:xfrm>
          <a:prstGeom prst="rect">
            <a:avLst/>
          </a:prstGeom>
          <a:solidFill>
            <a:schemeClr val="bg1">
              <a:lumMod val="9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sp>
        <p:nvSpPr>
          <p:cNvPr id="5" name="Title 4"/>
          <p:cNvSpPr>
            <a:spLocks noGrp="1"/>
          </p:cNvSpPr>
          <p:nvPr>
            <p:ph type="title"/>
          </p:nvPr>
        </p:nvSpPr>
        <p:spPr>
          <a:xfrm>
            <a:off x="528357" y="548470"/>
            <a:ext cx="9785683" cy="706964"/>
          </a:xfrm>
        </p:spPr>
        <p:txBody>
          <a:bodyPr/>
          <a:lstStyle/>
          <a:p>
            <a:r>
              <a:rPr lang="en-IN" sz="2000" b="1" dirty="0" smtClean="0"/>
              <a:t>Currency Accumulation And Redemption Lifecycle – Case 1</a:t>
            </a:r>
            <a:endParaRPr lang="en-IN" sz="2000" dirty="0"/>
          </a:p>
        </p:txBody>
      </p:sp>
      <p:sp>
        <p:nvSpPr>
          <p:cNvPr id="4" name="Slide Number Placeholder 3"/>
          <p:cNvSpPr>
            <a:spLocks noGrp="1"/>
          </p:cNvSpPr>
          <p:nvPr>
            <p:ph type="sldNum" sz="quarter" idx="12"/>
          </p:nvPr>
        </p:nvSpPr>
        <p:spPr/>
        <p:txBody>
          <a:bodyPr/>
          <a:lstStyle/>
          <a:p>
            <a:fld id="{D57F1E4F-1CFF-5643-939E-217C01CDF565}" type="slidenum">
              <a:rPr lang="en-US" smtClean="0">
                <a:solidFill>
                  <a:srgbClr val="0E5580"/>
                </a:solidFill>
              </a:rPr>
              <a:pPr/>
              <a:t>47</a:t>
            </a:fld>
            <a:endParaRPr lang="en-US" dirty="0">
              <a:solidFill>
                <a:srgbClr val="0E5580"/>
              </a:solidFill>
            </a:endParaRPr>
          </a:p>
        </p:txBody>
      </p:sp>
      <p:sp>
        <p:nvSpPr>
          <p:cNvPr id="39" name="Text Box 11"/>
          <p:cNvSpPr txBox="1">
            <a:spLocks noChangeArrowheads="1"/>
          </p:cNvSpPr>
          <p:nvPr/>
        </p:nvSpPr>
        <p:spPr bwMode="auto">
          <a:xfrm>
            <a:off x="6716250" y="4000506"/>
            <a:ext cx="2067313" cy="461665"/>
          </a:xfrm>
          <a:prstGeom prst="rect">
            <a:avLst/>
          </a:prstGeom>
          <a:noFill/>
          <a:extLst/>
        </p:spPr>
        <p:txBody>
          <a:bodyPr wrap="square" rtlCol="0">
            <a:spAutoFit/>
          </a:bodyPr>
          <a:lstStyle>
            <a:defPPr>
              <a:defRPr lang="en-US"/>
            </a:defPPr>
            <a:lvl1pPr>
              <a:defRPr sz="1600"/>
            </a:lvl1pPr>
          </a:lstStyle>
          <a:p>
            <a:r>
              <a:rPr lang="en-GB" sz="1200" b="1" dirty="0">
                <a:solidFill>
                  <a:prstClr val="black"/>
                </a:solidFill>
                <a:latin typeface="Calibri" panose="020F0502020204030204"/>
              </a:rPr>
              <a:t>Redeems 1000 Points </a:t>
            </a:r>
            <a:r>
              <a:rPr lang="en-GB" sz="1200" b="1" dirty="0" smtClean="0">
                <a:solidFill>
                  <a:prstClr val="black"/>
                </a:solidFill>
                <a:latin typeface="Calibri" panose="020F0502020204030204"/>
              </a:rPr>
              <a:t>Air Ticket Discount</a:t>
            </a:r>
            <a:endParaRPr lang="en-GB" sz="1200" b="1" dirty="0">
              <a:solidFill>
                <a:prstClr val="black"/>
              </a:solidFill>
              <a:latin typeface="Calibri" panose="020F0502020204030204"/>
            </a:endParaRPr>
          </a:p>
        </p:txBody>
      </p:sp>
      <p:sp>
        <p:nvSpPr>
          <p:cNvPr id="41" name="AutoShape 9"/>
          <p:cNvSpPr>
            <a:spLocks noChangeArrowheads="1"/>
          </p:cNvSpPr>
          <p:nvPr/>
        </p:nvSpPr>
        <p:spPr bwMode="auto">
          <a:xfrm>
            <a:off x="5518644" y="3800832"/>
            <a:ext cx="381000" cy="714772"/>
          </a:xfrm>
          <a:prstGeom prst="upArrow">
            <a:avLst>
              <a:gd name="adj1" fmla="val 57500"/>
              <a:gd name="adj2" fmla="val 92738"/>
            </a:avLst>
          </a:prstGeom>
          <a:solidFill>
            <a:srgbClr val="5B9BD5"/>
          </a:solidFill>
          <a:ln w="12700" cap="flat" cmpd="sng" algn="ctr">
            <a:solidFill>
              <a:srgbClr val="5B9BD5">
                <a:shade val="50000"/>
              </a:srgbClr>
            </a:solidFill>
            <a:prstDash val="solid"/>
            <a:miter lim="800000"/>
            <a:headEnd/>
            <a:tailEnd/>
          </a:ln>
          <a:effectLst/>
        </p:spPr>
        <p:txBody>
          <a:bodyPr wrap="none" anchor="ctr"/>
          <a:lstStyle/>
          <a:p>
            <a:pPr>
              <a:defRPr/>
            </a:pPr>
            <a:endParaRPr lang="en-CA" kern="0" dirty="0" smtClean="0">
              <a:solidFill>
                <a:prstClr val="white"/>
              </a:solidFill>
              <a:latin typeface="Calibri" panose="020F0502020204030204"/>
            </a:endParaRPr>
          </a:p>
        </p:txBody>
      </p:sp>
      <p:sp>
        <p:nvSpPr>
          <p:cNvPr id="42" name="AutoShape 23"/>
          <p:cNvSpPr>
            <a:spLocks noChangeArrowheads="1"/>
          </p:cNvSpPr>
          <p:nvPr/>
        </p:nvSpPr>
        <p:spPr bwMode="auto">
          <a:xfrm rot="10800000">
            <a:off x="5996784" y="3800508"/>
            <a:ext cx="381000" cy="788916"/>
          </a:xfrm>
          <a:prstGeom prst="upArrow">
            <a:avLst>
              <a:gd name="adj1" fmla="val 57500"/>
              <a:gd name="adj2" fmla="val 79216"/>
            </a:avLst>
          </a:prstGeom>
          <a:solidFill>
            <a:srgbClr val="5B9BD5"/>
          </a:solidFill>
          <a:ln w="12700" cap="flat" cmpd="sng" algn="ctr">
            <a:solidFill>
              <a:srgbClr val="5B9BD5">
                <a:shade val="50000"/>
              </a:srgbClr>
            </a:solidFill>
            <a:prstDash val="solid"/>
            <a:miter lim="800000"/>
            <a:headEnd/>
            <a:tailEnd/>
          </a:ln>
          <a:effectLst/>
        </p:spPr>
        <p:txBody>
          <a:bodyPr wrap="none" anchor="ctr"/>
          <a:lstStyle/>
          <a:p>
            <a:pPr>
              <a:defRPr/>
            </a:pPr>
            <a:endParaRPr lang="en-CA" kern="0" smtClean="0">
              <a:solidFill>
                <a:prstClr val="white"/>
              </a:solidFill>
              <a:latin typeface="Calibri" panose="020F0502020204030204"/>
            </a:endParaRPr>
          </a:p>
        </p:txBody>
      </p:sp>
      <p:pic>
        <p:nvPicPr>
          <p:cNvPr id="43" name="Picture 14" descr="MC900435598[1]"/>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5497303" y="1979091"/>
            <a:ext cx="977023" cy="11977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 name="TextBox 45"/>
          <p:cNvSpPr txBox="1"/>
          <p:nvPr/>
        </p:nvSpPr>
        <p:spPr>
          <a:xfrm>
            <a:off x="2964176" y="1951822"/>
            <a:ext cx="2149883" cy="276999"/>
          </a:xfrm>
          <a:prstGeom prst="rect">
            <a:avLst/>
          </a:prstGeom>
          <a:noFill/>
        </p:spPr>
        <p:txBody>
          <a:bodyPr wrap="square" rtlCol="0">
            <a:spAutoFit/>
          </a:bodyPr>
          <a:lstStyle/>
          <a:p>
            <a:r>
              <a:rPr lang="en-US" sz="1200" b="1" dirty="0" smtClean="0">
                <a:solidFill>
                  <a:prstClr val="black"/>
                </a:solidFill>
                <a:latin typeface="Calibri" panose="020F0502020204030204"/>
              </a:rPr>
              <a:t>Purchases Goods worth ₹5000</a:t>
            </a:r>
            <a:endParaRPr lang="en-US" sz="1200" b="1" dirty="0">
              <a:solidFill>
                <a:prstClr val="black"/>
              </a:solidFill>
              <a:latin typeface="Calibri" panose="020F0502020204030204"/>
            </a:endParaRPr>
          </a:p>
        </p:txBody>
      </p:sp>
      <p:sp>
        <p:nvSpPr>
          <p:cNvPr id="47" name="TextBox 46"/>
          <p:cNvSpPr txBox="1"/>
          <p:nvPr/>
        </p:nvSpPr>
        <p:spPr>
          <a:xfrm>
            <a:off x="2796753" y="3058037"/>
            <a:ext cx="2112950" cy="461665"/>
          </a:xfrm>
          <a:prstGeom prst="rect">
            <a:avLst/>
          </a:prstGeom>
          <a:noFill/>
        </p:spPr>
        <p:txBody>
          <a:bodyPr wrap="square" rtlCol="0">
            <a:spAutoFit/>
          </a:bodyPr>
          <a:lstStyle/>
          <a:p>
            <a:r>
              <a:rPr lang="en-US" sz="1200" b="1" dirty="0" smtClean="0">
                <a:solidFill>
                  <a:prstClr val="black"/>
                </a:solidFill>
                <a:latin typeface="Calibri" panose="020F0502020204030204"/>
              </a:rPr>
              <a:t>Partner gives 250 encircle </a:t>
            </a:r>
            <a:r>
              <a:rPr lang="en-US" sz="1200" b="1" dirty="0">
                <a:solidFill>
                  <a:prstClr val="black"/>
                </a:solidFill>
                <a:latin typeface="Calibri" panose="020F0502020204030204"/>
              </a:rPr>
              <a:t>points</a:t>
            </a:r>
          </a:p>
        </p:txBody>
      </p:sp>
      <p:sp>
        <p:nvSpPr>
          <p:cNvPr id="58" name="Oval 57"/>
          <p:cNvSpPr/>
          <p:nvPr/>
        </p:nvSpPr>
        <p:spPr>
          <a:xfrm>
            <a:off x="2690192" y="1969801"/>
            <a:ext cx="274320" cy="274320"/>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algn="ctr">
              <a:defRPr/>
            </a:pPr>
            <a:r>
              <a:rPr lang="en-US" sz="1200" kern="0" dirty="0" smtClean="0">
                <a:solidFill>
                  <a:prstClr val="white"/>
                </a:solidFill>
                <a:latin typeface="Calibri" panose="020F0502020204030204"/>
              </a:rPr>
              <a:t>1</a:t>
            </a:r>
          </a:p>
        </p:txBody>
      </p:sp>
      <p:sp>
        <p:nvSpPr>
          <p:cNvPr id="61" name="Oval 60"/>
          <p:cNvSpPr/>
          <p:nvPr/>
        </p:nvSpPr>
        <p:spPr>
          <a:xfrm>
            <a:off x="6469273" y="4081481"/>
            <a:ext cx="274320" cy="274320"/>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algn="ctr">
              <a:defRPr/>
            </a:pPr>
            <a:r>
              <a:rPr lang="en-US" sz="1400" kern="0" dirty="0" smtClean="0">
                <a:solidFill>
                  <a:prstClr val="white"/>
                </a:solidFill>
                <a:latin typeface="Calibri" panose="020F0502020204030204"/>
              </a:rPr>
              <a:t>6</a:t>
            </a:r>
          </a:p>
        </p:txBody>
      </p:sp>
      <p:sp>
        <p:nvSpPr>
          <p:cNvPr id="68" name="Oval 67"/>
          <p:cNvSpPr/>
          <p:nvPr/>
        </p:nvSpPr>
        <p:spPr>
          <a:xfrm>
            <a:off x="2549386" y="3106898"/>
            <a:ext cx="274320" cy="274320"/>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algn="ctr">
              <a:defRPr/>
            </a:pPr>
            <a:r>
              <a:rPr lang="en-US" sz="1400" kern="0" dirty="0" smtClean="0">
                <a:solidFill>
                  <a:prstClr val="white"/>
                </a:solidFill>
                <a:latin typeface="Calibri" panose="020F0502020204030204"/>
              </a:rPr>
              <a:t>2</a:t>
            </a:r>
          </a:p>
        </p:txBody>
      </p:sp>
      <p:grpSp>
        <p:nvGrpSpPr>
          <p:cNvPr id="71" name="Group 70"/>
          <p:cNvGrpSpPr/>
          <p:nvPr/>
        </p:nvGrpSpPr>
        <p:grpSpPr>
          <a:xfrm>
            <a:off x="812565" y="1839184"/>
            <a:ext cx="1480711" cy="1460572"/>
            <a:chOff x="5714474" y="1673063"/>
            <a:chExt cx="1352767" cy="1334367"/>
          </a:xfrm>
        </p:grpSpPr>
        <p:sp>
          <p:nvSpPr>
            <p:cNvPr id="72" name="Rectangle 71"/>
            <p:cNvSpPr/>
            <p:nvPr/>
          </p:nvSpPr>
          <p:spPr>
            <a:xfrm>
              <a:off x="5715816" y="1911277"/>
              <a:ext cx="1337117" cy="1043351"/>
            </a:xfrm>
            <a:prstGeom prst="rect">
              <a:avLst/>
            </a:prstGeom>
            <a:solidFill>
              <a:schemeClr val="bg1">
                <a:lumMod val="95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sp>
          <p:nvSpPr>
            <p:cNvPr id="73" name="Text Box 61"/>
            <p:cNvSpPr txBox="1">
              <a:spLocks noChangeArrowheads="1"/>
            </p:cNvSpPr>
            <p:nvPr/>
          </p:nvSpPr>
          <p:spPr bwMode="auto">
            <a:xfrm>
              <a:off x="5714474" y="1673063"/>
              <a:ext cx="1352767" cy="196080"/>
            </a:xfrm>
            <a:prstGeom prst="rect">
              <a:avLst/>
            </a:prstGeom>
            <a:solidFill>
              <a:srgbClr val="FFC000"/>
            </a:solidFill>
            <a:ln w="9525">
              <a:solidFill>
                <a:srgbClr val="FFC000"/>
              </a:solidFill>
              <a:miter lim="800000"/>
              <a:headEnd/>
              <a:tailEnd/>
            </a:ln>
            <a:extLst/>
          </p:spPr>
          <p:txBody>
            <a:bodyPr wrap="square" anchor="ctr">
              <a:spAutoFit/>
            </a:bodyPr>
            <a:lstStyle>
              <a:lvl1pPr eaLnBrk="0" hangingPunct="0">
                <a:defRPr b="1" i="1">
                  <a:solidFill>
                    <a:schemeClr val="tx1"/>
                  </a:solidFill>
                  <a:latin typeface="Arial" charset="0"/>
                  <a:ea typeface="Arial Unicode MS" pitchFamily="34" charset="-128"/>
                  <a:cs typeface="Arial Unicode MS" pitchFamily="34" charset="-128"/>
                </a:defRPr>
              </a:lvl1pPr>
              <a:lvl2pPr marL="742950" indent="-285750" eaLnBrk="0" hangingPunct="0">
                <a:defRPr b="1" i="1">
                  <a:solidFill>
                    <a:schemeClr val="tx1"/>
                  </a:solidFill>
                  <a:latin typeface="Arial" charset="0"/>
                  <a:ea typeface="Arial Unicode MS" pitchFamily="34" charset="-128"/>
                  <a:cs typeface="Arial Unicode MS" pitchFamily="34" charset="-128"/>
                </a:defRPr>
              </a:lvl2pPr>
              <a:lvl3pPr marL="1143000" indent="-228600" eaLnBrk="0" hangingPunct="0">
                <a:defRPr b="1" i="1">
                  <a:solidFill>
                    <a:schemeClr val="tx1"/>
                  </a:solidFill>
                  <a:latin typeface="Arial" charset="0"/>
                  <a:ea typeface="Arial Unicode MS" pitchFamily="34" charset="-128"/>
                  <a:cs typeface="Arial Unicode MS" pitchFamily="34" charset="-128"/>
                </a:defRPr>
              </a:lvl3pPr>
              <a:lvl4pPr marL="1600200" indent="-228600" eaLnBrk="0" hangingPunct="0">
                <a:defRPr b="1" i="1">
                  <a:solidFill>
                    <a:schemeClr val="tx1"/>
                  </a:solidFill>
                  <a:latin typeface="Arial" charset="0"/>
                  <a:ea typeface="Arial Unicode MS" pitchFamily="34" charset="-128"/>
                  <a:cs typeface="Arial Unicode MS" pitchFamily="34" charset="-128"/>
                </a:defRPr>
              </a:lvl4pPr>
              <a:lvl5pPr marL="2057400" indent="-228600" eaLnBrk="0" hangingPunct="0">
                <a:defRPr b="1" i="1">
                  <a:solidFill>
                    <a:schemeClr val="tx1"/>
                  </a:solidFill>
                  <a:latin typeface="Arial" charset="0"/>
                  <a:ea typeface="Arial Unicode MS" pitchFamily="34" charset="-128"/>
                  <a:cs typeface="Arial Unicode MS" pitchFamily="34" charset="-128"/>
                </a:defRPr>
              </a:lvl5pPr>
              <a:lvl6pPr marL="2514600" indent="-228600" eaLnBrk="0" fontAlgn="base" hangingPunct="0">
                <a:spcBef>
                  <a:spcPct val="0"/>
                </a:spcBef>
                <a:spcAft>
                  <a:spcPct val="0"/>
                </a:spcAft>
                <a:defRPr b="1" i="1">
                  <a:solidFill>
                    <a:schemeClr val="tx1"/>
                  </a:solidFill>
                  <a:latin typeface="Arial" charset="0"/>
                  <a:ea typeface="Arial Unicode MS" pitchFamily="34" charset="-128"/>
                  <a:cs typeface="Arial Unicode MS" pitchFamily="34" charset="-128"/>
                </a:defRPr>
              </a:lvl6pPr>
              <a:lvl7pPr marL="2971800" indent="-228600" eaLnBrk="0" fontAlgn="base" hangingPunct="0">
                <a:spcBef>
                  <a:spcPct val="0"/>
                </a:spcBef>
                <a:spcAft>
                  <a:spcPct val="0"/>
                </a:spcAft>
                <a:defRPr b="1" i="1">
                  <a:solidFill>
                    <a:schemeClr val="tx1"/>
                  </a:solidFill>
                  <a:latin typeface="Arial" charset="0"/>
                  <a:ea typeface="Arial Unicode MS" pitchFamily="34" charset="-128"/>
                  <a:cs typeface="Arial Unicode MS" pitchFamily="34" charset="-128"/>
                </a:defRPr>
              </a:lvl7pPr>
              <a:lvl8pPr marL="3429000" indent="-228600" eaLnBrk="0" fontAlgn="base" hangingPunct="0">
                <a:spcBef>
                  <a:spcPct val="0"/>
                </a:spcBef>
                <a:spcAft>
                  <a:spcPct val="0"/>
                </a:spcAft>
                <a:defRPr b="1" i="1">
                  <a:solidFill>
                    <a:schemeClr val="tx1"/>
                  </a:solidFill>
                  <a:latin typeface="Arial" charset="0"/>
                  <a:ea typeface="Arial Unicode MS" pitchFamily="34" charset="-128"/>
                  <a:cs typeface="Arial Unicode MS" pitchFamily="34" charset="-128"/>
                </a:defRPr>
              </a:lvl8pPr>
              <a:lvl9pPr marL="3886200" indent="-228600" eaLnBrk="0" fontAlgn="base" hangingPunct="0">
                <a:spcBef>
                  <a:spcPct val="0"/>
                </a:spcBef>
                <a:spcAft>
                  <a:spcPct val="0"/>
                </a:spcAft>
                <a:defRPr b="1" i="1">
                  <a:solidFill>
                    <a:schemeClr val="tx1"/>
                  </a:solidFill>
                  <a:latin typeface="Arial" charset="0"/>
                  <a:ea typeface="Arial Unicode MS" pitchFamily="34" charset="-128"/>
                  <a:cs typeface="Arial Unicode MS" pitchFamily="34" charset="-128"/>
                </a:defRPr>
              </a:lvl9pPr>
            </a:lstStyle>
            <a:p>
              <a:pPr algn="ctr" eaLnBrk="1" hangingPunct="1">
                <a:spcBef>
                  <a:spcPct val="50000"/>
                </a:spcBef>
                <a:defRPr/>
              </a:pPr>
              <a:r>
                <a:rPr lang="en-GB" sz="1300" i="0" kern="0" dirty="0">
                  <a:solidFill>
                    <a:prstClr val="black"/>
                  </a:solidFill>
                </a:rPr>
                <a:t>Earn </a:t>
              </a:r>
              <a:r>
                <a:rPr lang="en-GB" sz="1300" i="0" kern="0" dirty="0" smtClean="0">
                  <a:solidFill>
                    <a:prstClr val="black"/>
                  </a:solidFill>
                </a:rPr>
                <a:t>Partner</a:t>
              </a:r>
              <a:endParaRPr lang="en-US" sz="1300" i="0" kern="0" dirty="0">
                <a:solidFill>
                  <a:prstClr val="black"/>
                </a:solidFill>
              </a:endParaRPr>
            </a:p>
          </p:txBody>
        </p:sp>
        <p:pic>
          <p:nvPicPr>
            <p:cNvPr id="74" name="Picture 2" descr="https://upload.wikimedia.org/wikipedia/en/thumb/6/63/Titan_Company_Logo.svg/991px-Titan_Company_Logo.svg.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855206" y="1886337"/>
              <a:ext cx="1084964" cy="112109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0" name="Group 79"/>
          <p:cNvGrpSpPr/>
          <p:nvPr/>
        </p:nvGrpSpPr>
        <p:grpSpPr>
          <a:xfrm>
            <a:off x="744324" y="4864113"/>
            <a:ext cx="1613321" cy="1110363"/>
            <a:chOff x="1324157" y="4599107"/>
            <a:chExt cx="1305279" cy="898354"/>
          </a:xfrm>
        </p:grpSpPr>
        <p:sp>
          <p:nvSpPr>
            <p:cNvPr id="81" name="Rectangle 80"/>
            <p:cNvSpPr/>
            <p:nvPr/>
          </p:nvSpPr>
          <p:spPr>
            <a:xfrm>
              <a:off x="1324157" y="4599107"/>
              <a:ext cx="1305279" cy="898354"/>
            </a:xfrm>
            <a:prstGeom prst="rect">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dirty="0" smtClean="0">
                <a:solidFill>
                  <a:prstClr val="white"/>
                </a:solidFill>
              </a:endParaRPr>
            </a:p>
            <a:p>
              <a:pPr algn="ctr"/>
              <a:endParaRPr lang="en-IN" sz="1400" b="1" dirty="0">
                <a:solidFill>
                  <a:prstClr val="white"/>
                </a:solidFill>
              </a:endParaRPr>
            </a:p>
            <a:p>
              <a:pPr algn="ctr"/>
              <a:endParaRPr lang="en-IN" sz="1400" b="1" dirty="0" smtClean="0">
                <a:solidFill>
                  <a:prstClr val="white"/>
                </a:solidFill>
              </a:endParaRPr>
            </a:p>
            <a:p>
              <a:pPr algn="ctr"/>
              <a:endParaRPr lang="en-IN" sz="1400" b="1" dirty="0">
                <a:solidFill>
                  <a:prstClr val="white"/>
                </a:solidFill>
              </a:endParaRPr>
            </a:p>
            <a:p>
              <a:pPr algn="ctr"/>
              <a:r>
                <a:rPr lang="en-IN" sz="1400" b="1" dirty="0" smtClean="0">
                  <a:solidFill>
                    <a:prstClr val="white"/>
                  </a:solidFill>
                </a:rPr>
                <a:t>Tata Treats</a:t>
              </a:r>
              <a:endParaRPr lang="en-IN" sz="1400" b="1" dirty="0">
                <a:solidFill>
                  <a:prstClr val="white"/>
                </a:solidFill>
              </a:endParaRPr>
            </a:p>
          </p:txBody>
        </p:sp>
        <p:pic>
          <p:nvPicPr>
            <p:cNvPr id="82" name="Picture 2" descr="http://static.dnaindia.com/sites/default/files/2015/08/30/370847-tata-motors.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627392" y="4621735"/>
              <a:ext cx="680723" cy="680722"/>
            </a:xfrm>
            <a:prstGeom prst="rect">
              <a:avLst/>
            </a:prstGeom>
            <a:noFill/>
            <a:extLst>
              <a:ext uri="{909E8E84-426E-40DD-AFC4-6F175D3DCCD1}">
                <a14:hiddenFill xmlns:a14="http://schemas.microsoft.com/office/drawing/2010/main">
                  <a:solidFill>
                    <a:srgbClr val="FFFFFF"/>
                  </a:solidFill>
                </a14:hiddenFill>
              </a:ext>
            </a:extLst>
          </p:spPr>
        </p:pic>
      </p:grpSp>
      <p:sp>
        <p:nvSpPr>
          <p:cNvPr id="96" name="Text Box 11"/>
          <p:cNvSpPr txBox="1">
            <a:spLocks noChangeArrowheads="1"/>
          </p:cNvSpPr>
          <p:nvPr/>
        </p:nvSpPr>
        <p:spPr bwMode="auto">
          <a:xfrm>
            <a:off x="3918555" y="3887579"/>
            <a:ext cx="1808757" cy="461665"/>
          </a:xfrm>
          <a:prstGeom prst="rect">
            <a:avLst/>
          </a:prstGeom>
          <a:noFill/>
          <a:extLst/>
        </p:spPr>
        <p:txBody>
          <a:bodyPr wrap="square" rtlCol="0">
            <a:spAutoFit/>
          </a:bodyPr>
          <a:lstStyle>
            <a:defPPr>
              <a:defRPr lang="en-US"/>
            </a:defPPr>
            <a:lvl1pPr>
              <a:defRPr sz="1600"/>
            </a:lvl1pPr>
          </a:lstStyle>
          <a:p>
            <a:r>
              <a:rPr lang="en-US" sz="1200" b="1" dirty="0" smtClean="0">
                <a:solidFill>
                  <a:prstClr val="black"/>
                </a:solidFill>
                <a:latin typeface="Calibri" panose="020F0502020204030204"/>
              </a:rPr>
              <a:t>Provides Air Ticket with </a:t>
            </a:r>
          </a:p>
          <a:p>
            <a:r>
              <a:rPr lang="en-US" sz="1200" b="1" dirty="0" smtClean="0">
                <a:solidFill>
                  <a:prstClr val="black"/>
                </a:solidFill>
                <a:latin typeface="Calibri" panose="020F0502020204030204"/>
              </a:rPr>
              <a:t>₹ 1000 discount</a:t>
            </a:r>
            <a:endParaRPr lang="en-GB" sz="1200" b="1" dirty="0">
              <a:solidFill>
                <a:prstClr val="black"/>
              </a:solidFill>
              <a:latin typeface="Calibri" panose="020F0502020204030204"/>
            </a:endParaRPr>
          </a:p>
        </p:txBody>
      </p:sp>
      <p:sp>
        <p:nvSpPr>
          <p:cNvPr id="98" name="Oval 97"/>
          <p:cNvSpPr/>
          <p:nvPr/>
        </p:nvSpPr>
        <p:spPr>
          <a:xfrm>
            <a:off x="3653933" y="3976717"/>
            <a:ext cx="274320" cy="274320"/>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algn="ctr">
              <a:defRPr/>
            </a:pPr>
            <a:r>
              <a:rPr lang="en-US" sz="1400" kern="0" dirty="0" smtClean="0">
                <a:solidFill>
                  <a:prstClr val="white"/>
                </a:solidFill>
                <a:latin typeface="Calibri" panose="020F0502020204030204"/>
              </a:rPr>
              <a:t>7</a:t>
            </a:r>
          </a:p>
        </p:txBody>
      </p:sp>
      <p:grpSp>
        <p:nvGrpSpPr>
          <p:cNvPr id="100" name="Group 99"/>
          <p:cNvGrpSpPr/>
          <p:nvPr/>
        </p:nvGrpSpPr>
        <p:grpSpPr>
          <a:xfrm>
            <a:off x="6716250" y="1930972"/>
            <a:ext cx="5142350" cy="1976975"/>
            <a:chOff x="6716250" y="1930972"/>
            <a:chExt cx="5142350" cy="1976975"/>
          </a:xfrm>
        </p:grpSpPr>
        <p:sp>
          <p:nvSpPr>
            <p:cNvPr id="63" name="Text Box 11"/>
            <p:cNvSpPr txBox="1">
              <a:spLocks noChangeArrowheads="1"/>
            </p:cNvSpPr>
            <p:nvPr/>
          </p:nvSpPr>
          <p:spPr bwMode="auto">
            <a:xfrm>
              <a:off x="6749240" y="3446282"/>
              <a:ext cx="2221700" cy="461665"/>
            </a:xfrm>
            <a:prstGeom prst="rect">
              <a:avLst/>
            </a:prstGeom>
            <a:noFill/>
            <a:extLst/>
          </p:spPr>
          <p:txBody>
            <a:bodyPr wrap="square" rtlCol="0">
              <a:spAutoFit/>
            </a:bodyPr>
            <a:lstStyle>
              <a:defPPr>
                <a:defRPr lang="en-US"/>
              </a:defPPr>
              <a:lvl1pPr>
                <a:defRPr sz="1600"/>
              </a:lvl1pPr>
            </a:lstStyle>
            <a:p>
              <a:pPr algn="ctr"/>
              <a:r>
                <a:rPr lang="en-GB" sz="1200" b="1" dirty="0">
                  <a:solidFill>
                    <a:prstClr val="black"/>
                  </a:solidFill>
                  <a:latin typeface="Calibri" panose="020F0502020204030204"/>
                </a:rPr>
                <a:t>Collects </a:t>
              </a:r>
              <a:r>
                <a:rPr lang="en-GB" sz="1200" b="1" dirty="0" smtClean="0">
                  <a:solidFill>
                    <a:prstClr val="black"/>
                  </a:solidFill>
                  <a:latin typeface="Calibri" panose="020F0502020204030204"/>
                </a:rPr>
                <a:t>750 </a:t>
              </a:r>
              <a:r>
                <a:rPr lang="en-GB" sz="1200" b="1" dirty="0" smtClean="0">
                  <a:solidFill>
                    <a:prstClr val="black"/>
                  </a:solidFill>
                  <a:latin typeface="Calibri" panose="020F0502020204030204"/>
                </a:rPr>
                <a:t>Tata Treats </a:t>
              </a:r>
              <a:r>
                <a:rPr lang="en-GB" sz="1200" b="1" dirty="0" smtClean="0">
                  <a:solidFill>
                    <a:prstClr val="black"/>
                  </a:solidFill>
                  <a:latin typeface="Calibri" panose="020F0502020204030204"/>
                </a:rPr>
                <a:t>points </a:t>
              </a:r>
              <a:r>
                <a:rPr lang="en-GB" sz="1200" b="1" dirty="0">
                  <a:solidFill>
                    <a:prstClr val="black"/>
                  </a:solidFill>
                  <a:latin typeface="Calibri" panose="020F0502020204030204"/>
                </a:rPr>
                <a:t>across coalition partners</a:t>
              </a:r>
            </a:p>
          </p:txBody>
        </p:sp>
        <p:sp>
          <p:nvSpPr>
            <p:cNvPr id="75" name="Rectangle 74"/>
            <p:cNvSpPr/>
            <p:nvPr/>
          </p:nvSpPr>
          <p:spPr>
            <a:xfrm>
              <a:off x="8846480" y="2245521"/>
              <a:ext cx="3012120" cy="1043351"/>
            </a:xfrm>
            <a:prstGeom prst="rect">
              <a:avLst/>
            </a:prstGeom>
            <a:solidFill>
              <a:schemeClr val="bg1">
                <a:lumMod val="95000"/>
              </a:schemeClr>
            </a:solidFill>
            <a:ln>
              <a:solidFill>
                <a:schemeClr val="tx2">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200">
                <a:solidFill>
                  <a:prstClr val="white"/>
                </a:solidFill>
              </a:endParaRPr>
            </a:p>
          </p:txBody>
        </p:sp>
        <p:sp>
          <p:nvSpPr>
            <p:cNvPr id="76" name="Text Box 61"/>
            <p:cNvSpPr txBox="1">
              <a:spLocks noChangeArrowheads="1"/>
            </p:cNvSpPr>
            <p:nvPr/>
          </p:nvSpPr>
          <p:spPr bwMode="auto">
            <a:xfrm>
              <a:off x="8846480" y="1930972"/>
              <a:ext cx="3012120" cy="276999"/>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b="1" i="1">
                  <a:solidFill>
                    <a:schemeClr val="tx1"/>
                  </a:solidFill>
                  <a:latin typeface="Arial" charset="0"/>
                  <a:ea typeface="Arial Unicode MS" pitchFamily="34" charset="-128"/>
                  <a:cs typeface="Arial Unicode MS" pitchFamily="34" charset="-128"/>
                </a:defRPr>
              </a:lvl1pPr>
              <a:lvl2pPr marL="742950" indent="-285750" eaLnBrk="0" hangingPunct="0">
                <a:defRPr b="1" i="1">
                  <a:solidFill>
                    <a:schemeClr val="tx1"/>
                  </a:solidFill>
                  <a:latin typeface="Arial" charset="0"/>
                  <a:ea typeface="Arial Unicode MS" pitchFamily="34" charset="-128"/>
                  <a:cs typeface="Arial Unicode MS" pitchFamily="34" charset="-128"/>
                </a:defRPr>
              </a:lvl2pPr>
              <a:lvl3pPr marL="1143000" indent="-228600" eaLnBrk="0" hangingPunct="0">
                <a:defRPr b="1" i="1">
                  <a:solidFill>
                    <a:schemeClr val="tx1"/>
                  </a:solidFill>
                  <a:latin typeface="Arial" charset="0"/>
                  <a:ea typeface="Arial Unicode MS" pitchFamily="34" charset="-128"/>
                  <a:cs typeface="Arial Unicode MS" pitchFamily="34" charset="-128"/>
                </a:defRPr>
              </a:lvl3pPr>
              <a:lvl4pPr marL="1600200" indent="-228600" eaLnBrk="0" hangingPunct="0">
                <a:defRPr b="1" i="1">
                  <a:solidFill>
                    <a:schemeClr val="tx1"/>
                  </a:solidFill>
                  <a:latin typeface="Arial" charset="0"/>
                  <a:ea typeface="Arial Unicode MS" pitchFamily="34" charset="-128"/>
                  <a:cs typeface="Arial Unicode MS" pitchFamily="34" charset="-128"/>
                </a:defRPr>
              </a:lvl4pPr>
              <a:lvl5pPr marL="2057400" indent="-228600" eaLnBrk="0" hangingPunct="0">
                <a:defRPr b="1" i="1">
                  <a:solidFill>
                    <a:schemeClr val="tx1"/>
                  </a:solidFill>
                  <a:latin typeface="Arial" charset="0"/>
                  <a:ea typeface="Arial Unicode MS" pitchFamily="34" charset="-128"/>
                  <a:cs typeface="Arial Unicode MS" pitchFamily="34" charset="-128"/>
                </a:defRPr>
              </a:lvl5pPr>
              <a:lvl6pPr marL="2514600" indent="-228600" eaLnBrk="0" fontAlgn="base" hangingPunct="0">
                <a:spcBef>
                  <a:spcPct val="0"/>
                </a:spcBef>
                <a:spcAft>
                  <a:spcPct val="0"/>
                </a:spcAft>
                <a:defRPr b="1" i="1">
                  <a:solidFill>
                    <a:schemeClr val="tx1"/>
                  </a:solidFill>
                  <a:latin typeface="Arial" charset="0"/>
                  <a:ea typeface="Arial Unicode MS" pitchFamily="34" charset="-128"/>
                  <a:cs typeface="Arial Unicode MS" pitchFamily="34" charset="-128"/>
                </a:defRPr>
              </a:lvl6pPr>
              <a:lvl7pPr marL="2971800" indent="-228600" eaLnBrk="0" fontAlgn="base" hangingPunct="0">
                <a:spcBef>
                  <a:spcPct val="0"/>
                </a:spcBef>
                <a:spcAft>
                  <a:spcPct val="0"/>
                </a:spcAft>
                <a:defRPr b="1" i="1">
                  <a:solidFill>
                    <a:schemeClr val="tx1"/>
                  </a:solidFill>
                  <a:latin typeface="Arial" charset="0"/>
                  <a:ea typeface="Arial Unicode MS" pitchFamily="34" charset="-128"/>
                  <a:cs typeface="Arial Unicode MS" pitchFamily="34" charset="-128"/>
                </a:defRPr>
              </a:lvl7pPr>
              <a:lvl8pPr marL="3429000" indent="-228600" eaLnBrk="0" fontAlgn="base" hangingPunct="0">
                <a:spcBef>
                  <a:spcPct val="0"/>
                </a:spcBef>
                <a:spcAft>
                  <a:spcPct val="0"/>
                </a:spcAft>
                <a:defRPr b="1" i="1">
                  <a:solidFill>
                    <a:schemeClr val="tx1"/>
                  </a:solidFill>
                  <a:latin typeface="Arial" charset="0"/>
                  <a:ea typeface="Arial Unicode MS" pitchFamily="34" charset="-128"/>
                  <a:cs typeface="Arial Unicode MS" pitchFamily="34" charset="-128"/>
                </a:defRPr>
              </a:lvl8pPr>
              <a:lvl9pPr marL="3886200" indent="-228600" eaLnBrk="0" fontAlgn="base" hangingPunct="0">
                <a:spcBef>
                  <a:spcPct val="0"/>
                </a:spcBef>
                <a:spcAft>
                  <a:spcPct val="0"/>
                </a:spcAft>
                <a:defRPr b="1" i="1">
                  <a:solidFill>
                    <a:schemeClr val="tx1"/>
                  </a:solidFill>
                  <a:latin typeface="Arial" charset="0"/>
                  <a:ea typeface="Arial Unicode MS" pitchFamily="34" charset="-128"/>
                  <a:cs typeface="Arial Unicode MS" pitchFamily="34" charset="-128"/>
                </a:defRPr>
              </a:lvl9pPr>
            </a:lstStyle>
            <a:p>
              <a:pPr algn="ctr" eaLnBrk="1" hangingPunct="1">
                <a:spcBef>
                  <a:spcPct val="50000"/>
                </a:spcBef>
                <a:defRPr/>
              </a:pPr>
              <a:r>
                <a:rPr lang="en-GB" sz="1200" i="0" kern="0" dirty="0" smtClean="0">
                  <a:solidFill>
                    <a:prstClr val="black"/>
                  </a:solidFill>
                </a:rPr>
                <a:t>Coalition Partners</a:t>
              </a:r>
              <a:endParaRPr lang="en-US" sz="1200" i="0" kern="0" dirty="0">
                <a:solidFill>
                  <a:prstClr val="black"/>
                </a:solidFill>
              </a:endParaRPr>
            </a:p>
          </p:txBody>
        </p:sp>
        <p:grpSp>
          <p:nvGrpSpPr>
            <p:cNvPr id="3" name="Group 2"/>
            <p:cNvGrpSpPr/>
            <p:nvPr/>
          </p:nvGrpSpPr>
          <p:grpSpPr>
            <a:xfrm>
              <a:off x="6716250" y="2304361"/>
              <a:ext cx="1989719" cy="899006"/>
              <a:chOff x="6648763" y="2304361"/>
              <a:chExt cx="2322591" cy="899006"/>
            </a:xfrm>
          </p:grpSpPr>
          <p:sp>
            <p:nvSpPr>
              <p:cNvPr id="77" name="Right Arrow 76"/>
              <p:cNvSpPr/>
              <p:nvPr/>
            </p:nvSpPr>
            <p:spPr>
              <a:xfrm>
                <a:off x="6691794" y="2304361"/>
                <a:ext cx="2279560" cy="419980"/>
              </a:xfrm>
              <a:prstGeom prst="rightArrow">
                <a:avLst/>
              </a:prstGeom>
              <a:solidFill>
                <a:srgbClr val="5B9BD5"/>
              </a:solidFill>
              <a:ln w="12700" cap="flat" cmpd="sng" algn="ctr">
                <a:solidFill>
                  <a:srgbClr val="5B9BD5">
                    <a:shade val="50000"/>
                  </a:srgbClr>
                </a:solidFill>
                <a:prstDash val="solid"/>
                <a:miter lim="800000"/>
              </a:ln>
              <a:effectLst/>
            </p:spPr>
            <p:txBody>
              <a:bodyPr rtlCol="0" anchor="ctr"/>
              <a:lstStyle/>
              <a:p>
                <a:pPr algn="ctr">
                  <a:defRPr/>
                </a:pPr>
                <a:endParaRPr lang="en-US" sz="1200" kern="0" smtClean="0">
                  <a:solidFill>
                    <a:prstClr val="white"/>
                  </a:solidFill>
                  <a:latin typeface="Calibri" panose="020F0502020204030204"/>
                </a:endParaRPr>
              </a:p>
            </p:txBody>
          </p:sp>
          <p:sp>
            <p:nvSpPr>
              <p:cNvPr id="78" name="Left Arrow 77"/>
              <p:cNvSpPr/>
              <p:nvPr/>
            </p:nvSpPr>
            <p:spPr>
              <a:xfrm>
                <a:off x="6648763" y="2782743"/>
                <a:ext cx="2279559" cy="420624"/>
              </a:xfrm>
              <a:prstGeom prst="leftArrow">
                <a:avLst/>
              </a:prstGeom>
              <a:solidFill>
                <a:srgbClr val="5B9BD5"/>
              </a:solidFill>
              <a:ln w="12700" cap="flat" cmpd="sng" algn="ctr">
                <a:solidFill>
                  <a:srgbClr val="5B9BD5">
                    <a:shade val="50000"/>
                  </a:srgbClr>
                </a:solidFill>
                <a:prstDash val="solid"/>
                <a:miter lim="800000"/>
              </a:ln>
              <a:effectLst/>
            </p:spPr>
            <p:txBody>
              <a:bodyPr rtlCol="0" anchor="ctr"/>
              <a:lstStyle/>
              <a:p>
                <a:pPr algn="ctr">
                  <a:defRPr/>
                </a:pPr>
                <a:endParaRPr lang="en-US" sz="1200" kern="0" smtClean="0">
                  <a:solidFill>
                    <a:prstClr val="white"/>
                  </a:solidFill>
                  <a:latin typeface="Calibri" panose="020F0502020204030204"/>
                </a:endParaRPr>
              </a:p>
            </p:txBody>
          </p:sp>
        </p:grpSp>
        <p:sp>
          <p:nvSpPr>
            <p:cNvPr id="95" name="Oval 94"/>
            <p:cNvSpPr/>
            <p:nvPr/>
          </p:nvSpPr>
          <p:spPr>
            <a:xfrm>
              <a:off x="7649610" y="3152924"/>
              <a:ext cx="274320" cy="274320"/>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algn="ctr">
                <a:defRPr/>
              </a:pPr>
              <a:r>
                <a:rPr lang="en-US" sz="1200" kern="0" dirty="0">
                  <a:solidFill>
                    <a:prstClr val="white"/>
                  </a:solidFill>
                  <a:latin typeface="Calibri" panose="020F0502020204030204"/>
                </a:rPr>
                <a:t>4</a:t>
              </a:r>
              <a:endParaRPr lang="en-US" sz="1200" kern="0" dirty="0" smtClean="0">
                <a:solidFill>
                  <a:prstClr val="white"/>
                </a:solidFill>
                <a:latin typeface="Calibri" panose="020F0502020204030204"/>
              </a:endParaRPr>
            </a:p>
          </p:txBody>
        </p:sp>
        <p:pic>
          <p:nvPicPr>
            <p:cNvPr id="1032" name="Picture 8" descr="http://image3.mouthshut.com/images/imagesp/l/Croma-1.5-Ton-CRC0941-925668703s.gif"/>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925801" y="2371040"/>
              <a:ext cx="836279" cy="754510"/>
            </a:xfrm>
            <a:prstGeom prst="rect">
              <a:avLst/>
            </a:prstGeom>
            <a:noFill/>
            <a:extLst>
              <a:ext uri="{909E8E84-426E-40DD-AFC4-6F175D3DCCD1}">
                <a14:hiddenFill xmlns:a14="http://schemas.microsoft.com/office/drawing/2010/main">
                  <a:solidFill>
                    <a:srgbClr val="FFFFFF"/>
                  </a:solidFill>
                </a14:hiddenFill>
              </a:ext>
            </a:extLst>
          </p:spPr>
        </p:pic>
        <p:pic>
          <p:nvPicPr>
            <p:cNvPr id="94" name="Picture 93"/>
            <p:cNvPicPr>
              <a:picLocks noChangeAspect="1"/>
            </p:cNvPicPr>
            <p:nvPr/>
          </p:nvPicPr>
          <p:blipFill>
            <a:blip r:embed="rId7"/>
            <a:stretch>
              <a:fillRect/>
            </a:stretch>
          </p:blipFill>
          <p:spPr>
            <a:xfrm>
              <a:off x="9782538" y="2360749"/>
              <a:ext cx="631371" cy="479646"/>
            </a:xfrm>
            <a:prstGeom prst="rect">
              <a:avLst/>
            </a:prstGeom>
          </p:spPr>
        </p:pic>
        <p:pic>
          <p:nvPicPr>
            <p:cNvPr id="1038" name="Picture 14" descr="http://static1.shop.indiatimes.com/images/products/additional/original/B757417_View_1/flowers-gifts/vouchers/westside-1000.jp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9762079" y="2903222"/>
              <a:ext cx="1243651" cy="242517"/>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http://neilyoung.com/newnytimes/starbuckslogo.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0470530" y="2353896"/>
              <a:ext cx="512217" cy="512217"/>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http://www.truckaurbus.com/files/images/tatalogo.jp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1037567" y="2398203"/>
              <a:ext cx="789528" cy="723232"/>
            </a:xfrm>
            <a:prstGeom prst="rect">
              <a:avLst/>
            </a:prstGeom>
            <a:noFill/>
            <a:extLst>
              <a:ext uri="{909E8E84-426E-40DD-AFC4-6F175D3DCCD1}">
                <a14:hiddenFill xmlns:a14="http://schemas.microsoft.com/office/drawing/2010/main">
                  <a:solidFill>
                    <a:srgbClr val="FFFFFF"/>
                  </a:solidFill>
                </a14:hiddenFill>
              </a:ext>
            </a:extLst>
          </p:spPr>
        </p:pic>
      </p:grpSp>
      <p:sp>
        <p:nvSpPr>
          <p:cNvPr id="101" name="Rectangle 100"/>
          <p:cNvSpPr/>
          <p:nvPr/>
        </p:nvSpPr>
        <p:spPr>
          <a:xfrm>
            <a:off x="5342521" y="1667156"/>
            <a:ext cx="1220456" cy="223244"/>
          </a:xfrm>
          <a:prstGeom prst="rect">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b="1" dirty="0" smtClean="0">
                <a:solidFill>
                  <a:prstClr val="white"/>
                </a:solidFill>
              </a:rPr>
              <a:t>Customer</a:t>
            </a:r>
            <a:endParaRPr lang="en-IN" sz="1400" b="1" dirty="0">
              <a:solidFill>
                <a:prstClr val="white"/>
              </a:solidFill>
            </a:endParaRPr>
          </a:p>
        </p:txBody>
      </p:sp>
      <p:sp>
        <p:nvSpPr>
          <p:cNvPr id="56" name="Right Arrow 55"/>
          <p:cNvSpPr/>
          <p:nvPr/>
        </p:nvSpPr>
        <p:spPr>
          <a:xfrm flipH="1">
            <a:off x="2423262" y="2214500"/>
            <a:ext cx="2527429" cy="419980"/>
          </a:xfrm>
          <a:prstGeom prst="rightArrow">
            <a:avLst/>
          </a:prstGeom>
          <a:solidFill>
            <a:srgbClr val="5B9BD5"/>
          </a:solidFill>
          <a:ln w="12700" cap="flat" cmpd="sng" algn="ctr">
            <a:solidFill>
              <a:srgbClr val="5B9BD5">
                <a:shade val="50000"/>
              </a:srgbClr>
            </a:solidFill>
            <a:prstDash val="solid"/>
            <a:miter lim="800000"/>
          </a:ln>
          <a:effectLst/>
        </p:spPr>
        <p:txBody>
          <a:bodyPr rtlCol="0" anchor="ctr"/>
          <a:lstStyle/>
          <a:p>
            <a:pPr algn="ctr">
              <a:defRPr/>
            </a:pPr>
            <a:endParaRPr lang="en-US" kern="0" smtClean="0">
              <a:solidFill>
                <a:prstClr val="white"/>
              </a:solidFill>
              <a:latin typeface="Calibri" panose="020F0502020204030204"/>
            </a:endParaRPr>
          </a:p>
        </p:txBody>
      </p:sp>
      <p:sp>
        <p:nvSpPr>
          <p:cNvPr id="57" name="Left Arrow 56"/>
          <p:cNvSpPr/>
          <p:nvPr/>
        </p:nvSpPr>
        <p:spPr>
          <a:xfrm flipH="1">
            <a:off x="2522048" y="2627872"/>
            <a:ext cx="2527428" cy="420624"/>
          </a:xfrm>
          <a:prstGeom prst="leftArrow">
            <a:avLst/>
          </a:prstGeom>
          <a:solidFill>
            <a:srgbClr val="5B9BD5"/>
          </a:solidFill>
          <a:ln w="12700" cap="flat" cmpd="sng" algn="ctr">
            <a:solidFill>
              <a:srgbClr val="5B9BD5">
                <a:shade val="50000"/>
              </a:srgbClr>
            </a:solidFill>
            <a:prstDash val="solid"/>
            <a:miter lim="800000"/>
          </a:ln>
          <a:effectLst/>
        </p:spPr>
        <p:txBody>
          <a:bodyPr rtlCol="0" anchor="ctr"/>
          <a:lstStyle/>
          <a:p>
            <a:pPr algn="ctr">
              <a:defRPr/>
            </a:pPr>
            <a:endParaRPr lang="en-US" kern="0" smtClean="0">
              <a:solidFill>
                <a:prstClr val="white"/>
              </a:solidFill>
              <a:latin typeface="Calibri" panose="020F0502020204030204"/>
            </a:endParaRPr>
          </a:p>
        </p:txBody>
      </p:sp>
      <p:sp>
        <p:nvSpPr>
          <p:cNvPr id="62" name="TextBox 61"/>
          <p:cNvSpPr txBox="1"/>
          <p:nvPr/>
        </p:nvSpPr>
        <p:spPr>
          <a:xfrm>
            <a:off x="5094010" y="3135074"/>
            <a:ext cx="1763709" cy="830997"/>
          </a:xfrm>
          <a:prstGeom prst="rect">
            <a:avLst/>
          </a:prstGeom>
          <a:noFill/>
        </p:spPr>
        <p:txBody>
          <a:bodyPr wrap="square" rtlCol="0">
            <a:spAutoFit/>
          </a:bodyPr>
          <a:lstStyle/>
          <a:p>
            <a:pPr algn="ctr"/>
            <a:r>
              <a:rPr lang="en-US" sz="1200" b="1" dirty="0" smtClean="0">
                <a:solidFill>
                  <a:prstClr val="black"/>
                </a:solidFill>
                <a:latin typeface="Calibri" panose="020F0502020204030204"/>
              </a:rPr>
              <a:t>Converts encircle points to </a:t>
            </a:r>
            <a:r>
              <a:rPr lang="en-US" sz="1200" b="1" dirty="0" smtClean="0">
                <a:solidFill>
                  <a:prstClr val="black"/>
                </a:solidFill>
                <a:latin typeface="Calibri" panose="020F0502020204030204"/>
              </a:rPr>
              <a:t>Tata Treats </a:t>
            </a:r>
            <a:r>
              <a:rPr lang="en-US" sz="1200" b="1" dirty="0" smtClean="0">
                <a:solidFill>
                  <a:prstClr val="black"/>
                </a:solidFill>
                <a:latin typeface="Calibri" panose="020F0502020204030204"/>
              </a:rPr>
              <a:t>Points</a:t>
            </a:r>
          </a:p>
          <a:p>
            <a:pPr algn="ctr"/>
            <a:r>
              <a:rPr lang="en-US" sz="1200" b="1" dirty="0" smtClean="0">
                <a:solidFill>
                  <a:prstClr val="black"/>
                </a:solidFill>
                <a:latin typeface="Calibri" panose="020F0502020204030204"/>
              </a:rPr>
              <a:t>Total </a:t>
            </a:r>
            <a:r>
              <a:rPr lang="en-US" sz="1200" b="1" dirty="0" smtClean="0">
                <a:solidFill>
                  <a:prstClr val="black"/>
                </a:solidFill>
                <a:latin typeface="Calibri" panose="020F0502020204030204"/>
              </a:rPr>
              <a:t>Tata Treats </a:t>
            </a:r>
            <a:r>
              <a:rPr lang="en-US" sz="1200" b="1" dirty="0" smtClean="0">
                <a:solidFill>
                  <a:prstClr val="black"/>
                </a:solidFill>
                <a:latin typeface="Calibri" panose="020F0502020204030204"/>
              </a:rPr>
              <a:t>Points: 1000</a:t>
            </a:r>
            <a:endParaRPr lang="en-US" sz="1200" b="1" dirty="0">
              <a:solidFill>
                <a:prstClr val="black"/>
              </a:solidFill>
              <a:latin typeface="Calibri" panose="020F0502020204030204"/>
            </a:endParaRPr>
          </a:p>
        </p:txBody>
      </p:sp>
      <p:grpSp>
        <p:nvGrpSpPr>
          <p:cNvPr id="2" name="Group 1"/>
          <p:cNvGrpSpPr/>
          <p:nvPr/>
        </p:nvGrpSpPr>
        <p:grpSpPr>
          <a:xfrm>
            <a:off x="5268205" y="4695599"/>
            <a:ext cx="1419690" cy="1360210"/>
            <a:chOff x="5049476" y="4648741"/>
            <a:chExt cx="2017197" cy="1932682"/>
          </a:xfrm>
        </p:grpSpPr>
        <p:grpSp>
          <p:nvGrpSpPr>
            <p:cNvPr id="65" name="Group 64"/>
            <p:cNvGrpSpPr/>
            <p:nvPr/>
          </p:nvGrpSpPr>
          <p:grpSpPr>
            <a:xfrm>
              <a:off x="5049476" y="4648741"/>
              <a:ext cx="2017197" cy="1932682"/>
              <a:chOff x="5714474" y="1658539"/>
              <a:chExt cx="1352767" cy="1296089"/>
            </a:xfrm>
          </p:grpSpPr>
          <p:sp>
            <p:nvSpPr>
              <p:cNvPr id="66" name="Rectangle 65"/>
              <p:cNvSpPr/>
              <p:nvPr/>
            </p:nvSpPr>
            <p:spPr>
              <a:xfrm>
                <a:off x="5715816" y="1911277"/>
                <a:ext cx="1337117" cy="1043351"/>
              </a:xfrm>
              <a:prstGeom prst="rect">
                <a:avLst/>
              </a:prstGeom>
              <a:solidFill>
                <a:schemeClr val="bg1">
                  <a:lumMod val="95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sp>
            <p:nvSpPr>
              <p:cNvPr id="67" name="Text Box 61"/>
              <p:cNvSpPr txBox="1">
                <a:spLocks noChangeArrowheads="1"/>
              </p:cNvSpPr>
              <p:nvPr/>
            </p:nvSpPr>
            <p:spPr bwMode="auto">
              <a:xfrm>
                <a:off x="5714474" y="1658539"/>
                <a:ext cx="1352767" cy="225131"/>
              </a:xfrm>
              <a:prstGeom prst="rect">
                <a:avLst/>
              </a:prstGeom>
              <a:solidFill>
                <a:srgbClr val="FFC000"/>
              </a:solidFill>
              <a:ln w="9525">
                <a:solidFill>
                  <a:srgbClr val="FFC000"/>
                </a:solidFill>
                <a:miter lim="800000"/>
                <a:headEnd/>
                <a:tailEnd/>
              </a:ln>
              <a:extLst/>
            </p:spPr>
            <p:txBody>
              <a:bodyPr wrap="square" anchor="ctr">
                <a:spAutoFit/>
              </a:bodyPr>
              <a:lstStyle>
                <a:lvl1pPr eaLnBrk="0" hangingPunct="0">
                  <a:defRPr b="1" i="1">
                    <a:solidFill>
                      <a:schemeClr val="tx1"/>
                    </a:solidFill>
                    <a:latin typeface="Arial" charset="0"/>
                    <a:ea typeface="Arial Unicode MS" pitchFamily="34" charset="-128"/>
                    <a:cs typeface="Arial Unicode MS" pitchFamily="34" charset="-128"/>
                  </a:defRPr>
                </a:lvl1pPr>
                <a:lvl2pPr marL="742950" indent="-285750" eaLnBrk="0" hangingPunct="0">
                  <a:defRPr b="1" i="1">
                    <a:solidFill>
                      <a:schemeClr val="tx1"/>
                    </a:solidFill>
                    <a:latin typeface="Arial" charset="0"/>
                    <a:ea typeface="Arial Unicode MS" pitchFamily="34" charset="-128"/>
                    <a:cs typeface="Arial Unicode MS" pitchFamily="34" charset="-128"/>
                  </a:defRPr>
                </a:lvl2pPr>
                <a:lvl3pPr marL="1143000" indent="-228600" eaLnBrk="0" hangingPunct="0">
                  <a:defRPr b="1" i="1">
                    <a:solidFill>
                      <a:schemeClr val="tx1"/>
                    </a:solidFill>
                    <a:latin typeface="Arial" charset="0"/>
                    <a:ea typeface="Arial Unicode MS" pitchFamily="34" charset="-128"/>
                    <a:cs typeface="Arial Unicode MS" pitchFamily="34" charset="-128"/>
                  </a:defRPr>
                </a:lvl3pPr>
                <a:lvl4pPr marL="1600200" indent="-228600" eaLnBrk="0" hangingPunct="0">
                  <a:defRPr b="1" i="1">
                    <a:solidFill>
                      <a:schemeClr val="tx1"/>
                    </a:solidFill>
                    <a:latin typeface="Arial" charset="0"/>
                    <a:ea typeface="Arial Unicode MS" pitchFamily="34" charset="-128"/>
                    <a:cs typeface="Arial Unicode MS" pitchFamily="34" charset="-128"/>
                  </a:defRPr>
                </a:lvl4pPr>
                <a:lvl5pPr marL="2057400" indent="-228600" eaLnBrk="0" hangingPunct="0">
                  <a:defRPr b="1" i="1">
                    <a:solidFill>
                      <a:schemeClr val="tx1"/>
                    </a:solidFill>
                    <a:latin typeface="Arial" charset="0"/>
                    <a:ea typeface="Arial Unicode MS" pitchFamily="34" charset="-128"/>
                    <a:cs typeface="Arial Unicode MS" pitchFamily="34" charset="-128"/>
                  </a:defRPr>
                </a:lvl5pPr>
                <a:lvl6pPr marL="2514600" indent="-228600" eaLnBrk="0" fontAlgn="base" hangingPunct="0">
                  <a:spcBef>
                    <a:spcPct val="0"/>
                  </a:spcBef>
                  <a:spcAft>
                    <a:spcPct val="0"/>
                  </a:spcAft>
                  <a:defRPr b="1" i="1">
                    <a:solidFill>
                      <a:schemeClr val="tx1"/>
                    </a:solidFill>
                    <a:latin typeface="Arial" charset="0"/>
                    <a:ea typeface="Arial Unicode MS" pitchFamily="34" charset="-128"/>
                    <a:cs typeface="Arial Unicode MS" pitchFamily="34" charset="-128"/>
                  </a:defRPr>
                </a:lvl6pPr>
                <a:lvl7pPr marL="2971800" indent="-228600" eaLnBrk="0" fontAlgn="base" hangingPunct="0">
                  <a:spcBef>
                    <a:spcPct val="0"/>
                  </a:spcBef>
                  <a:spcAft>
                    <a:spcPct val="0"/>
                  </a:spcAft>
                  <a:defRPr b="1" i="1">
                    <a:solidFill>
                      <a:schemeClr val="tx1"/>
                    </a:solidFill>
                    <a:latin typeface="Arial" charset="0"/>
                    <a:ea typeface="Arial Unicode MS" pitchFamily="34" charset="-128"/>
                    <a:cs typeface="Arial Unicode MS" pitchFamily="34" charset="-128"/>
                  </a:defRPr>
                </a:lvl7pPr>
                <a:lvl8pPr marL="3429000" indent="-228600" eaLnBrk="0" fontAlgn="base" hangingPunct="0">
                  <a:spcBef>
                    <a:spcPct val="0"/>
                  </a:spcBef>
                  <a:spcAft>
                    <a:spcPct val="0"/>
                  </a:spcAft>
                  <a:defRPr b="1" i="1">
                    <a:solidFill>
                      <a:schemeClr val="tx1"/>
                    </a:solidFill>
                    <a:latin typeface="Arial" charset="0"/>
                    <a:ea typeface="Arial Unicode MS" pitchFamily="34" charset="-128"/>
                    <a:cs typeface="Arial Unicode MS" pitchFamily="34" charset="-128"/>
                  </a:defRPr>
                </a:lvl8pPr>
                <a:lvl9pPr marL="3886200" indent="-228600" eaLnBrk="0" fontAlgn="base" hangingPunct="0">
                  <a:spcBef>
                    <a:spcPct val="0"/>
                  </a:spcBef>
                  <a:spcAft>
                    <a:spcPct val="0"/>
                  </a:spcAft>
                  <a:defRPr b="1" i="1">
                    <a:solidFill>
                      <a:schemeClr val="tx1"/>
                    </a:solidFill>
                    <a:latin typeface="Arial" charset="0"/>
                    <a:ea typeface="Arial Unicode MS" pitchFamily="34" charset="-128"/>
                    <a:cs typeface="Arial Unicode MS" pitchFamily="34" charset="-128"/>
                  </a:defRPr>
                </a:lvl9pPr>
              </a:lstStyle>
              <a:p>
                <a:pPr algn="ctr" eaLnBrk="1" hangingPunct="1">
                  <a:spcBef>
                    <a:spcPct val="50000"/>
                  </a:spcBef>
                  <a:defRPr/>
                </a:pPr>
                <a:r>
                  <a:rPr lang="en-GB" sz="1200" i="0" kern="0" dirty="0" smtClean="0">
                    <a:solidFill>
                      <a:prstClr val="black"/>
                    </a:solidFill>
                  </a:rPr>
                  <a:t>Redemption</a:t>
                </a:r>
                <a:endParaRPr lang="en-US" sz="1200" i="0" kern="0" dirty="0">
                  <a:solidFill>
                    <a:prstClr val="black"/>
                  </a:solidFill>
                </a:endParaRPr>
              </a:p>
            </p:txBody>
          </p:sp>
        </p:grpSp>
        <p:pic>
          <p:nvPicPr>
            <p:cNvPr id="69" name="Picture 68"/>
            <p:cNvPicPr>
              <a:picLocks noChangeAspect="1"/>
            </p:cNvPicPr>
            <p:nvPr/>
          </p:nvPicPr>
          <p:blipFill>
            <a:blip r:embed="rId7"/>
            <a:stretch>
              <a:fillRect/>
            </a:stretch>
          </p:blipFill>
          <p:spPr>
            <a:xfrm>
              <a:off x="5304916" y="5225791"/>
              <a:ext cx="1490111" cy="1132022"/>
            </a:xfrm>
            <a:prstGeom prst="rect">
              <a:avLst/>
            </a:prstGeom>
          </p:spPr>
        </p:pic>
      </p:grpSp>
      <p:sp>
        <p:nvSpPr>
          <p:cNvPr id="70" name="Oval 69"/>
          <p:cNvSpPr/>
          <p:nvPr/>
        </p:nvSpPr>
        <p:spPr>
          <a:xfrm>
            <a:off x="4926749" y="3297987"/>
            <a:ext cx="274320" cy="274320"/>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algn="ctr">
              <a:defRPr/>
            </a:pPr>
            <a:r>
              <a:rPr lang="en-US" sz="1400" kern="0" dirty="0" smtClean="0">
                <a:solidFill>
                  <a:prstClr val="white"/>
                </a:solidFill>
                <a:latin typeface="Calibri" panose="020F0502020204030204"/>
              </a:rPr>
              <a:t>5</a:t>
            </a:r>
          </a:p>
        </p:txBody>
      </p:sp>
      <p:cxnSp>
        <p:nvCxnSpPr>
          <p:cNvPr id="7" name="Straight Arrow Connector 6"/>
          <p:cNvCxnSpPr>
            <a:stCxn id="72" idx="2"/>
            <a:endCxn id="81" idx="0"/>
          </p:cNvCxnSpPr>
          <p:nvPr/>
        </p:nvCxnSpPr>
        <p:spPr>
          <a:xfrm>
            <a:off x="1545825" y="3241960"/>
            <a:ext cx="0" cy="1622153"/>
          </a:xfrm>
          <a:prstGeom prst="straightConnector1">
            <a:avLst/>
          </a:prstGeom>
          <a:ln w="28575">
            <a:solidFill>
              <a:schemeClr val="tx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 name="Elbow Connector 9"/>
          <p:cNvCxnSpPr>
            <a:stCxn id="75" idx="2"/>
            <a:endCxn id="81" idx="2"/>
          </p:cNvCxnSpPr>
          <p:nvPr/>
        </p:nvCxnSpPr>
        <p:spPr>
          <a:xfrm rot="5400000">
            <a:off x="4608961" y="230897"/>
            <a:ext cx="2685604" cy="8801554"/>
          </a:xfrm>
          <a:prstGeom prst="bentConnector3">
            <a:avLst>
              <a:gd name="adj1" fmla="val 108512"/>
            </a:avLst>
          </a:prstGeom>
          <a:ln w="28575">
            <a:solidFill>
              <a:schemeClr val="tx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9" name="Text Box 11"/>
          <p:cNvSpPr txBox="1">
            <a:spLocks noChangeArrowheads="1"/>
          </p:cNvSpPr>
          <p:nvPr/>
        </p:nvSpPr>
        <p:spPr bwMode="auto">
          <a:xfrm>
            <a:off x="1550984" y="3992843"/>
            <a:ext cx="1808757" cy="461665"/>
          </a:xfrm>
          <a:prstGeom prst="rect">
            <a:avLst/>
          </a:prstGeom>
          <a:noFill/>
          <a:extLst/>
        </p:spPr>
        <p:txBody>
          <a:bodyPr wrap="square" rtlCol="0">
            <a:spAutoFit/>
          </a:bodyPr>
          <a:lstStyle>
            <a:defPPr>
              <a:defRPr lang="en-US"/>
            </a:defPPr>
            <a:lvl1pPr>
              <a:defRPr sz="1600"/>
            </a:lvl1pPr>
          </a:lstStyle>
          <a:p>
            <a:r>
              <a:rPr lang="en-US" sz="1200" b="1" dirty="0" smtClean="0">
                <a:solidFill>
                  <a:prstClr val="black"/>
                </a:solidFill>
                <a:latin typeface="Calibri" panose="020F0502020204030204"/>
              </a:rPr>
              <a:t>Receives </a:t>
            </a:r>
            <a:r>
              <a:rPr lang="en-US" sz="1200" b="1" dirty="0" err="1" smtClean="0">
                <a:solidFill>
                  <a:prstClr val="black"/>
                </a:solidFill>
                <a:latin typeface="Calibri" panose="020F0502020204030204"/>
              </a:rPr>
              <a:t>Rs</a:t>
            </a:r>
            <a:r>
              <a:rPr lang="en-US" sz="1200" b="1" dirty="0" smtClean="0">
                <a:solidFill>
                  <a:prstClr val="black"/>
                </a:solidFill>
                <a:latin typeface="Calibri" panose="020F0502020204030204"/>
              </a:rPr>
              <a:t>. 250/- from Titan</a:t>
            </a:r>
            <a:endParaRPr lang="en-GB" sz="1200" b="1" dirty="0">
              <a:solidFill>
                <a:prstClr val="black"/>
              </a:solidFill>
              <a:latin typeface="Calibri" panose="020F0502020204030204"/>
            </a:endParaRPr>
          </a:p>
        </p:txBody>
      </p:sp>
      <p:sp>
        <p:nvSpPr>
          <p:cNvPr id="87" name="Oval 86"/>
          <p:cNvSpPr/>
          <p:nvPr/>
        </p:nvSpPr>
        <p:spPr>
          <a:xfrm>
            <a:off x="1639027" y="3711570"/>
            <a:ext cx="274320" cy="274320"/>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algn="ctr">
              <a:defRPr/>
            </a:pPr>
            <a:r>
              <a:rPr lang="en-US" sz="1400" kern="0" dirty="0">
                <a:solidFill>
                  <a:prstClr val="white"/>
                </a:solidFill>
                <a:latin typeface="Calibri" panose="020F0502020204030204"/>
              </a:rPr>
              <a:t>8</a:t>
            </a:r>
            <a:endParaRPr lang="en-US" sz="1400" kern="0" dirty="0" smtClean="0">
              <a:solidFill>
                <a:prstClr val="white"/>
              </a:solidFill>
              <a:latin typeface="Calibri" panose="020F0502020204030204"/>
            </a:endParaRPr>
          </a:p>
        </p:txBody>
      </p:sp>
      <p:sp>
        <p:nvSpPr>
          <p:cNvPr id="89" name="Text Box 11"/>
          <p:cNvSpPr txBox="1">
            <a:spLocks noChangeArrowheads="1"/>
          </p:cNvSpPr>
          <p:nvPr/>
        </p:nvSpPr>
        <p:spPr bwMode="auto">
          <a:xfrm>
            <a:off x="7923930" y="5702696"/>
            <a:ext cx="2301367" cy="461665"/>
          </a:xfrm>
          <a:prstGeom prst="rect">
            <a:avLst/>
          </a:prstGeom>
          <a:noFill/>
          <a:extLst/>
        </p:spPr>
        <p:txBody>
          <a:bodyPr wrap="square" rtlCol="0">
            <a:spAutoFit/>
          </a:bodyPr>
          <a:lstStyle>
            <a:defPPr>
              <a:defRPr lang="en-US"/>
            </a:defPPr>
            <a:lvl1pPr>
              <a:defRPr sz="1600"/>
            </a:lvl1pPr>
          </a:lstStyle>
          <a:p>
            <a:r>
              <a:rPr lang="en-US" sz="1200" b="1" dirty="0" smtClean="0">
                <a:solidFill>
                  <a:prstClr val="black"/>
                </a:solidFill>
                <a:latin typeface="Calibri" panose="020F0502020204030204"/>
              </a:rPr>
              <a:t>Receives </a:t>
            </a:r>
            <a:r>
              <a:rPr lang="en-US" sz="1200" b="1" dirty="0" err="1" smtClean="0">
                <a:solidFill>
                  <a:prstClr val="black"/>
                </a:solidFill>
                <a:latin typeface="Calibri" panose="020F0502020204030204"/>
              </a:rPr>
              <a:t>Rs</a:t>
            </a:r>
            <a:r>
              <a:rPr lang="en-US" sz="1200" b="1" dirty="0" smtClean="0">
                <a:solidFill>
                  <a:prstClr val="black"/>
                </a:solidFill>
                <a:latin typeface="Calibri" panose="020F0502020204030204"/>
              </a:rPr>
              <a:t>. 750/- from respective coalition partners</a:t>
            </a:r>
            <a:endParaRPr lang="en-GB" sz="1200" b="1" dirty="0">
              <a:solidFill>
                <a:prstClr val="black"/>
              </a:solidFill>
              <a:latin typeface="Calibri" panose="020F0502020204030204"/>
            </a:endParaRPr>
          </a:p>
        </p:txBody>
      </p:sp>
      <p:sp>
        <p:nvSpPr>
          <p:cNvPr id="90" name="Oval 89"/>
          <p:cNvSpPr/>
          <p:nvPr/>
        </p:nvSpPr>
        <p:spPr>
          <a:xfrm>
            <a:off x="7634928" y="5796368"/>
            <a:ext cx="274320" cy="274320"/>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algn="ctr">
              <a:defRPr/>
            </a:pPr>
            <a:r>
              <a:rPr lang="en-US" sz="1400" kern="0" dirty="0">
                <a:solidFill>
                  <a:prstClr val="white"/>
                </a:solidFill>
                <a:latin typeface="Calibri" panose="020F0502020204030204"/>
              </a:rPr>
              <a:t>9</a:t>
            </a:r>
            <a:endParaRPr lang="en-US" sz="1400" kern="0" dirty="0" smtClean="0">
              <a:solidFill>
                <a:prstClr val="white"/>
              </a:solidFill>
              <a:latin typeface="Calibri" panose="020F0502020204030204"/>
            </a:endParaRPr>
          </a:p>
        </p:txBody>
      </p:sp>
      <p:sp>
        <p:nvSpPr>
          <p:cNvPr id="92" name="Text Box 11"/>
          <p:cNvSpPr txBox="1">
            <a:spLocks noChangeArrowheads="1"/>
          </p:cNvSpPr>
          <p:nvPr/>
        </p:nvSpPr>
        <p:spPr bwMode="auto">
          <a:xfrm>
            <a:off x="6618691" y="1962902"/>
            <a:ext cx="2221700" cy="461665"/>
          </a:xfrm>
          <a:prstGeom prst="rect">
            <a:avLst/>
          </a:prstGeom>
          <a:noFill/>
          <a:extLst/>
        </p:spPr>
        <p:txBody>
          <a:bodyPr wrap="square" rtlCol="0">
            <a:spAutoFit/>
          </a:bodyPr>
          <a:lstStyle>
            <a:defPPr>
              <a:defRPr lang="en-US"/>
            </a:defPPr>
            <a:lvl1pPr>
              <a:defRPr sz="1600"/>
            </a:lvl1pPr>
          </a:lstStyle>
          <a:p>
            <a:pPr algn="ctr"/>
            <a:r>
              <a:rPr lang="en-GB" sz="1200" b="1" dirty="0" smtClean="0">
                <a:solidFill>
                  <a:prstClr val="black"/>
                </a:solidFill>
                <a:latin typeface="Calibri" panose="020F0502020204030204"/>
              </a:rPr>
              <a:t>Purchases goods across coalition partners</a:t>
            </a:r>
            <a:endParaRPr lang="en-GB" sz="1200" b="1" dirty="0">
              <a:solidFill>
                <a:prstClr val="black"/>
              </a:solidFill>
              <a:latin typeface="Calibri" panose="020F0502020204030204"/>
            </a:endParaRPr>
          </a:p>
        </p:txBody>
      </p:sp>
      <p:sp>
        <p:nvSpPr>
          <p:cNvPr id="93" name="Oval 92"/>
          <p:cNvSpPr/>
          <p:nvPr/>
        </p:nvSpPr>
        <p:spPr>
          <a:xfrm>
            <a:off x="7548766" y="1709331"/>
            <a:ext cx="274320" cy="274320"/>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algn="ctr">
              <a:defRPr/>
            </a:pPr>
            <a:r>
              <a:rPr lang="en-US" sz="1200" kern="0" dirty="0">
                <a:solidFill>
                  <a:prstClr val="white"/>
                </a:solidFill>
                <a:latin typeface="Calibri" panose="020F0502020204030204"/>
              </a:rPr>
              <a:t>3</a:t>
            </a:r>
            <a:endParaRPr lang="en-US" sz="1200" kern="0" dirty="0" smtClean="0">
              <a:solidFill>
                <a:prstClr val="white"/>
              </a:solidFill>
              <a:latin typeface="Calibri" panose="020F0502020204030204"/>
            </a:endParaRPr>
          </a:p>
        </p:txBody>
      </p:sp>
      <p:sp>
        <p:nvSpPr>
          <p:cNvPr id="97" name="Left Arrow 96"/>
          <p:cNvSpPr/>
          <p:nvPr/>
        </p:nvSpPr>
        <p:spPr>
          <a:xfrm flipH="1">
            <a:off x="2522048" y="5207016"/>
            <a:ext cx="2527428" cy="420624"/>
          </a:xfrm>
          <a:prstGeom prst="leftArrow">
            <a:avLst/>
          </a:prstGeom>
          <a:solidFill>
            <a:srgbClr val="5B9BD5"/>
          </a:solidFill>
          <a:ln w="12700" cap="flat" cmpd="sng" algn="ctr">
            <a:solidFill>
              <a:srgbClr val="5B9BD5">
                <a:shade val="50000"/>
              </a:srgbClr>
            </a:solidFill>
            <a:prstDash val="solid"/>
            <a:miter lim="800000"/>
          </a:ln>
          <a:effectLst/>
        </p:spPr>
        <p:txBody>
          <a:bodyPr rtlCol="0" anchor="ctr"/>
          <a:lstStyle/>
          <a:p>
            <a:pPr algn="ctr">
              <a:defRPr/>
            </a:pPr>
            <a:endParaRPr lang="en-US" kern="0" smtClean="0">
              <a:solidFill>
                <a:prstClr val="white"/>
              </a:solidFill>
              <a:latin typeface="Calibri" panose="020F0502020204030204"/>
            </a:endParaRPr>
          </a:p>
        </p:txBody>
      </p:sp>
      <p:sp>
        <p:nvSpPr>
          <p:cNvPr id="103" name="Text Box 11"/>
          <p:cNvSpPr txBox="1">
            <a:spLocks noChangeArrowheads="1"/>
          </p:cNvSpPr>
          <p:nvPr/>
        </p:nvSpPr>
        <p:spPr bwMode="auto">
          <a:xfrm>
            <a:off x="2884218" y="4851101"/>
            <a:ext cx="2301367" cy="461665"/>
          </a:xfrm>
          <a:prstGeom prst="rect">
            <a:avLst/>
          </a:prstGeom>
          <a:noFill/>
          <a:extLst/>
        </p:spPr>
        <p:txBody>
          <a:bodyPr wrap="square" rtlCol="0">
            <a:spAutoFit/>
          </a:bodyPr>
          <a:lstStyle>
            <a:defPPr>
              <a:defRPr lang="en-US"/>
            </a:defPPr>
            <a:lvl1pPr>
              <a:defRPr sz="1600"/>
            </a:lvl1pPr>
          </a:lstStyle>
          <a:p>
            <a:r>
              <a:rPr lang="en-US" sz="1200" b="1" dirty="0" smtClean="0">
                <a:solidFill>
                  <a:prstClr val="black"/>
                </a:solidFill>
                <a:latin typeface="Calibri" panose="020F0502020204030204"/>
              </a:rPr>
              <a:t>Gives Rs.1000-Redemption fee to </a:t>
            </a:r>
            <a:r>
              <a:rPr lang="en-US" sz="1200" b="1" dirty="0" err="1" smtClean="0">
                <a:solidFill>
                  <a:prstClr val="black"/>
                </a:solidFill>
                <a:latin typeface="Calibri" panose="020F0502020204030204"/>
              </a:rPr>
              <a:t>Vistara</a:t>
            </a:r>
            <a:endParaRPr lang="en-GB" sz="1200" b="1" dirty="0">
              <a:solidFill>
                <a:prstClr val="black"/>
              </a:solidFill>
              <a:latin typeface="Calibri" panose="020F0502020204030204"/>
            </a:endParaRPr>
          </a:p>
        </p:txBody>
      </p:sp>
      <p:sp>
        <p:nvSpPr>
          <p:cNvPr id="104" name="Oval 103"/>
          <p:cNvSpPr/>
          <p:nvPr/>
        </p:nvSpPr>
        <p:spPr>
          <a:xfrm>
            <a:off x="2577783" y="4900074"/>
            <a:ext cx="319019" cy="319019"/>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algn="ctr">
              <a:defRPr/>
            </a:pPr>
            <a:endParaRPr lang="en-US" sz="600" kern="0" dirty="0" smtClean="0">
              <a:solidFill>
                <a:prstClr val="white"/>
              </a:solidFill>
              <a:latin typeface="Calibri" panose="020F0502020204030204"/>
            </a:endParaRPr>
          </a:p>
        </p:txBody>
      </p:sp>
      <p:sp>
        <p:nvSpPr>
          <p:cNvPr id="12" name="TextBox 11"/>
          <p:cNvSpPr txBox="1"/>
          <p:nvPr/>
        </p:nvSpPr>
        <p:spPr bwMode="gray">
          <a:xfrm>
            <a:off x="2562265" y="4918989"/>
            <a:ext cx="270456" cy="270456"/>
          </a:xfrm>
          <a:prstGeom prst="rect">
            <a:avLst/>
          </a:prstGeom>
        </p:spPr>
        <p:txBody>
          <a:bodyPr vert="horz" wrap="none" lIns="91440" tIns="45720" rIns="91440" bIns="45720" rtlCol="0" anchor="ctr">
            <a:noAutofit/>
          </a:bodyPr>
          <a:lstStyle/>
          <a:p>
            <a:r>
              <a:rPr lang="en-IN" sz="1100" b="1" dirty="0" smtClean="0">
                <a:solidFill>
                  <a:prstClr val="white"/>
                </a:solidFill>
              </a:rPr>
              <a:t>10</a:t>
            </a:r>
          </a:p>
        </p:txBody>
      </p:sp>
      <p:sp>
        <p:nvSpPr>
          <p:cNvPr id="6" name="Isosceles Triangle 5"/>
          <p:cNvSpPr/>
          <p:nvPr/>
        </p:nvSpPr>
        <p:spPr>
          <a:xfrm>
            <a:off x="1460994" y="5980191"/>
            <a:ext cx="178033" cy="134639"/>
          </a:xfrm>
          <a:prstGeom prst="triangle">
            <a:avLst/>
          </a:prstGeom>
          <a:solidFill>
            <a:schemeClr val="tx2">
              <a:lumMod val="60000"/>
              <a:lumOff val="4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spTree>
    <p:extLst>
      <p:ext uri="{BB962C8B-B14F-4D97-AF65-F5344CB8AC3E}">
        <p14:creationId xmlns:p14="http://schemas.microsoft.com/office/powerpoint/2010/main" val="3524565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fade">
                                      <p:cBhvr>
                                        <p:cTn id="7" dur="500"/>
                                        <p:tgtEl>
                                          <p:spTgt spid="4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8"/>
                                        </p:tgtEl>
                                        <p:attrNameLst>
                                          <p:attrName>style.visibility</p:attrName>
                                        </p:attrNameLst>
                                      </p:cBhvr>
                                      <p:to>
                                        <p:strVal val="visible"/>
                                      </p:to>
                                    </p:set>
                                    <p:animEffect transition="in" filter="fade">
                                      <p:cBhvr>
                                        <p:cTn id="10" dur="500"/>
                                        <p:tgtEl>
                                          <p:spTgt spid="58"/>
                                        </p:tgtEl>
                                      </p:cBhvr>
                                    </p:animEffect>
                                  </p:childTnLst>
                                </p:cTn>
                              </p:par>
                              <p:par>
                                <p:cTn id="11" presetID="10" presetClass="entr" presetSubtype="0" fill="hold" nodeType="withEffect">
                                  <p:stCondLst>
                                    <p:cond delay="0"/>
                                  </p:stCondLst>
                                  <p:childTnLst>
                                    <p:set>
                                      <p:cBhvr>
                                        <p:cTn id="12" dur="1" fill="hold">
                                          <p:stCondLst>
                                            <p:cond delay="0"/>
                                          </p:stCondLst>
                                        </p:cTn>
                                        <p:tgtEl>
                                          <p:spTgt spid="71"/>
                                        </p:tgtEl>
                                        <p:attrNameLst>
                                          <p:attrName>style.visibility</p:attrName>
                                        </p:attrNameLst>
                                      </p:cBhvr>
                                      <p:to>
                                        <p:strVal val="visible"/>
                                      </p:to>
                                    </p:set>
                                    <p:animEffect transition="in" filter="fade">
                                      <p:cBhvr>
                                        <p:cTn id="13" dur="500"/>
                                        <p:tgtEl>
                                          <p:spTgt spid="7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7"/>
                                        </p:tgtEl>
                                        <p:attrNameLst>
                                          <p:attrName>style.visibility</p:attrName>
                                        </p:attrNameLst>
                                      </p:cBhvr>
                                      <p:to>
                                        <p:strVal val="visible"/>
                                      </p:to>
                                    </p:set>
                                    <p:animEffect transition="in" filter="fade">
                                      <p:cBhvr>
                                        <p:cTn id="16" dur="500"/>
                                        <p:tgtEl>
                                          <p:spTgt spid="4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8"/>
                                        </p:tgtEl>
                                        <p:attrNameLst>
                                          <p:attrName>style.visibility</p:attrName>
                                        </p:attrNameLst>
                                      </p:cBhvr>
                                      <p:to>
                                        <p:strVal val="visible"/>
                                      </p:to>
                                    </p:set>
                                    <p:animEffect transition="in" filter="fade">
                                      <p:cBhvr>
                                        <p:cTn id="19" dur="500"/>
                                        <p:tgtEl>
                                          <p:spTgt spid="68"/>
                                        </p:tgtEl>
                                      </p:cBhvr>
                                    </p:animEffect>
                                  </p:childTnLst>
                                </p:cTn>
                              </p:par>
                              <p:par>
                                <p:cTn id="20" presetID="10" presetClass="entr" presetSubtype="0" fill="hold" nodeType="withEffect">
                                  <p:stCondLst>
                                    <p:cond delay="0"/>
                                  </p:stCondLst>
                                  <p:childTnLst>
                                    <p:set>
                                      <p:cBhvr>
                                        <p:cTn id="21" dur="1" fill="hold">
                                          <p:stCondLst>
                                            <p:cond delay="0"/>
                                          </p:stCondLst>
                                        </p:cTn>
                                        <p:tgtEl>
                                          <p:spTgt spid="80"/>
                                        </p:tgtEl>
                                        <p:attrNameLst>
                                          <p:attrName>style.visibility</p:attrName>
                                        </p:attrNameLst>
                                      </p:cBhvr>
                                      <p:to>
                                        <p:strVal val="visible"/>
                                      </p:to>
                                    </p:set>
                                    <p:animEffect transition="in" filter="fade">
                                      <p:cBhvr>
                                        <p:cTn id="22" dur="500"/>
                                        <p:tgtEl>
                                          <p:spTgt spid="8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00"/>
                                        </p:tgtEl>
                                        <p:attrNameLst>
                                          <p:attrName>style.visibility</p:attrName>
                                        </p:attrNameLst>
                                      </p:cBhvr>
                                      <p:to>
                                        <p:strVal val="visible"/>
                                      </p:to>
                                    </p:set>
                                    <p:animEffect transition="in" filter="fade">
                                      <p:cBhvr>
                                        <p:cTn id="27" dur="500"/>
                                        <p:tgtEl>
                                          <p:spTgt spid="10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9"/>
                                        </p:tgtEl>
                                        <p:attrNameLst>
                                          <p:attrName>style.visibility</p:attrName>
                                        </p:attrNameLst>
                                      </p:cBhvr>
                                      <p:to>
                                        <p:strVal val="visible"/>
                                      </p:to>
                                    </p:set>
                                    <p:animEffect transition="in" filter="fade">
                                      <p:cBhvr>
                                        <p:cTn id="32" dur="500"/>
                                        <p:tgtEl>
                                          <p:spTgt spid="39"/>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42"/>
                                        </p:tgtEl>
                                        <p:attrNameLst>
                                          <p:attrName>style.visibility</p:attrName>
                                        </p:attrNameLst>
                                      </p:cBhvr>
                                      <p:to>
                                        <p:strVal val="visible"/>
                                      </p:to>
                                    </p:set>
                                    <p:animEffect transition="in" filter="fade">
                                      <p:cBhvr>
                                        <p:cTn id="35" dur="500"/>
                                        <p:tgtEl>
                                          <p:spTgt spid="42"/>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61"/>
                                        </p:tgtEl>
                                        <p:attrNameLst>
                                          <p:attrName>style.visibility</p:attrName>
                                        </p:attrNameLst>
                                      </p:cBhvr>
                                      <p:to>
                                        <p:strVal val="visible"/>
                                      </p:to>
                                    </p:set>
                                    <p:animEffect transition="in" filter="fade">
                                      <p:cBhvr>
                                        <p:cTn id="38" dur="500"/>
                                        <p:tgtEl>
                                          <p:spTgt spid="61"/>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96"/>
                                        </p:tgtEl>
                                        <p:attrNameLst>
                                          <p:attrName>style.visibility</p:attrName>
                                        </p:attrNameLst>
                                      </p:cBhvr>
                                      <p:to>
                                        <p:strVal val="visible"/>
                                      </p:to>
                                    </p:set>
                                    <p:animEffect transition="in" filter="fade">
                                      <p:cBhvr>
                                        <p:cTn id="43" dur="500"/>
                                        <p:tgtEl>
                                          <p:spTgt spid="96"/>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98"/>
                                        </p:tgtEl>
                                        <p:attrNameLst>
                                          <p:attrName>style.visibility</p:attrName>
                                        </p:attrNameLst>
                                      </p:cBhvr>
                                      <p:to>
                                        <p:strVal val="visible"/>
                                      </p:to>
                                    </p:set>
                                    <p:animEffect transition="in" filter="fade">
                                      <p:cBhvr>
                                        <p:cTn id="46" dur="500"/>
                                        <p:tgtEl>
                                          <p:spTgt spid="98"/>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41"/>
                                        </p:tgtEl>
                                        <p:attrNameLst>
                                          <p:attrName>style.visibility</p:attrName>
                                        </p:attrNameLst>
                                      </p:cBhvr>
                                      <p:to>
                                        <p:strVal val="visible"/>
                                      </p:to>
                                    </p:set>
                                    <p:animEffect transition="in" filter="fade">
                                      <p:cBhvr>
                                        <p:cTn id="49" dur="500"/>
                                        <p:tgtEl>
                                          <p:spTgt spid="41"/>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62"/>
                                        </p:tgtEl>
                                        <p:attrNameLst>
                                          <p:attrName>style.visibility</p:attrName>
                                        </p:attrNameLst>
                                      </p:cBhvr>
                                      <p:to>
                                        <p:strVal val="visible"/>
                                      </p:to>
                                    </p:set>
                                    <p:animEffect transition="in" filter="fade">
                                      <p:cBhvr>
                                        <p:cTn id="52" dur="500"/>
                                        <p:tgtEl>
                                          <p:spTgt spid="62"/>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70"/>
                                        </p:tgtEl>
                                        <p:attrNameLst>
                                          <p:attrName>style.visibility</p:attrName>
                                        </p:attrNameLst>
                                      </p:cBhvr>
                                      <p:to>
                                        <p:strVal val="visible"/>
                                      </p:to>
                                    </p:set>
                                    <p:animEffect transition="in" filter="fade">
                                      <p:cBhvr>
                                        <p:cTn id="55" dur="500"/>
                                        <p:tgtEl>
                                          <p:spTgt spid="70"/>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79"/>
                                        </p:tgtEl>
                                        <p:attrNameLst>
                                          <p:attrName>style.visibility</p:attrName>
                                        </p:attrNameLst>
                                      </p:cBhvr>
                                      <p:to>
                                        <p:strVal val="visible"/>
                                      </p:to>
                                    </p:set>
                                    <p:animEffect transition="in" filter="fade">
                                      <p:cBhvr>
                                        <p:cTn id="60" dur="500"/>
                                        <p:tgtEl>
                                          <p:spTgt spid="79"/>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87"/>
                                        </p:tgtEl>
                                        <p:attrNameLst>
                                          <p:attrName>style.visibility</p:attrName>
                                        </p:attrNameLst>
                                      </p:cBhvr>
                                      <p:to>
                                        <p:strVal val="visible"/>
                                      </p:to>
                                    </p:set>
                                    <p:animEffect transition="in" filter="fade">
                                      <p:cBhvr>
                                        <p:cTn id="63" dur="500"/>
                                        <p:tgtEl>
                                          <p:spTgt spid="87"/>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89"/>
                                        </p:tgtEl>
                                        <p:attrNameLst>
                                          <p:attrName>style.visibility</p:attrName>
                                        </p:attrNameLst>
                                      </p:cBhvr>
                                      <p:to>
                                        <p:strVal val="visible"/>
                                      </p:to>
                                    </p:set>
                                    <p:animEffect transition="in" filter="fade">
                                      <p:cBhvr>
                                        <p:cTn id="68" dur="500"/>
                                        <p:tgtEl>
                                          <p:spTgt spid="89"/>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90"/>
                                        </p:tgtEl>
                                        <p:attrNameLst>
                                          <p:attrName>style.visibility</p:attrName>
                                        </p:attrNameLst>
                                      </p:cBhvr>
                                      <p:to>
                                        <p:strVal val="visible"/>
                                      </p:to>
                                    </p:set>
                                    <p:animEffect transition="in" filter="fade">
                                      <p:cBhvr>
                                        <p:cTn id="71" dur="500"/>
                                        <p:tgtEl>
                                          <p:spTgt spid="90"/>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grpId="0" nodeType="clickEffect">
                                  <p:stCondLst>
                                    <p:cond delay="0"/>
                                  </p:stCondLst>
                                  <p:childTnLst>
                                    <p:set>
                                      <p:cBhvr>
                                        <p:cTn id="75" dur="1" fill="hold">
                                          <p:stCondLst>
                                            <p:cond delay="0"/>
                                          </p:stCondLst>
                                        </p:cTn>
                                        <p:tgtEl>
                                          <p:spTgt spid="103"/>
                                        </p:tgtEl>
                                        <p:attrNameLst>
                                          <p:attrName>style.visibility</p:attrName>
                                        </p:attrNameLst>
                                      </p:cBhvr>
                                      <p:to>
                                        <p:strVal val="visible"/>
                                      </p:to>
                                    </p:set>
                                    <p:animEffect transition="in" filter="fade">
                                      <p:cBhvr>
                                        <p:cTn id="76" dur="500"/>
                                        <p:tgtEl>
                                          <p:spTgt spid="103"/>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104"/>
                                        </p:tgtEl>
                                        <p:attrNameLst>
                                          <p:attrName>style.visibility</p:attrName>
                                        </p:attrNameLst>
                                      </p:cBhvr>
                                      <p:to>
                                        <p:strVal val="visible"/>
                                      </p:to>
                                    </p:set>
                                    <p:animEffect transition="in" filter="fade">
                                      <p:cBhvr>
                                        <p:cTn id="79" dur="500"/>
                                        <p:tgtEl>
                                          <p:spTgt spid="1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1" grpId="0" animBg="1"/>
      <p:bldP spid="42" grpId="0" animBg="1"/>
      <p:bldP spid="46" grpId="0"/>
      <p:bldP spid="47" grpId="0"/>
      <p:bldP spid="58" grpId="0" animBg="1"/>
      <p:bldP spid="61" grpId="0" animBg="1"/>
      <p:bldP spid="68" grpId="0" animBg="1"/>
      <p:bldP spid="96" grpId="0"/>
      <p:bldP spid="98" grpId="0" animBg="1"/>
      <p:bldP spid="62" grpId="0"/>
      <p:bldP spid="70" grpId="0" animBg="1"/>
      <p:bldP spid="79" grpId="0"/>
      <p:bldP spid="87" grpId="0" animBg="1"/>
      <p:bldP spid="89" grpId="0"/>
      <p:bldP spid="90" grpId="0" animBg="1"/>
      <p:bldP spid="103" grpId="0"/>
      <p:bldP spid="104"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Rectangle 101"/>
          <p:cNvSpPr/>
          <p:nvPr/>
        </p:nvSpPr>
        <p:spPr>
          <a:xfrm>
            <a:off x="5342521" y="1909826"/>
            <a:ext cx="1220456" cy="1257654"/>
          </a:xfrm>
          <a:prstGeom prst="rect">
            <a:avLst/>
          </a:prstGeom>
          <a:solidFill>
            <a:schemeClr val="bg1">
              <a:lumMod val="9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sp>
        <p:nvSpPr>
          <p:cNvPr id="5" name="Title 4"/>
          <p:cNvSpPr>
            <a:spLocks noGrp="1"/>
          </p:cNvSpPr>
          <p:nvPr>
            <p:ph type="title"/>
          </p:nvPr>
        </p:nvSpPr>
        <p:spPr>
          <a:xfrm>
            <a:off x="528357" y="548470"/>
            <a:ext cx="9785683" cy="706964"/>
          </a:xfrm>
        </p:spPr>
        <p:txBody>
          <a:bodyPr/>
          <a:lstStyle/>
          <a:p>
            <a:r>
              <a:rPr lang="en-IN" sz="2000" b="1" dirty="0" smtClean="0"/>
              <a:t>Currency Accumulation And Redemption Lifecycle – Case 2</a:t>
            </a:r>
            <a:endParaRPr lang="en-IN" sz="2000" dirty="0"/>
          </a:p>
        </p:txBody>
      </p:sp>
      <p:sp>
        <p:nvSpPr>
          <p:cNvPr id="4" name="Slide Number Placeholder 3"/>
          <p:cNvSpPr>
            <a:spLocks noGrp="1"/>
          </p:cNvSpPr>
          <p:nvPr>
            <p:ph type="sldNum" sz="quarter" idx="12"/>
          </p:nvPr>
        </p:nvSpPr>
        <p:spPr/>
        <p:txBody>
          <a:bodyPr/>
          <a:lstStyle/>
          <a:p>
            <a:fld id="{D57F1E4F-1CFF-5643-939E-217C01CDF565}" type="slidenum">
              <a:rPr lang="en-US" smtClean="0">
                <a:solidFill>
                  <a:srgbClr val="0E5580"/>
                </a:solidFill>
              </a:rPr>
              <a:pPr/>
              <a:t>48</a:t>
            </a:fld>
            <a:endParaRPr lang="en-US" dirty="0">
              <a:solidFill>
                <a:srgbClr val="0E5580"/>
              </a:solidFill>
            </a:endParaRPr>
          </a:p>
        </p:txBody>
      </p:sp>
      <p:pic>
        <p:nvPicPr>
          <p:cNvPr id="43" name="Picture 14" descr="MC900435598[1]"/>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5497303" y="1979091"/>
            <a:ext cx="977023" cy="11977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 name="TextBox 45"/>
          <p:cNvSpPr txBox="1"/>
          <p:nvPr/>
        </p:nvSpPr>
        <p:spPr>
          <a:xfrm>
            <a:off x="2908458" y="1883390"/>
            <a:ext cx="2149883" cy="461665"/>
          </a:xfrm>
          <a:prstGeom prst="rect">
            <a:avLst/>
          </a:prstGeom>
          <a:noFill/>
        </p:spPr>
        <p:txBody>
          <a:bodyPr wrap="square" rtlCol="0">
            <a:spAutoFit/>
          </a:bodyPr>
          <a:lstStyle/>
          <a:p>
            <a:r>
              <a:rPr lang="en-US" sz="1200" b="1" dirty="0" smtClean="0">
                <a:solidFill>
                  <a:prstClr val="black"/>
                </a:solidFill>
                <a:latin typeface="Calibri" panose="020F0502020204030204"/>
              </a:rPr>
              <a:t>Redeems 1000 points on new watch collection</a:t>
            </a:r>
            <a:endParaRPr lang="en-US" sz="1200" b="1" dirty="0">
              <a:solidFill>
                <a:prstClr val="black"/>
              </a:solidFill>
              <a:latin typeface="Calibri" panose="020F0502020204030204"/>
            </a:endParaRPr>
          </a:p>
        </p:txBody>
      </p:sp>
      <p:sp>
        <p:nvSpPr>
          <p:cNvPr id="47" name="TextBox 46"/>
          <p:cNvSpPr txBox="1"/>
          <p:nvPr/>
        </p:nvSpPr>
        <p:spPr>
          <a:xfrm>
            <a:off x="2796753" y="3058037"/>
            <a:ext cx="2112950" cy="461665"/>
          </a:xfrm>
          <a:prstGeom prst="rect">
            <a:avLst/>
          </a:prstGeom>
          <a:noFill/>
        </p:spPr>
        <p:txBody>
          <a:bodyPr wrap="square" rtlCol="0">
            <a:spAutoFit/>
          </a:bodyPr>
          <a:lstStyle/>
          <a:p>
            <a:r>
              <a:rPr lang="en-US" sz="1200" b="1" dirty="0" smtClean="0">
                <a:solidFill>
                  <a:prstClr val="black"/>
                </a:solidFill>
                <a:latin typeface="Calibri" panose="020F0502020204030204"/>
              </a:rPr>
              <a:t>Gets </a:t>
            </a:r>
            <a:r>
              <a:rPr lang="en-US" sz="1200" b="1" dirty="0" err="1" smtClean="0">
                <a:solidFill>
                  <a:prstClr val="black"/>
                </a:solidFill>
                <a:latin typeface="Calibri" panose="020F0502020204030204"/>
              </a:rPr>
              <a:t>Rs</a:t>
            </a:r>
            <a:r>
              <a:rPr lang="en-US" sz="1200" b="1" dirty="0" smtClean="0">
                <a:solidFill>
                  <a:prstClr val="black"/>
                </a:solidFill>
                <a:latin typeface="Calibri" panose="020F0502020204030204"/>
              </a:rPr>
              <a:t>. 1000 off on the purchase</a:t>
            </a:r>
            <a:endParaRPr lang="en-US" sz="1200" b="1" dirty="0">
              <a:solidFill>
                <a:prstClr val="black"/>
              </a:solidFill>
              <a:latin typeface="Calibri" panose="020F0502020204030204"/>
            </a:endParaRPr>
          </a:p>
        </p:txBody>
      </p:sp>
      <p:sp>
        <p:nvSpPr>
          <p:cNvPr id="58" name="Oval 57"/>
          <p:cNvSpPr/>
          <p:nvPr/>
        </p:nvSpPr>
        <p:spPr>
          <a:xfrm>
            <a:off x="2690192" y="1969801"/>
            <a:ext cx="274320" cy="274320"/>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algn="ctr">
              <a:defRPr/>
            </a:pPr>
            <a:r>
              <a:rPr lang="en-US" sz="1200" kern="0" dirty="0" smtClean="0">
                <a:solidFill>
                  <a:prstClr val="white"/>
                </a:solidFill>
                <a:latin typeface="Calibri" panose="020F0502020204030204"/>
              </a:rPr>
              <a:t>4</a:t>
            </a:r>
          </a:p>
        </p:txBody>
      </p:sp>
      <p:sp>
        <p:nvSpPr>
          <p:cNvPr id="68" name="Oval 67"/>
          <p:cNvSpPr/>
          <p:nvPr/>
        </p:nvSpPr>
        <p:spPr>
          <a:xfrm>
            <a:off x="2549386" y="3106898"/>
            <a:ext cx="274320" cy="274320"/>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algn="ctr">
              <a:defRPr/>
            </a:pPr>
            <a:r>
              <a:rPr lang="en-US" sz="1400" kern="0" dirty="0">
                <a:solidFill>
                  <a:prstClr val="white"/>
                </a:solidFill>
                <a:latin typeface="Calibri" panose="020F0502020204030204"/>
              </a:rPr>
              <a:t>5</a:t>
            </a:r>
            <a:endParaRPr lang="en-US" sz="1400" kern="0" dirty="0" smtClean="0">
              <a:solidFill>
                <a:prstClr val="white"/>
              </a:solidFill>
              <a:latin typeface="Calibri" panose="020F0502020204030204"/>
            </a:endParaRPr>
          </a:p>
        </p:txBody>
      </p:sp>
      <p:grpSp>
        <p:nvGrpSpPr>
          <p:cNvPr id="71" name="Group 70"/>
          <p:cNvGrpSpPr/>
          <p:nvPr/>
        </p:nvGrpSpPr>
        <p:grpSpPr>
          <a:xfrm>
            <a:off x="744325" y="1839184"/>
            <a:ext cx="1480711" cy="1460572"/>
            <a:chOff x="5714474" y="1673063"/>
            <a:chExt cx="1352767" cy="1334367"/>
          </a:xfrm>
        </p:grpSpPr>
        <p:sp>
          <p:nvSpPr>
            <p:cNvPr id="72" name="Rectangle 71"/>
            <p:cNvSpPr/>
            <p:nvPr/>
          </p:nvSpPr>
          <p:spPr>
            <a:xfrm>
              <a:off x="5715816" y="1911277"/>
              <a:ext cx="1337117" cy="1043351"/>
            </a:xfrm>
            <a:prstGeom prst="rect">
              <a:avLst/>
            </a:prstGeom>
            <a:solidFill>
              <a:schemeClr val="bg1">
                <a:lumMod val="95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sp>
          <p:nvSpPr>
            <p:cNvPr id="73" name="Text Box 61"/>
            <p:cNvSpPr txBox="1">
              <a:spLocks noChangeArrowheads="1"/>
            </p:cNvSpPr>
            <p:nvPr/>
          </p:nvSpPr>
          <p:spPr bwMode="auto">
            <a:xfrm>
              <a:off x="5714474" y="1673063"/>
              <a:ext cx="1352767" cy="196080"/>
            </a:xfrm>
            <a:prstGeom prst="rect">
              <a:avLst/>
            </a:prstGeom>
            <a:solidFill>
              <a:srgbClr val="FFC000"/>
            </a:solidFill>
            <a:ln w="9525">
              <a:solidFill>
                <a:srgbClr val="FFC000"/>
              </a:solidFill>
              <a:miter lim="800000"/>
              <a:headEnd/>
              <a:tailEnd/>
            </a:ln>
            <a:extLst/>
          </p:spPr>
          <p:txBody>
            <a:bodyPr wrap="square" anchor="ctr">
              <a:spAutoFit/>
            </a:bodyPr>
            <a:lstStyle>
              <a:lvl1pPr eaLnBrk="0" hangingPunct="0">
                <a:defRPr b="1" i="1">
                  <a:solidFill>
                    <a:schemeClr val="tx1"/>
                  </a:solidFill>
                  <a:latin typeface="Arial" charset="0"/>
                  <a:ea typeface="Arial Unicode MS" pitchFamily="34" charset="-128"/>
                  <a:cs typeface="Arial Unicode MS" pitchFamily="34" charset="-128"/>
                </a:defRPr>
              </a:lvl1pPr>
              <a:lvl2pPr marL="742950" indent="-285750" eaLnBrk="0" hangingPunct="0">
                <a:defRPr b="1" i="1">
                  <a:solidFill>
                    <a:schemeClr val="tx1"/>
                  </a:solidFill>
                  <a:latin typeface="Arial" charset="0"/>
                  <a:ea typeface="Arial Unicode MS" pitchFamily="34" charset="-128"/>
                  <a:cs typeface="Arial Unicode MS" pitchFamily="34" charset="-128"/>
                </a:defRPr>
              </a:lvl2pPr>
              <a:lvl3pPr marL="1143000" indent="-228600" eaLnBrk="0" hangingPunct="0">
                <a:defRPr b="1" i="1">
                  <a:solidFill>
                    <a:schemeClr val="tx1"/>
                  </a:solidFill>
                  <a:latin typeface="Arial" charset="0"/>
                  <a:ea typeface="Arial Unicode MS" pitchFamily="34" charset="-128"/>
                  <a:cs typeface="Arial Unicode MS" pitchFamily="34" charset="-128"/>
                </a:defRPr>
              </a:lvl3pPr>
              <a:lvl4pPr marL="1600200" indent="-228600" eaLnBrk="0" hangingPunct="0">
                <a:defRPr b="1" i="1">
                  <a:solidFill>
                    <a:schemeClr val="tx1"/>
                  </a:solidFill>
                  <a:latin typeface="Arial" charset="0"/>
                  <a:ea typeface="Arial Unicode MS" pitchFamily="34" charset="-128"/>
                  <a:cs typeface="Arial Unicode MS" pitchFamily="34" charset="-128"/>
                </a:defRPr>
              </a:lvl4pPr>
              <a:lvl5pPr marL="2057400" indent="-228600" eaLnBrk="0" hangingPunct="0">
                <a:defRPr b="1" i="1">
                  <a:solidFill>
                    <a:schemeClr val="tx1"/>
                  </a:solidFill>
                  <a:latin typeface="Arial" charset="0"/>
                  <a:ea typeface="Arial Unicode MS" pitchFamily="34" charset="-128"/>
                  <a:cs typeface="Arial Unicode MS" pitchFamily="34" charset="-128"/>
                </a:defRPr>
              </a:lvl5pPr>
              <a:lvl6pPr marL="2514600" indent="-228600" eaLnBrk="0" fontAlgn="base" hangingPunct="0">
                <a:spcBef>
                  <a:spcPct val="0"/>
                </a:spcBef>
                <a:spcAft>
                  <a:spcPct val="0"/>
                </a:spcAft>
                <a:defRPr b="1" i="1">
                  <a:solidFill>
                    <a:schemeClr val="tx1"/>
                  </a:solidFill>
                  <a:latin typeface="Arial" charset="0"/>
                  <a:ea typeface="Arial Unicode MS" pitchFamily="34" charset="-128"/>
                  <a:cs typeface="Arial Unicode MS" pitchFamily="34" charset="-128"/>
                </a:defRPr>
              </a:lvl6pPr>
              <a:lvl7pPr marL="2971800" indent="-228600" eaLnBrk="0" fontAlgn="base" hangingPunct="0">
                <a:spcBef>
                  <a:spcPct val="0"/>
                </a:spcBef>
                <a:spcAft>
                  <a:spcPct val="0"/>
                </a:spcAft>
                <a:defRPr b="1" i="1">
                  <a:solidFill>
                    <a:schemeClr val="tx1"/>
                  </a:solidFill>
                  <a:latin typeface="Arial" charset="0"/>
                  <a:ea typeface="Arial Unicode MS" pitchFamily="34" charset="-128"/>
                  <a:cs typeface="Arial Unicode MS" pitchFamily="34" charset="-128"/>
                </a:defRPr>
              </a:lvl7pPr>
              <a:lvl8pPr marL="3429000" indent="-228600" eaLnBrk="0" fontAlgn="base" hangingPunct="0">
                <a:spcBef>
                  <a:spcPct val="0"/>
                </a:spcBef>
                <a:spcAft>
                  <a:spcPct val="0"/>
                </a:spcAft>
                <a:defRPr b="1" i="1">
                  <a:solidFill>
                    <a:schemeClr val="tx1"/>
                  </a:solidFill>
                  <a:latin typeface="Arial" charset="0"/>
                  <a:ea typeface="Arial Unicode MS" pitchFamily="34" charset="-128"/>
                  <a:cs typeface="Arial Unicode MS" pitchFamily="34" charset="-128"/>
                </a:defRPr>
              </a:lvl8pPr>
              <a:lvl9pPr marL="3886200" indent="-228600" eaLnBrk="0" fontAlgn="base" hangingPunct="0">
                <a:spcBef>
                  <a:spcPct val="0"/>
                </a:spcBef>
                <a:spcAft>
                  <a:spcPct val="0"/>
                </a:spcAft>
                <a:defRPr b="1" i="1">
                  <a:solidFill>
                    <a:schemeClr val="tx1"/>
                  </a:solidFill>
                  <a:latin typeface="Arial" charset="0"/>
                  <a:ea typeface="Arial Unicode MS" pitchFamily="34" charset="-128"/>
                  <a:cs typeface="Arial Unicode MS" pitchFamily="34" charset="-128"/>
                </a:defRPr>
              </a:lvl9pPr>
            </a:lstStyle>
            <a:p>
              <a:pPr algn="ctr" eaLnBrk="1" hangingPunct="1">
                <a:spcBef>
                  <a:spcPct val="50000"/>
                </a:spcBef>
                <a:defRPr/>
              </a:pPr>
              <a:r>
                <a:rPr lang="en-GB" sz="1300" i="0" kern="0" dirty="0">
                  <a:solidFill>
                    <a:prstClr val="black"/>
                  </a:solidFill>
                </a:rPr>
                <a:t>Earn </a:t>
              </a:r>
              <a:r>
                <a:rPr lang="en-GB" sz="1300" i="0" kern="0" dirty="0" smtClean="0">
                  <a:solidFill>
                    <a:prstClr val="black"/>
                  </a:solidFill>
                </a:rPr>
                <a:t>Partner</a:t>
              </a:r>
              <a:endParaRPr lang="en-US" sz="1300" i="0" kern="0" dirty="0">
                <a:solidFill>
                  <a:prstClr val="black"/>
                </a:solidFill>
              </a:endParaRPr>
            </a:p>
          </p:txBody>
        </p:sp>
        <p:pic>
          <p:nvPicPr>
            <p:cNvPr id="74" name="Picture 2" descr="https://upload.wikimedia.org/wikipedia/en/thumb/6/63/Titan_Company_Logo.svg/991px-Titan_Company_Logo.svg.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55206" y="1886337"/>
              <a:ext cx="1084964" cy="112109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0" name="Group 79"/>
          <p:cNvGrpSpPr/>
          <p:nvPr/>
        </p:nvGrpSpPr>
        <p:grpSpPr>
          <a:xfrm>
            <a:off x="5010854" y="4231338"/>
            <a:ext cx="1730981" cy="1110363"/>
            <a:chOff x="1228963" y="4599107"/>
            <a:chExt cx="1400473" cy="898354"/>
          </a:xfrm>
        </p:grpSpPr>
        <p:sp>
          <p:nvSpPr>
            <p:cNvPr id="81" name="Rectangle 80"/>
            <p:cNvSpPr/>
            <p:nvPr/>
          </p:nvSpPr>
          <p:spPr>
            <a:xfrm>
              <a:off x="1228963" y="4599107"/>
              <a:ext cx="1400473" cy="898354"/>
            </a:xfrm>
            <a:prstGeom prst="rect">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dirty="0" smtClean="0">
                <a:solidFill>
                  <a:prstClr val="white"/>
                </a:solidFill>
              </a:endParaRPr>
            </a:p>
            <a:p>
              <a:pPr algn="ctr"/>
              <a:endParaRPr lang="en-IN" sz="1400" b="1" dirty="0">
                <a:solidFill>
                  <a:prstClr val="white"/>
                </a:solidFill>
              </a:endParaRPr>
            </a:p>
            <a:p>
              <a:pPr algn="ctr"/>
              <a:endParaRPr lang="en-IN" sz="1400" b="1" dirty="0" smtClean="0">
                <a:solidFill>
                  <a:prstClr val="white"/>
                </a:solidFill>
              </a:endParaRPr>
            </a:p>
            <a:p>
              <a:pPr algn="ctr"/>
              <a:endParaRPr lang="en-IN" sz="1400" b="1" dirty="0">
                <a:solidFill>
                  <a:prstClr val="white"/>
                </a:solidFill>
              </a:endParaRPr>
            </a:p>
            <a:p>
              <a:pPr algn="ctr"/>
              <a:r>
                <a:rPr lang="en-IN" sz="1400" b="1" dirty="0" smtClean="0">
                  <a:solidFill>
                    <a:prstClr val="white"/>
                  </a:solidFill>
                </a:rPr>
                <a:t>Loyalty Exchange</a:t>
              </a:r>
              <a:endParaRPr lang="en-IN" sz="1400" b="1" dirty="0">
                <a:solidFill>
                  <a:prstClr val="white"/>
                </a:solidFill>
              </a:endParaRPr>
            </a:p>
          </p:txBody>
        </p:sp>
        <p:pic>
          <p:nvPicPr>
            <p:cNvPr id="82" name="Picture 2" descr="http://static.dnaindia.com/sites/default/files/2015/08/30/370847-tata-motors.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83365" y="4621205"/>
              <a:ext cx="680723" cy="68072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0" name="Group 99"/>
          <p:cNvGrpSpPr/>
          <p:nvPr/>
        </p:nvGrpSpPr>
        <p:grpSpPr>
          <a:xfrm>
            <a:off x="6716250" y="1930972"/>
            <a:ext cx="5142350" cy="1976975"/>
            <a:chOff x="6716250" y="1930972"/>
            <a:chExt cx="5142350" cy="1976975"/>
          </a:xfrm>
        </p:grpSpPr>
        <p:sp>
          <p:nvSpPr>
            <p:cNvPr id="63" name="Text Box 11"/>
            <p:cNvSpPr txBox="1">
              <a:spLocks noChangeArrowheads="1"/>
            </p:cNvSpPr>
            <p:nvPr/>
          </p:nvSpPr>
          <p:spPr bwMode="auto">
            <a:xfrm>
              <a:off x="6749240" y="3446282"/>
              <a:ext cx="2221700" cy="461665"/>
            </a:xfrm>
            <a:prstGeom prst="rect">
              <a:avLst/>
            </a:prstGeom>
            <a:noFill/>
            <a:extLst/>
          </p:spPr>
          <p:txBody>
            <a:bodyPr wrap="square" rtlCol="0">
              <a:spAutoFit/>
            </a:bodyPr>
            <a:lstStyle>
              <a:defPPr>
                <a:defRPr lang="en-US"/>
              </a:defPPr>
              <a:lvl1pPr>
                <a:defRPr sz="1600"/>
              </a:lvl1pPr>
            </a:lstStyle>
            <a:p>
              <a:pPr algn="ctr"/>
              <a:r>
                <a:rPr lang="en-GB" sz="1200" b="1" dirty="0">
                  <a:solidFill>
                    <a:prstClr val="black"/>
                  </a:solidFill>
                  <a:latin typeface="Calibri" panose="020F0502020204030204"/>
                </a:rPr>
                <a:t>Collects </a:t>
              </a:r>
              <a:r>
                <a:rPr lang="en-GB" sz="1200" b="1" dirty="0" smtClean="0">
                  <a:solidFill>
                    <a:prstClr val="black"/>
                  </a:solidFill>
                  <a:latin typeface="Calibri" panose="020F0502020204030204"/>
                </a:rPr>
                <a:t>1000 </a:t>
              </a:r>
              <a:r>
                <a:rPr lang="en-GB" sz="1200" b="1" dirty="0" smtClean="0">
                  <a:solidFill>
                    <a:prstClr val="black"/>
                  </a:solidFill>
                  <a:latin typeface="Calibri" panose="020F0502020204030204"/>
                </a:rPr>
                <a:t>Tata Treats </a:t>
              </a:r>
              <a:r>
                <a:rPr lang="en-GB" sz="1200" b="1" dirty="0" smtClean="0">
                  <a:solidFill>
                    <a:prstClr val="black"/>
                  </a:solidFill>
                  <a:latin typeface="Calibri" panose="020F0502020204030204"/>
                </a:rPr>
                <a:t>points </a:t>
              </a:r>
              <a:r>
                <a:rPr lang="en-GB" sz="1200" b="1" dirty="0">
                  <a:solidFill>
                    <a:prstClr val="black"/>
                  </a:solidFill>
                  <a:latin typeface="Calibri" panose="020F0502020204030204"/>
                </a:rPr>
                <a:t>across coalition partners</a:t>
              </a:r>
            </a:p>
          </p:txBody>
        </p:sp>
        <p:sp>
          <p:nvSpPr>
            <p:cNvPr id="75" name="Rectangle 74"/>
            <p:cNvSpPr/>
            <p:nvPr/>
          </p:nvSpPr>
          <p:spPr>
            <a:xfrm>
              <a:off x="8846480" y="2245521"/>
              <a:ext cx="3012120" cy="1043351"/>
            </a:xfrm>
            <a:prstGeom prst="rect">
              <a:avLst/>
            </a:prstGeom>
            <a:solidFill>
              <a:schemeClr val="bg1">
                <a:lumMod val="95000"/>
              </a:schemeClr>
            </a:solidFill>
            <a:ln>
              <a:solidFill>
                <a:schemeClr val="tx2">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200">
                <a:solidFill>
                  <a:prstClr val="white"/>
                </a:solidFill>
              </a:endParaRPr>
            </a:p>
          </p:txBody>
        </p:sp>
        <p:sp>
          <p:nvSpPr>
            <p:cNvPr id="76" name="Text Box 61"/>
            <p:cNvSpPr txBox="1">
              <a:spLocks noChangeArrowheads="1"/>
            </p:cNvSpPr>
            <p:nvPr/>
          </p:nvSpPr>
          <p:spPr bwMode="auto">
            <a:xfrm>
              <a:off x="8846480" y="1930972"/>
              <a:ext cx="3012120" cy="276999"/>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b="1" i="1">
                  <a:solidFill>
                    <a:schemeClr val="tx1"/>
                  </a:solidFill>
                  <a:latin typeface="Arial" charset="0"/>
                  <a:ea typeface="Arial Unicode MS" pitchFamily="34" charset="-128"/>
                  <a:cs typeface="Arial Unicode MS" pitchFamily="34" charset="-128"/>
                </a:defRPr>
              </a:lvl1pPr>
              <a:lvl2pPr marL="742950" indent="-285750" eaLnBrk="0" hangingPunct="0">
                <a:defRPr b="1" i="1">
                  <a:solidFill>
                    <a:schemeClr val="tx1"/>
                  </a:solidFill>
                  <a:latin typeface="Arial" charset="0"/>
                  <a:ea typeface="Arial Unicode MS" pitchFamily="34" charset="-128"/>
                  <a:cs typeface="Arial Unicode MS" pitchFamily="34" charset="-128"/>
                </a:defRPr>
              </a:lvl2pPr>
              <a:lvl3pPr marL="1143000" indent="-228600" eaLnBrk="0" hangingPunct="0">
                <a:defRPr b="1" i="1">
                  <a:solidFill>
                    <a:schemeClr val="tx1"/>
                  </a:solidFill>
                  <a:latin typeface="Arial" charset="0"/>
                  <a:ea typeface="Arial Unicode MS" pitchFamily="34" charset="-128"/>
                  <a:cs typeface="Arial Unicode MS" pitchFamily="34" charset="-128"/>
                </a:defRPr>
              </a:lvl3pPr>
              <a:lvl4pPr marL="1600200" indent="-228600" eaLnBrk="0" hangingPunct="0">
                <a:defRPr b="1" i="1">
                  <a:solidFill>
                    <a:schemeClr val="tx1"/>
                  </a:solidFill>
                  <a:latin typeface="Arial" charset="0"/>
                  <a:ea typeface="Arial Unicode MS" pitchFamily="34" charset="-128"/>
                  <a:cs typeface="Arial Unicode MS" pitchFamily="34" charset="-128"/>
                </a:defRPr>
              </a:lvl4pPr>
              <a:lvl5pPr marL="2057400" indent="-228600" eaLnBrk="0" hangingPunct="0">
                <a:defRPr b="1" i="1">
                  <a:solidFill>
                    <a:schemeClr val="tx1"/>
                  </a:solidFill>
                  <a:latin typeface="Arial" charset="0"/>
                  <a:ea typeface="Arial Unicode MS" pitchFamily="34" charset="-128"/>
                  <a:cs typeface="Arial Unicode MS" pitchFamily="34" charset="-128"/>
                </a:defRPr>
              </a:lvl5pPr>
              <a:lvl6pPr marL="2514600" indent="-228600" eaLnBrk="0" fontAlgn="base" hangingPunct="0">
                <a:spcBef>
                  <a:spcPct val="0"/>
                </a:spcBef>
                <a:spcAft>
                  <a:spcPct val="0"/>
                </a:spcAft>
                <a:defRPr b="1" i="1">
                  <a:solidFill>
                    <a:schemeClr val="tx1"/>
                  </a:solidFill>
                  <a:latin typeface="Arial" charset="0"/>
                  <a:ea typeface="Arial Unicode MS" pitchFamily="34" charset="-128"/>
                  <a:cs typeface="Arial Unicode MS" pitchFamily="34" charset="-128"/>
                </a:defRPr>
              </a:lvl6pPr>
              <a:lvl7pPr marL="2971800" indent="-228600" eaLnBrk="0" fontAlgn="base" hangingPunct="0">
                <a:spcBef>
                  <a:spcPct val="0"/>
                </a:spcBef>
                <a:spcAft>
                  <a:spcPct val="0"/>
                </a:spcAft>
                <a:defRPr b="1" i="1">
                  <a:solidFill>
                    <a:schemeClr val="tx1"/>
                  </a:solidFill>
                  <a:latin typeface="Arial" charset="0"/>
                  <a:ea typeface="Arial Unicode MS" pitchFamily="34" charset="-128"/>
                  <a:cs typeface="Arial Unicode MS" pitchFamily="34" charset="-128"/>
                </a:defRPr>
              </a:lvl7pPr>
              <a:lvl8pPr marL="3429000" indent="-228600" eaLnBrk="0" fontAlgn="base" hangingPunct="0">
                <a:spcBef>
                  <a:spcPct val="0"/>
                </a:spcBef>
                <a:spcAft>
                  <a:spcPct val="0"/>
                </a:spcAft>
                <a:defRPr b="1" i="1">
                  <a:solidFill>
                    <a:schemeClr val="tx1"/>
                  </a:solidFill>
                  <a:latin typeface="Arial" charset="0"/>
                  <a:ea typeface="Arial Unicode MS" pitchFamily="34" charset="-128"/>
                  <a:cs typeface="Arial Unicode MS" pitchFamily="34" charset="-128"/>
                </a:defRPr>
              </a:lvl8pPr>
              <a:lvl9pPr marL="3886200" indent="-228600" eaLnBrk="0" fontAlgn="base" hangingPunct="0">
                <a:spcBef>
                  <a:spcPct val="0"/>
                </a:spcBef>
                <a:spcAft>
                  <a:spcPct val="0"/>
                </a:spcAft>
                <a:defRPr b="1" i="1">
                  <a:solidFill>
                    <a:schemeClr val="tx1"/>
                  </a:solidFill>
                  <a:latin typeface="Arial" charset="0"/>
                  <a:ea typeface="Arial Unicode MS" pitchFamily="34" charset="-128"/>
                  <a:cs typeface="Arial Unicode MS" pitchFamily="34" charset="-128"/>
                </a:defRPr>
              </a:lvl9pPr>
            </a:lstStyle>
            <a:p>
              <a:pPr algn="ctr" eaLnBrk="1" hangingPunct="1">
                <a:spcBef>
                  <a:spcPct val="50000"/>
                </a:spcBef>
                <a:defRPr/>
              </a:pPr>
              <a:r>
                <a:rPr lang="en-GB" sz="1200" i="0" kern="0" dirty="0" smtClean="0">
                  <a:solidFill>
                    <a:prstClr val="black"/>
                  </a:solidFill>
                </a:rPr>
                <a:t>Coalition Partners</a:t>
              </a:r>
              <a:endParaRPr lang="en-US" sz="1200" i="0" kern="0" dirty="0">
                <a:solidFill>
                  <a:prstClr val="black"/>
                </a:solidFill>
              </a:endParaRPr>
            </a:p>
          </p:txBody>
        </p:sp>
        <p:grpSp>
          <p:nvGrpSpPr>
            <p:cNvPr id="3" name="Group 2"/>
            <p:cNvGrpSpPr/>
            <p:nvPr/>
          </p:nvGrpSpPr>
          <p:grpSpPr>
            <a:xfrm>
              <a:off x="6716250" y="2304361"/>
              <a:ext cx="1989719" cy="899006"/>
              <a:chOff x="6648763" y="2304361"/>
              <a:chExt cx="2322591" cy="899006"/>
            </a:xfrm>
          </p:grpSpPr>
          <p:sp>
            <p:nvSpPr>
              <p:cNvPr id="77" name="Right Arrow 76"/>
              <p:cNvSpPr/>
              <p:nvPr/>
            </p:nvSpPr>
            <p:spPr>
              <a:xfrm>
                <a:off x="6691794" y="2304361"/>
                <a:ext cx="2279560" cy="419980"/>
              </a:xfrm>
              <a:prstGeom prst="rightArrow">
                <a:avLst/>
              </a:prstGeom>
              <a:solidFill>
                <a:srgbClr val="5B9BD5"/>
              </a:solidFill>
              <a:ln w="12700" cap="flat" cmpd="sng" algn="ctr">
                <a:solidFill>
                  <a:srgbClr val="5B9BD5">
                    <a:shade val="50000"/>
                  </a:srgbClr>
                </a:solidFill>
                <a:prstDash val="solid"/>
                <a:miter lim="800000"/>
              </a:ln>
              <a:effectLst/>
            </p:spPr>
            <p:txBody>
              <a:bodyPr rtlCol="0" anchor="ctr"/>
              <a:lstStyle/>
              <a:p>
                <a:pPr algn="ctr">
                  <a:defRPr/>
                </a:pPr>
                <a:endParaRPr lang="en-US" sz="1200" kern="0" smtClean="0">
                  <a:solidFill>
                    <a:prstClr val="white"/>
                  </a:solidFill>
                  <a:latin typeface="Calibri" panose="020F0502020204030204"/>
                </a:endParaRPr>
              </a:p>
            </p:txBody>
          </p:sp>
          <p:sp>
            <p:nvSpPr>
              <p:cNvPr id="78" name="Left Arrow 77"/>
              <p:cNvSpPr/>
              <p:nvPr/>
            </p:nvSpPr>
            <p:spPr>
              <a:xfrm>
                <a:off x="6648763" y="2782743"/>
                <a:ext cx="2279559" cy="420624"/>
              </a:xfrm>
              <a:prstGeom prst="leftArrow">
                <a:avLst/>
              </a:prstGeom>
              <a:solidFill>
                <a:srgbClr val="5B9BD5"/>
              </a:solidFill>
              <a:ln w="12700" cap="flat" cmpd="sng" algn="ctr">
                <a:solidFill>
                  <a:srgbClr val="5B9BD5">
                    <a:shade val="50000"/>
                  </a:srgbClr>
                </a:solidFill>
                <a:prstDash val="solid"/>
                <a:miter lim="800000"/>
              </a:ln>
              <a:effectLst/>
            </p:spPr>
            <p:txBody>
              <a:bodyPr rtlCol="0" anchor="ctr"/>
              <a:lstStyle/>
              <a:p>
                <a:pPr algn="ctr">
                  <a:defRPr/>
                </a:pPr>
                <a:endParaRPr lang="en-US" sz="1200" kern="0" smtClean="0">
                  <a:solidFill>
                    <a:prstClr val="white"/>
                  </a:solidFill>
                  <a:latin typeface="Calibri" panose="020F0502020204030204"/>
                </a:endParaRPr>
              </a:p>
            </p:txBody>
          </p:sp>
        </p:grpSp>
        <p:sp>
          <p:nvSpPr>
            <p:cNvPr id="95" name="Oval 94"/>
            <p:cNvSpPr/>
            <p:nvPr/>
          </p:nvSpPr>
          <p:spPr>
            <a:xfrm>
              <a:off x="7649610" y="3152924"/>
              <a:ext cx="274320" cy="274320"/>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algn="ctr">
                <a:defRPr/>
              </a:pPr>
              <a:r>
                <a:rPr lang="en-US" sz="1200" kern="0" dirty="0" smtClean="0">
                  <a:solidFill>
                    <a:prstClr val="white"/>
                  </a:solidFill>
                  <a:latin typeface="Calibri" panose="020F0502020204030204"/>
                </a:rPr>
                <a:t>2</a:t>
              </a:r>
            </a:p>
          </p:txBody>
        </p:sp>
        <p:pic>
          <p:nvPicPr>
            <p:cNvPr id="1032" name="Picture 8" descr="http://image3.mouthshut.com/images/imagesp/l/Croma-1.5-Ton-CRC0941-925668703s.gif"/>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925801" y="2371040"/>
              <a:ext cx="836279" cy="754510"/>
            </a:xfrm>
            <a:prstGeom prst="rect">
              <a:avLst/>
            </a:prstGeom>
            <a:noFill/>
            <a:extLst>
              <a:ext uri="{909E8E84-426E-40DD-AFC4-6F175D3DCCD1}">
                <a14:hiddenFill xmlns:a14="http://schemas.microsoft.com/office/drawing/2010/main">
                  <a:solidFill>
                    <a:srgbClr val="FFFFFF"/>
                  </a:solidFill>
                </a14:hiddenFill>
              </a:ext>
            </a:extLst>
          </p:spPr>
        </p:pic>
        <p:pic>
          <p:nvPicPr>
            <p:cNvPr id="94" name="Picture 93"/>
            <p:cNvPicPr>
              <a:picLocks noChangeAspect="1"/>
            </p:cNvPicPr>
            <p:nvPr/>
          </p:nvPicPr>
          <p:blipFill>
            <a:blip r:embed="rId6"/>
            <a:stretch>
              <a:fillRect/>
            </a:stretch>
          </p:blipFill>
          <p:spPr>
            <a:xfrm>
              <a:off x="9782538" y="2360749"/>
              <a:ext cx="631371" cy="479646"/>
            </a:xfrm>
            <a:prstGeom prst="rect">
              <a:avLst/>
            </a:prstGeom>
          </p:spPr>
        </p:pic>
        <p:pic>
          <p:nvPicPr>
            <p:cNvPr id="1038" name="Picture 14" descr="http://static1.shop.indiatimes.com/images/products/additional/original/B757417_View_1/flowers-gifts/vouchers/westside-1000.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762079" y="2903222"/>
              <a:ext cx="1243651" cy="242517"/>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http://neilyoung.com/newnytimes/starbuckslogo.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0470530" y="2353896"/>
              <a:ext cx="512217" cy="512217"/>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http://www.truckaurbus.com/files/images/tatalogo.jp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1037567" y="2398203"/>
              <a:ext cx="789528" cy="723232"/>
            </a:xfrm>
            <a:prstGeom prst="rect">
              <a:avLst/>
            </a:prstGeom>
            <a:noFill/>
            <a:extLst>
              <a:ext uri="{909E8E84-426E-40DD-AFC4-6F175D3DCCD1}">
                <a14:hiddenFill xmlns:a14="http://schemas.microsoft.com/office/drawing/2010/main">
                  <a:solidFill>
                    <a:srgbClr val="FFFFFF"/>
                  </a:solidFill>
                </a14:hiddenFill>
              </a:ext>
            </a:extLst>
          </p:spPr>
        </p:pic>
      </p:grpSp>
      <p:sp>
        <p:nvSpPr>
          <p:cNvPr id="101" name="Rectangle 100"/>
          <p:cNvSpPr/>
          <p:nvPr/>
        </p:nvSpPr>
        <p:spPr>
          <a:xfrm>
            <a:off x="5342521" y="1667156"/>
            <a:ext cx="1220456" cy="223244"/>
          </a:xfrm>
          <a:prstGeom prst="rect">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b="1" dirty="0" smtClean="0">
                <a:solidFill>
                  <a:prstClr val="white"/>
                </a:solidFill>
              </a:rPr>
              <a:t>Customer</a:t>
            </a:r>
            <a:endParaRPr lang="en-IN" sz="1400" b="1" dirty="0">
              <a:solidFill>
                <a:prstClr val="white"/>
              </a:solidFill>
            </a:endParaRPr>
          </a:p>
        </p:txBody>
      </p:sp>
      <p:sp>
        <p:nvSpPr>
          <p:cNvPr id="56" name="Right Arrow 55"/>
          <p:cNvSpPr/>
          <p:nvPr/>
        </p:nvSpPr>
        <p:spPr>
          <a:xfrm flipH="1">
            <a:off x="2423262" y="2214500"/>
            <a:ext cx="2527429" cy="419980"/>
          </a:xfrm>
          <a:prstGeom prst="rightArrow">
            <a:avLst/>
          </a:prstGeom>
          <a:solidFill>
            <a:srgbClr val="5B9BD5"/>
          </a:solidFill>
          <a:ln w="12700" cap="flat" cmpd="sng" algn="ctr">
            <a:solidFill>
              <a:srgbClr val="5B9BD5">
                <a:shade val="50000"/>
              </a:srgbClr>
            </a:solidFill>
            <a:prstDash val="solid"/>
            <a:miter lim="800000"/>
          </a:ln>
          <a:effectLst/>
        </p:spPr>
        <p:txBody>
          <a:bodyPr rtlCol="0" anchor="ctr"/>
          <a:lstStyle/>
          <a:p>
            <a:pPr algn="ctr">
              <a:defRPr/>
            </a:pPr>
            <a:endParaRPr lang="en-US" kern="0" smtClean="0">
              <a:solidFill>
                <a:prstClr val="white"/>
              </a:solidFill>
              <a:latin typeface="Calibri" panose="020F0502020204030204"/>
            </a:endParaRPr>
          </a:p>
        </p:txBody>
      </p:sp>
      <p:sp>
        <p:nvSpPr>
          <p:cNvPr id="57" name="Left Arrow 56"/>
          <p:cNvSpPr/>
          <p:nvPr/>
        </p:nvSpPr>
        <p:spPr>
          <a:xfrm flipH="1">
            <a:off x="2522048" y="2627872"/>
            <a:ext cx="2527428" cy="420624"/>
          </a:xfrm>
          <a:prstGeom prst="leftArrow">
            <a:avLst/>
          </a:prstGeom>
          <a:solidFill>
            <a:srgbClr val="5B9BD5"/>
          </a:solidFill>
          <a:ln w="12700" cap="flat" cmpd="sng" algn="ctr">
            <a:solidFill>
              <a:srgbClr val="5B9BD5">
                <a:shade val="50000"/>
              </a:srgbClr>
            </a:solidFill>
            <a:prstDash val="solid"/>
            <a:miter lim="800000"/>
          </a:ln>
          <a:effectLst/>
        </p:spPr>
        <p:txBody>
          <a:bodyPr rtlCol="0" anchor="ctr"/>
          <a:lstStyle/>
          <a:p>
            <a:pPr algn="ctr">
              <a:defRPr/>
            </a:pPr>
            <a:endParaRPr lang="en-US" kern="0" smtClean="0">
              <a:solidFill>
                <a:prstClr val="white"/>
              </a:solidFill>
              <a:latin typeface="Calibri" panose="020F0502020204030204"/>
            </a:endParaRPr>
          </a:p>
        </p:txBody>
      </p:sp>
      <p:sp>
        <p:nvSpPr>
          <p:cNvPr id="62" name="TextBox 61"/>
          <p:cNvSpPr txBox="1"/>
          <p:nvPr/>
        </p:nvSpPr>
        <p:spPr>
          <a:xfrm>
            <a:off x="5094010" y="3135074"/>
            <a:ext cx="1913606" cy="646331"/>
          </a:xfrm>
          <a:prstGeom prst="rect">
            <a:avLst/>
          </a:prstGeom>
          <a:noFill/>
        </p:spPr>
        <p:txBody>
          <a:bodyPr wrap="square" rtlCol="0">
            <a:spAutoFit/>
          </a:bodyPr>
          <a:lstStyle/>
          <a:p>
            <a:pPr algn="ctr"/>
            <a:r>
              <a:rPr lang="en-US" sz="1200" b="1" dirty="0" smtClean="0">
                <a:solidFill>
                  <a:prstClr val="black"/>
                </a:solidFill>
                <a:latin typeface="Calibri" panose="020F0502020204030204"/>
              </a:rPr>
              <a:t>Converts </a:t>
            </a:r>
            <a:r>
              <a:rPr lang="en-US" sz="1200" b="1" dirty="0" smtClean="0">
                <a:solidFill>
                  <a:prstClr val="black"/>
                </a:solidFill>
                <a:latin typeface="Calibri" panose="020F0502020204030204"/>
              </a:rPr>
              <a:t>Tata Treats </a:t>
            </a:r>
            <a:r>
              <a:rPr lang="en-US" sz="1200" b="1" dirty="0" smtClean="0">
                <a:solidFill>
                  <a:prstClr val="black"/>
                </a:solidFill>
                <a:latin typeface="Calibri" panose="020F0502020204030204"/>
              </a:rPr>
              <a:t>points to encircle Points</a:t>
            </a:r>
          </a:p>
          <a:p>
            <a:pPr algn="ctr"/>
            <a:r>
              <a:rPr lang="en-US" sz="1200" b="1" dirty="0" smtClean="0">
                <a:solidFill>
                  <a:prstClr val="black"/>
                </a:solidFill>
                <a:latin typeface="Calibri" panose="020F0502020204030204"/>
              </a:rPr>
              <a:t>Total encircle Points: 1000</a:t>
            </a:r>
            <a:endParaRPr lang="en-US" sz="1200" b="1" dirty="0">
              <a:solidFill>
                <a:prstClr val="black"/>
              </a:solidFill>
              <a:latin typeface="Calibri" panose="020F0502020204030204"/>
            </a:endParaRPr>
          </a:p>
        </p:txBody>
      </p:sp>
      <p:sp>
        <p:nvSpPr>
          <p:cNvPr id="70" name="Oval 69"/>
          <p:cNvSpPr/>
          <p:nvPr/>
        </p:nvSpPr>
        <p:spPr>
          <a:xfrm>
            <a:off x="4926749" y="3297987"/>
            <a:ext cx="274320" cy="274320"/>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algn="ctr">
              <a:defRPr/>
            </a:pPr>
            <a:r>
              <a:rPr lang="en-US" sz="1400" kern="0" dirty="0" smtClean="0">
                <a:solidFill>
                  <a:prstClr val="white"/>
                </a:solidFill>
                <a:latin typeface="Calibri" panose="020F0502020204030204"/>
              </a:rPr>
              <a:t>3</a:t>
            </a:r>
          </a:p>
        </p:txBody>
      </p:sp>
      <p:cxnSp>
        <p:nvCxnSpPr>
          <p:cNvPr id="10" name="Elbow Connector 9"/>
          <p:cNvCxnSpPr>
            <a:stCxn id="75" idx="2"/>
            <a:endCxn id="81" idx="3"/>
          </p:cNvCxnSpPr>
          <p:nvPr/>
        </p:nvCxnSpPr>
        <p:spPr>
          <a:xfrm rot="5400000">
            <a:off x="7798364" y="2232344"/>
            <a:ext cx="1497648" cy="3610705"/>
          </a:xfrm>
          <a:prstGeom prst="bentConnector2">
            <a:avLst/>
          </a:prstGeom>
          <a:ln w="28575">
            <a:solidFill>
              <a:schemeClr val="tx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9" name="Text Box 11"/>
          <p:cNvSpPr txBox="1">
            <a:spLocks noChangeArrowheads="1"/>
          </p:cNvSpPr>
          <p:nvPr/>
        </p:nvSpPr>
        <p:spPr bwMode="auto">
          <a:xfrm>
            <a:off x="7689707" y="4310587"/>
            <a:ext cx="2301367" cy="461665"/>
          </a:xfrm>
          <a:prstGeom prst="rect">
            <a:avLst/>
          </a:prstGeom>
          <a:noFill/>
          <a:extLst/>
        </p:spPr>
        <p:txBody>
          <a:bodyPr wrap="square" rtlCol="0">
            <a:spAutoFit/>
          </a:bodyPr>
          <a:lstStyle>
            <a:defPPr>
              <a:defRPr lang="en-US"/>
            </a:defPPr>
            <a:lvl1pPr>
              <a:defRPr sz="1600"/>
            </a:lvl1pPr>
          </a:lstStyle>
          <a:p>
            <a:r>
              <a:rPr lang="en-US" sz="1200" b="1" dirty="0" smtClean="0">
                <a:solidFill>
                  <a:prstClr val="black"/>
                </a:solidFill>
                <a:latin typeface="Calibri" panose="020F0502020204030204"/>
              </a:rPr>
              <a:t>Receives </a:t>
            </a:r>
            <a:r>
              <a:rPr lang="en-US" sz="1200" b="1" dirty="0" err="1" smtClean="0">
                <a:solidFill>
                  <a:prstClr val="black"/>
                </a:solidFill>
                <a:latin typeface="Calibri" panose="020F0502020204030204"/>
              </a:rPr>
              <a:t>Rs</a:t>
            </a:r>
            <a:r>
              <a:rPr lang="en-US" sz="1200" b="1" dirty="0" smtClean="0">
                <a:solidFill>
                  <a:prstClr val="black"/>
                </a:solidFill>
                <a:latin typeface="Calibri" panose="020F0502020204030204"/>
              </a:rPr>
              <a:t>. 1000/- from respective coalition partners</a:t>
            </a:r>
            <a:endParaRPr lang="en-GB" sz="1200" b="1" dirty="0">
              <a:solidFill>
                <a:prstClr val="black"/>
              </a:solidFill>
              <a:latin typeface="Calibri" panose="020F0502020204030204"/>
            </a:endParaRPr>
          </a:p>
        </p:txBody>
      </p:sp>
      <p:sp>
        <p:nvSpPr>
          <p:cNvPr id="90" name="Oval 89"/>
          <p:cNvSpPr/>
          <p:nvPr/>
        </p:nvSpPr>
        <p:spPr>
          <a:xfrm>
            <a:off x="7400705" y="4404259"/>
            <a:ext cx="274320" cy="274320"/>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algn="ctr">
              <a:defRPr/>
            </a:pPr>
            <a:r>
              <a:rPr lang="en-US" sz="1400" kern="0" dirty="0" smtClean="0">
                <a:solidFill>
                  <a:prstClr val="white"/>
                </a:solidFill>
                <a:latin typeface="Calibri" panose="020F0502020204030204"/>
              </a:rPr>
              <a:t>6</a:t>
            </a:r>
          </a:p>
        </p:txBody>
      </p:sp>
      <p:sp>
        <p:nvSpPr>
          <p:cNvPr id="92" name="Text Box 11"/>
          <p:cNvSpPr txBox="1">
            <a:spLocks noChangeArrowheads="1"/>
          </p:cNvSpPr>
          <p:nvPr/>
        </p:nvSpPr>
        <p:spPr bwMode="auto">
          <a:xfrm>
            <a:off x="6618691" y="1962902"/>
            <a:ext cx="2221700" cy="461665"/>
          </a:xfrm>
          <a:prstGeom prst="rect">
            <a:avLst/>
          </a:prstGeom>
          <a:noFill/>
          <a:extLst/>
        </p:spPr>
        <p:txBody>
          <a:bodyPr wrap="square" rtlCol="0">
            <a:spAutoFit/>
          </a:bodyPr>
          <a:lstStyle>
            <a:defPPr>
              <a:defRPr lang="en-US"/>
            </a:defPPr>
            <a:lvl1pPr>
              <a:defRPr sz="1600"/>
            </a:lvl1pPr>
          </a:lstStyle>
          <a:p>
            <a:pPr algn="ctr"/>
            <a:r>
              <a:rPr lang="en-GB" sz="1200" b="1" dirty="0" smtClean="0">
                <a:solidFill>
                  <a:prstClr val="black"/>
                </a:solidFill>
                <a:latin typeface="Calibri" panose="020F0502020204030204"/>
              </a:rPr>
              <a:t>Purchases goods across coalition partners</a:t>
            </a:r>
            <a:endParaRPr lang="en-GB" sz="1200" b="1" dirty="0">
              <a:solidFill>
                <a:prstClr val="black"/>
              </a:solidFill>
              <a:latin typeface="Calibri" panose="020F0502020204030204"/>
            </a:endParaRPr>
          </a:p>
        </p:txBody>
      </p:sp>
      <p:sp>
        <p:nvSpPr>
          <p:cNvPr id="93" name="Oval 92"/>
          <p:cNvSpPr/>
          <p:nvPr/>
        </p:nvSpPr>
        <p:spPr>
          <a:xfrm>
            <a:off x="7548766" y="1709331"/>
            <a:ext cx="274320" cy="274320"/>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algn="ctr">
              <a:defRPr/>
            </a:pPr>
            <a:r>
              <a:rPr lang="en-US" sz="1200" kern="0" dirty="0" smtClean="0">
                <a:solidFill>
                  <a:prstClr val="white"/>
                </a:solidFill>
                <a:latin typeface="Calibri" panose="020F0502020204030204"/>
              </a:rPr>
              <a:t>1</a:t>
            </a:r>
          </a:p>
        </p:txBody>
      </p:sp>
      <p:sp>
        <p:nvSpPr>
          <p:cNvPr id="103" name="Text Box 11"/>
          <p:cNvSpPr txBox="1">
            <a:spLocks noChangeArrowheads="1"/>
          </p:cNvSpPr>
          <p:nvPr/>
        </p:nvSpPr>
        <p:spPr bwMode="auto">
          <a:xfrm>
            <a:off x="2358425" y="4292417"/>
            <a:ext cx="2301367" cy="461665"/>
          </a:xfrm>
          <a:prstGeom prst="rect">
            <a:avLst/>
          </a:prstGeom>
          <a:noFill/>
          <a:extLst/>
        </p:spPr>
        <p:txBody>
          <a:bodyPr wrap="square" rtlCol="0">
            <a:spAutoFit/>
          </a:bodyPr>
          <a:lstStyle>
            <a:defPPr>
              <a:defRPr lang="en-US"/>
            </a:defPPr>
            <a:lvl1pPr>
              <a:defRPr sz="1600"/>
            </a:lvl1pPr>
          </a:lstStyle>
          <a:p>
            <a:r>
              <a:rPr lang="en-US" sz="1200" b="1" dirty="0" smtClean="0">
                <a:solidFill>
                  <a:prstClr val="black"/>
                </a:solidFill>
                <a:latin typeface="Calibri" panose="020F0502020204030204"/>
              </a:rPr>
              <a:t>Gives Rs.1000-Redemption fee to Titan</a:t>
            </a:r>
            <a:endParaRPr lang="en-GB" sz="1200" b="1" dirty="0">
              <a:solidFill>
                <a:prstClr val="black"/>
              </a:solidFill>
              <a:latin typeface="Calibri" panose="020F0502020204030204"/>
            </a:endParaRPr>
          </a:p>
        </p:txBody>
      </p:sp>
      <p:sp>
        <p:nvSpPr>
          <p:cNvPr id="104" name="Oval 103"/>
          <p:cNvSpPr/>
          <p:nvPr/>
        </p:nvSpPr>
        <p:spPr>
          <a:xfrm>
            <a:off x="2051990" y="4341390"/>
            <a:ext cx="319019" cy="319019"/>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algn="ctr">
              <a:defRPr/>
            </a:pPr>
            <a:endParaRPr lang="en-US" sz="600" kern="0" dirty="0" smtClean="0">
              <a:solidFill>
                <a:prstClr val="white"/>
              </a:solidFill>
              <a:latin typeface="Calibri" panose="020F0502020204030204"/>
            </a:endParaRPr>
          </a:p>
        </p:txBody>
      </p:sp>
      <p:sp>
        <p:nvSpPr>
          <p:cNvPr id="12" name="TextBox 11"/>
          <p:cNvSpPr txBox="1"/>
          <p:nvPr/>
        </p:nvSpPr>
        <p:spPr bwMode="gray">
          <a:xfrm>
            <a:off x="2089808" y="4361654"/>
            <a:ext cx="270456" cy="270456"/>
          </a:xfrm>
          <a:prstGeom prst="rect">
            <a:avLst/>
          </a:prstGeom>
        </p:spPr>
        <p:txBody>
          <a:bodyPr vert="horz" wrap="none" lIns="91440" tIns="45720" rIns="91440" bIns="45720" rtlCol="0" anchor="ctr">
            <a:noAutofit/>
          </a:bodyPr>
          <a:lstStyle/>
          <a:p>
            <a:r>
              <a:rPr lang="en-IN" sz="1100" b="1" dirty="0" smtClean="0">
                <a:solidFill>
                  <a:prstClr val="white"/>
                </a:solidFill>
              </a:rPr>
              <a:t>7</a:t>
            </a:r>
          </a:p>
        </p:txBody>
      </p:sp>
      <p:cxnSp>
        <p:nvCxnSpPr>
          <p:cNvPr id="8" name="Elbow Connector 7"/>
          <p:cNvCxnSpPr>
            <a:stCxn id="81" idx="1"/>
            <a:endCxn id="72" idx="2"/>
          </p:cNvCxnSpPr>
          <p:nvPr/>
        </p:nvCxnSpPr>
        <p:spPr>
          <a:xfrm rot="10800000">
            <a:off x="1477586" y="3241960"/>
            <a:ext cx="3533269" cy="1544560"/>
          </a:xfrm>
          <a:prstGeom prst="bentConnector2">
            <a:avLst/>
          </a:prstGeom>
          <a:ln w="28575">
            <a:solidFill>
              <a:schemeClr val="tx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77427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fade">
                                      <p:cBhvr>
                                        <p:cTn id="7" dur="500"/>
                                        <p:tgtEl>
                                          <p:spTgt spid="4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8"/>
                                        </p:tgtEl>
                                        <p:attrNameLst>
                                          <p:attrName>style.visibility</p:attrName>
                                        </p:attrNameLst>
                                      </p:cBhvr>
                                      <p:to>
                                        <p:strVal val="visible"/>
                                      </p:to>
                                    </p:set>
                                    <p:animEffect transition="in" filter="fade">
                                      <p:cBhvr>
                                        <p:cTn id="10" dur="500"/>
                                        <p:tgtEl>
                                          <p:spTgt spid="58"/>
                                        </p:tgtEl>
                                      </p:cBhvr>
                                    </p:animEffect>
                                  </p:childTnLst>
                                </p:cTn>
                              </p:par>
                              <p:par>
                                <p:cTn id="11" presetID="10" presetClass="entr" presetSubtype="0" fill="hold" nodeType="withEffect">
                                  <p:stCondLst>
                                    <p:cond delay="0"/>
                                  </p:stCondLst>
                                  <p:childTnLst>
                                    <p:set>
                                      <p:cBhvr>
                                        <p:cTn id="12" dur="1" fill="hold">
                                          <p:stCondLst>
                                            <p:cond delay="0"/>
                                          </p:stCondLst>
                                        </p:cTn>
                                        <p:tgtEl>
                                          <p:spTgt spid="71"/>
                                        </p:tgtEl>
                                        <p:attrNameLst>
                                          <p:attrName>style.visibility</p:attrName>
                                        </p:attrNameLst>
                                      </p:cBhvr>
                                      <p:to>
                                        <p:strVal val="visible"/>
                                      </p:to>
                                    </p:set>
                                    <p:animEffect transition="in" filter="fade">
                                      <p:cBhvr>
                                        <p:cTn id="13" dur="500"/>
                                        <p:tgtEl>
                                          <p:spTgt spid="7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7"/>
                                        </p:tgtEl>
                                        <p:attrNameLst>
                                          <p:attrName>style.visibility</p:attrName>
                                        </p:attrNameLst>
                                      </p:cBhvr>
                                      <p:to>
                                        <p:strVal val="visible"/>
                                      </p:to>
                                    </p:set>
                                    <p:animEffect transition="in" filter="fade">
                                      <p:cBhvr>
                                        <p:cTn id="16" dur="500"/>
                                        <p:tgtEl>
                                          <p:spTgt spid="4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8"/>
                                        </p:tgtEl>
                                        <p:attrNameLst>
                                          <p:attrName>style.visibility</p:attrName>
                                        </p:attrNameLst>
                                      </p:cBhvr>
                                      <p:to>
                                        <p:strVal val="visible"/>
                                      </p:to>
                                    </p:set>
                                    <p:animEffect transition="in" filter="fade">
                                      <p:cBhvr>
                                        <p:cTn id="19" dur="500"/>
                                        <p:tgtEl>
                                          <p:spTgt spid="68"/>
                                        </p:tgtEl>
                                      </p:cBhvr>
                                    </p:animEffect>
                                  </p:childTnLst>
                                </p:cTn>
                              </p:par>
                              <p:par>
                                <p:cTn id="20" presetID="10" presetClass="entr" presetSubtype="0" fill="hold" nodeType="withEffect">
                                  <p:stCondLst>
                                    <p:cond delay="0"/>
                                  </p:stCondLst>
                                  <p:childTnLst>
                                    <p:set>
                                      <p:cBhvr>
                                        <p:cTn id="21" dur="1" fill="hold">
                                          <p:stCondLst>
                                            <p:cond delay="0"/>
                                          </p:stCondLst>
                                        </p:cTn>
                                        <p:tgtEl>
                                          <p:spTgt spid="80"/>
                                        </p:tgtEl>
                                        <p:attrNameLst>
                                          <p:attrName>style.visibility</p:attrName>
                                        </p:attrNameLst>
                                      </p:cBhvr>
                                      <p:to>
                                        <p:strVal val="visible"/>
                                      </p:to>
                                    </p:set>
                                    <p:animEffect transition="in" filter="fade">
                                      <p:cBhvr>
                                        <p:cTn id="22" dur="500"/>
                                        <p:tgtEl>
                                          <p:spTgt spid="8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00"/>
                                        </p:tgtEl>
                                        <p:attrNameLst>
                                          <p:attrName>style.visibility</p:attrName>
                                        </p:attrNameLst>
                                      </p:cBhvr>
                                      <p:to>
                                        <p:strVal val="visible"/>
                                      </p:to>
                                    </p:set>
                                    <p:animEffect transition="in" filter="fade">
                                      <p:cBhvr>
                                        <p:cTn id="27" dur="500"/>
                                        <p:tgtEl>
                                          <p:spTgt spid="100"/>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62"/>
                                        </p:tgtEl>
                                        <p:attrNameLst>
                                          <p:attrName>style.visibility</p:attrName>
                                        </p:attrNameLst>
                                      </p:cBhvr>
                                      <p:to>
                                        <p:strVal val="visible"/>
                                      </p:to>
                                    </p:set>
                                    <p:animEffect transition="in" filter="fade">
                                      <p:cBhvr>
                                        <p:cTn id="30" dur="500"/>
                                        <p:tgtEl>
                                          <p:spTgt spid="62"/>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70"/>
                                        </p:tgtEl>
                                        <p:attrNameLst>
                                          <p:attrName>style.visibility</p:attrName>
                                        </p:attrNameLst>
                                      </p:cBhvr>
                                      <p:to>
                                        <p:strVal val="visible"/>
                                      </p:to>
                                    </p:set>
                                    <p:animEffect transition="in" filter="fade">
                                      <p:cBhvr>
                                        <p:cTn id="33" dur="500"/>
                                        <p:tgtEl>
                                          <p:spTgt spid="70"/>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89"/>
                                        </p:tgtEl>
                                        <p:attrNameLst>
                                          <p:attrName>style.visibility</p:attrName>
                                        </p:attrNameLst>
                                      </p:cBhvr>
                                      <p:to>
                                        <p:strVal val="visible"/>
                                      </p:to>
                                    </p:set>
                                    <p:animEffect transition="in" filter="fade">
                                      <p:cBhvr>
                                        <p:cTn id="38" dur="500"/>
                                        <p:tgtEl>
                                          <p:spTgt spid="89"/>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90"/>
                                        </p:tgtEl>
                                        <p:attrNameLst>
                                          <p:attrName>style.visibility</p:attrName>
                                        </p:attrNameLst>
                                      </p:cBhvr>
                                      <p:to>
                                        <p:strVal val="visible"/>
                                      </p:to>
                                    </p:set>
                                    <p:animEffect transition="in" filter="fade">
                                      <p:cBhvr>
                                        <p:cTn id="41" dur="500"/>
                                        <p:tgtEl>
                                          <p:spTgt spid="90"/>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103"/>
                                        </p:tgtEl>
                                        <p:attrNameLst>
                                          <p:attrName>style.visibility</p:attrName>
                                        </p:attrNameLst>
                                      </p:cBhvr>
                                      <p:to>
                                        <p:strVal val="visible"/>
                                      </p:to>
                                    </p:set>
                                    <p:animEffect transition="in" filter="fade">
                                      <p:cBhvr>
                                        <p:cTn id="46" dur="500"/>
                                        <p:tgtEl>
                                          <p:spTgt spid="103"/>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04"/>
                                        </p:tgtEl>
                                        <p:attrNameLst>
                                          <p:attrName>style.visibility</p:attrName>
                                        </p:attrNameLst>
                                      </p:cBhvr>
                                      <p:to>
                                        <p:strVal val="visible"/>
                                      </p:to>
                                    </p:set>
                                    <p:animEffect transition="in" filter="fade">
                                      <p:cBhvr>
                                        <p:cTn id="49" dur="500"/>
                                        <p:tgtEl>
                                          <p:spTgt spid="1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P spid="47" grpId="0"/>
      <p:bldP spid="58" grpId="0" animBg="1"/>
      <p:bldP spid="68" grpId="0" animBg="1"/>
      <p:bldP spid="62" grpId="0"/>
      <p:bldP spid="70" grpId="0" animBg="1"/>
      <p:bldP spid="89" grpId="0"/>
      <p:bldP spid="90" grpId="0" animBg="1"/>
      <p:bldP spid="103" grpId="0"/>
      <p:bldP spid="104"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040F425-731D-4835-A38A-9545B9CAE996}" type="slidenum">
              <a:rPr lang="en-IN" smtClean="0">
                <a:solidFill>
                  <a:srgbClr val="000000">
                    <a:tint val="75000"/>
                  </a:srgbClr>
                </a:solidFill>
              </a:rPr>
              <a:pPr/>
              <a:t>49</a:t>
            </a:fld>
            <a:endParaRPr lang="en-IN" dirty="0">
              <a:solidFill>
                <a:srgbClr val="000000">
                  <a:tint val="75000"/>
                </a:srgbClr>
              </a:solidFill>
            </a:endParaRPr>
          </a:p>
        </p:txBody>
      </p:sp>
      <p:sp>
        <p:nvSpPr>
          <p:cNvPr id="5" name="Rectangle 4"/>
          <p:cNvSpPr/>
          <p:nvPr/>
        </p:nvSpPr>
        <p:spPr>
          <a:xfrm>
            <a:off x="2901642" y="237066"/>
            <a:ext cx="6388993" cy="523220"/>
          </a:xfrm>
          <a:prstGeom prst="rect">
            <a:avLst/>
          </a:prstGeom>
          <a:solidFill>
            <a:schemeClr val="bg1"/>
          </a:solidFill>
        </p:spPr>
        <p:txBody>
          <a:bodyPr wrap="none" anchor="ctr">
            <a:spAutoFit/>
          </a:bodyPr>
          <a:lstStyle/>
          <a:p>
            <a:pPr algn="ctr"/>
            <a:r>
              <a:rPr lang="en-IN" sz="2800" b="1" dirty="0" smtClean="0">
                <a:solidFill>
                  <a:srgbClr val="0070C0"/>
                </a:solidFill>
                <a:latin typeface="Leelawadee UI" panose="020B0502040204020203" pitchFamily="34" charset="-34"/>
                <a:cs typeface="Leelawadee UI" panose="020B0502040204020203" pitchFamily="34" charset="-34"/>
              </a:rPr>
              <a:t>List of Privileges: Tata Manufactories</a:t>
            </a:r>
            <a:endParaRPr lang="en-IN" sz="2800" b="1" dirty="0">
              <a:solidFill>
                <a:srgbClr val="0070C0"/>
              </a:solidFill>
              <a:latin typeface="Leelawadee UI" panose="020B0502040204020203" pitchFamily="34" charset="-34"/>
              <a:cs typeface="Leelawadee UI" panose="020B0502040204020203" pitchFamily="34" charset="-34"/>
            </a:endParaRPr>
          </a:p>
        </p:txBody>
      </p:sp>
      <p:sp>
        <p:nvSpPr>
          <p:cNvPr id="71" name="TextBox 70"/>
          <p:cNvSpPr txBox="1"/>
          <p:nvPr/>
        </p:nvSpPr>
        <p:spPr bwMode="gray">
          <a:xfrm>
            <a:off x="460117" y="5845383"/>
            <a:ext cx="11249660" cy="353625"/>
          </a:xfrm>
          <a:prstGeom prst="rect">
            <a:avLst/>
          </a:prstGeom>
          <a:solidFill>
            <a:srgbClr val="0E5580">
              <a:lumMod val="20000"/>
              <a:lumOff val="80000"/>
            </a:srgbClr>
          </a:solidFill>
          <a:ln>
            <a:solidFill>
              <a:srgbClr val="5AA0F5">
                <a:lumMod val="50000"/>
              </a:srgbClr>
            </a:solidFill>
          </a:ln>
        </p:spPr>
        <p:txBody>
          <a:bodyPr vert="horz" wrap="square" lIns="91440" tIns="45720" rIns="91440" bIns="4572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600" b="1" i="0" u="none" strike="noStrike" kern="0" cap="none" spc="0" normalizeH="0" baseline="0" noProof="0" dirty="0">
                <a:ln>
                  <a:noFill/>
                </a:ln>
                <a:solidFill>
                  <a:prstClr val="black"/>
                </a:solidFill>
                <a:effectLst/>
                <a:uLnTx/>
                <a:uFillTx/>
                <a:latin typeface="Century Gothic"/>
              </a:rPr>
              <a:t>Prioritization Formula= </a:t>
            </a:r>
            <a:r>
              <a:rPr kumimoji="0" lang="en-IN" sz="1600" b="1" i="0" u="none" strike="noStrike" kern="0" cap="none" spc="0" normalizeH="0" baseline="0" noProof="0" dirty="0" smtClean="0">
                <a:ln>
                  <a:noFill/>
                </a:ln>
                <a:solidFill>
                  <a:prstClr val="black"/>
                </a:solidFill>
                <a:effectLst/>
                <a:uLnTx/>
                <a:uFillTx/>
                <a:latin typeface="Century Gothic"/>
              </a:rPr>
              <a:t>Low Cost X High Perceived Value X High Implementation Probability</a:t>
            </a:r>
            <a:endParaRPr kumimoji="0" lang="en-IN" sz="1600" b="1" i="0" u="none" strike="noStrike" kern="0" cap="none" spc="0" normalizeH="0" baseline="0" noProof="0" dirty="0">
              <a:ln>
                <a:noFill/>
              </a:ln>
              <a:solidFill>
                <a:prstClr val="black"/>
              </a:solidFill>
              <a:effectLst/>
              <a:uLnTx/>
              <a:uFillTx/>
              <a:latin typeface="Century Gothic"/>
            </a:endParaRPr>
          </a:p>
        </p:txBody>
      </p:sp>
      <p:pic>
        <p:nvPicPr>
          <p:cNvPr id="73" name="Picture 72"/>
          <p:cNvPicPr>
            <a:picLocks noChangeAspect="1"/>
          </p:cNvPicPr>
          <p:nvPr/>
        </p:nvPicPr>
        <p:blipFill>
          <a:blip r:embed="rId3"/>
          <a:stretch>
            <a:fillRect/>
          </a:stretch>
        </p:blipFill>
        <p:spPr>
          <a:xfrm>
            <a:off x="1203190" y="5879610"/>
            <a:ext cx="308290" cy="285169"/>
          </a:xfrm>
          <a:prstGeom prst="rect">
            <a:avLst/>
          </a:prstGeom>
        </p:spPr>
      </p:pic>
      <p:graphicFrame>
        <p:nvGraphicFramePr>
          <p:cNvPr id="91" name="Table 90"/>
          <p:cNvGraphicFramePr>
            <a:graphicFrameLocks noGrp="1"/>
          </p:cNvGraphicFramePr>
          <p:nvPr>
            <p:extLst/>
          </p:nvPr>
        </p:nvGraphicFramePr>
        <p:xfrm>
          <a:off x="550270" y="794513"/>
          <a:ext cx="11249660" cy="4795596"/>
        </p:xfrm>
        <a:graphic>
          <a:graphicData uri="http://schemas.openxmlformats.org/drawingml/2006/table">
            <a:tbl>
              <a:tblPr/>
              <a:tblGrid>
                <a:gridCol w="1819059"/>
                <a:gridCol w="3216045"/>
                <a:gridCol w="973818"/>
                <a:gridCol w="932934"/>
                <a:gridCol w="791313"/>
                <a:gridCol w="1113700"/>
                <a:gridCol w="879237"/>
                <a:gridCol w="1523554"/>
              </a:tblGrid>
              <a:tr h="687888">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algn="ctr" fontAlgn="b"/>
                      <a:r>
                        <a:rPr lang="en-IN" sz="1400" b="1" u="none" strike="noStrike" dirty="0">
                          <a:solidFill>
                            <a:schemeClr val="bg1"/>
                          </a:solidFill>
                          <a:effectLst/>
                          <a:latin typeface="Leelawadee" panose="020B0502040204020203" pitchFamily="34" charset="-34"/>
                          <a:cs typeface="Leelawadee" panose="020B0502040204020203" pitchFamily="34" charset="-34"/>
                        </a:rPr>
                        <a:t>Plant Visits (Company)</a:t>
                      </a:r>
                      <a:endParaRPr lang="en-IN" sz="1400" b="1" i="0" u="none" strike="noStrike" dirty="0">
                        <a:solidFill>
                          <a:schemeClr val="bg1"/>
                        </a:solidFill>
                        <a:effectLst/>
                        <a:latin typeface="Leelawadee" panose="020B0502040204020203" pitchFamily="34" charset="-34"/>
                        <a:cs typeface="Leelawadee" panose="020B0502040204020203" pitchFamily="34" charset="-34"/>
                      </a:endParaRPr>
                    </a:p>
                  </a:txBody>
                  <a:tcPr marL="7668" marR="7668" marT="7668" marB="0" anchor="ctr">
                    <a:lnL w="12700" cmpd="sng">
                      <a:solidFill>
                        <a:srgbClr val="5AA0F5"/>
                      </a:solidFill>
                    </a:lnL>
                    <a:lnR w="12700" cmpd="sng">
                      <a:solidFill>
                        <a:srgbClr val="5AA0F5"/>
                      </a:solidFill>
                    </a:lnR>
                    <a:lnT w="12700" cmpd="sng">
                      <a:solidFill>
                        <a:srgbClr val="5AA0F5"/>
                      </a:solidFill>
                    </a:lnT>
                    <a:lnB w="12700" cmpd="sng">
                      <a:solidFill>
                        <a:srgbClr val="5AA0F5"/>
                      </a:solidFill>
                    </a:lnB>
                    <a:lnTlToBr w="12700" cmpd="sng">
                      <a:noFill/>
                      <a:prstDash val="solid"/>
                    </a:lnTlToBr>
                    <a:lnBlToTr w="12700" cmpd="sng">
                      <a:noFill/>
                      <a:prstDash val="solid"/>
                    </a:lnBlToTr>
                    <a:solidFill>
                      <a:srgbClr val="0E5580">
                        <a:lumMod val="60000"/>
                        <a:lumOff val="40000"/>
                      </a:srgbClr>
                    </a:solid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algn="ctr" fontAlgn="b"/>
                      <a:r>
                        <a:rPr lang="en-IN" sz="1400" b="1" u="none" strike="noStrike" dirty="0">
                          <a:solidFill>
                            <a:schemeClr val="bg1"/>
                          </a:solidFill>
                          <a:effectLst/>
                          <a:latin typeface="Leelawadee" panose="020B0502040204020203" pitchFamily="34" charset="-34"/>
                          <a:cs typeface="Leelawadee" panose="020B0502040204020203" pitchFamily="34" charset="-34"/>
                        </a:rPr>
                        <a:t>Location</a:t>
                      </a:r>
                      <a:endParaRPr lang="en-IN" sz="1400" b="1" i="0" u="none" strike="noStrike" dirty="0">
                        <a:solidFill>
                          <a:schemeClr val="bg1"/>
                        </a:solidFill>
                        <a:effectLst/>
                        <a:latin typeface="Leelawadee" panose="020B0502040204020203" pitchFamily="34" charset="-34"/>
                        <a:cs typeface="Leelawadee" panose="020B0502040204020203" pitchFamily="34" charset="-34"/>
                      </a:endParaRPr>
                    </a:p>
                  </a:txBody>
                  <a:tcPr marL="7668" marR="7668" marT="7668" marB="0" anchor="ctr">
                    <a:lnL w="12700" cmpd="sng">
                      <a:solidFill>
                        <a:srgbClr val="5AA0F5"/>
                      </a:solidFill>
                    </a:lnL>
                    <a:lnR w="12700" cmpd="sng">
                      <a:solidFill>
                        <a:srgbClr val="5AA0F5"/>
                      </a:solidFill>
                    </a:lnR>
                    <a:lnT w="12700" cmpd="sng">
                      <a:solidFill>
                        <a:srgbClr val="5AA0F5"/>
                      </a:solidFill>
                    </a:lnT>
                    <a:lnB w="12700" cmpd="sng">
                      <a:solidFill>
                        <a:srgbClr val="5AA0F5"/>
                      </a:solidFill>
                    </a:lnB>
                    <a:lnTlToBr w="12700" cmpd="sng">
                      <a:noFill/>
                      <a:prstDash val="solid"/>
                    </a:lnTlToBr>
                    <a:lnBlToTr w="12700" cmpd="sng">
                      <a:noFill/>
                      <a:prstDash val="solid"/>
                    </a:lnBlToTr>
                    <a:solidFill>
                      <a:srgbClr val="0E5580">
                        <a:lumMod val="60000"/>
                        <a:lumOff val="40000"/>
                      </a:srgbClr>
                    </a:solid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algn="ctr" fontAlgn="b"/>
                      <a:r>
                        <a:rPr lang="en-IN" sz="1400" b="1" u="none" strike="noStrike" dirty="0">
                          <a:solidFill>
                            <a:schemeClr val="bg1"/>
                          </a:solidFill>
                          <a:effectLst/>
                          <a:latin typeface="Leelawadee" panose="020B0502040204020203" pitchFamily="34" charset="-34"/>
                          <a:cs typeface="Leelawadee" panose="020B0502040204020203" pitchFamily="34" charset="-34"/>
                        </a:rPr>
                        <a:t>Frequency</a:t>
                      </a:r>
                      <a:r>
                        <a:rPr lang="en-IN" sz="1400" b="1" u="none" strike="noStrike" dirty="0" smtClean="0">
                          <a:solidFill>
                            <a:schemeClr val="bg1"/>
                          </a:solidFill>
                          <a:effectLst/>
                          <a:latin typeface="Leelawadee" panose="020B0502040204020203" pitchFamily="34" charset="-34"/>
                          <a:cs typeface="Leelawadee" panose="020B0502040204020203" pitchFamily="34" charset="-34"/>
                        </a:rPr>
                        <a:t>/ Year</a:t>
                      </a:r>
                      <a:endParaRPr lang="en-IN" sz="1400" b="1" i="0" u="none" strike="noStrike" dirty="0">
                        <a:solidFill>
                          <a:schemeClr val="bg1"/>
                        </a:solidFill>
                        <a:effectLst/>
                        <a:latin typeface="Leelawadee" panose="020B0502040204020203" pitchFamily="34" charset="-34"/>
                        <a:cs typeface="Leelawadee" panose="020B0502040204020203" pitchFamily="34" charset="-34"/>
                      </a:endParaRPr>
                    </a:p>
                  </a:txBody>
                  <a:tcPr marL="7668" marR="7668" marT="7668" marB="0" anchor="ctr">
                    <a:lnL w="12700" cmpd="sng">
                      <a:solidFill>
                        <a:srgbClr val="5AA0F5"/>
                      </a:solidFill>
                    </a:lnL>
                    <a:lnR w="12700" cmpd="sng">
                      <a:solidFill>
                        <a:srgbClr val="5AA0F5"/>
                      </a:solidFill>
                    </a:lnR>
                    <a:lnT w="12700" cmpd="sng">
                      <a:solidFill>
                        <a:srgbClr val="5AA0F5"/>
                      </a:solidFill>
                    </a:lnT>
                    <a:lnB w="12700" cmpd="sng">
                      <a:solidFill>
                        <a:srgbClr val="5AA0F5"/>
                      </a:solidFill>
                    </a:lnB>
                    <a:lnTlToBr w="12700" cmpd="sng">
                      <a:noFill/>
                      <a:prstDash val="solid"/>
                    </a:lnTlToBr>
                    <a:lnBlToTr w="12700" cmpd="sng">
                      <a:noFill/>
                      <a:prstDash val="solid"/>
                    </a:lnBlToTr>
                    <a:solidFill>
                      <a:srgbClr val="0E5580">
                        <a:lumMod val="60000"/>
                        <a:lumOff val="40000"/>
                      </a:srgbClr>
                    </a:solid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algn="ctr" fontAlgn="b"/>
                      <a:r>
                        <a:rPr lang="en-IN" sz="1400" b="1" u="none" strike="noStrike" dirty="0">
                          <a:solidFill>
                            <a:schemeClr val="bg1"/>
                          </a:solidFill>
                          <a:effectLst/>
                          <a:latin typeface="Leelawadee" panose="020B0502040204020203" pitchFamily="34" charset="-34"/>
                          <a:cs typeface="Leelawadee" panose="020B0502040204020203" pitchFamily="34" charset="-34"/>
                        </a:rPr>
                        <a:t>Batch Size</a:t>
                      </a:r>
                      <a:endParaRPr lang="en-IN" sz="1400" b="1" i="0" u="none" strike="noStrike" dirty="0">
                        <a:solidFill>
                          <a:schemeClr val="bg1"/>
                        </a:solidFill>
                        <a:effectLst/>
                        <a:latin typeface="Leelawadee" panose="020B0502040204020203" pitchFamily="34" charset="-34"/>
                        <a:cs typeface="Leelawadee" panose="020B0502040204020203" pitchFamily="34" charset="-34"/>
                      </a:endParaRPr>
                    </a:p>
                  </a:txBody>
                  <a:tcPr marL="7668" marR="7668" marT="7668" marB="0" anchor="ctr">
                    <a:lnL w="12700" cmpd="sng">
                      <a:solidFill>
                        <a:srgbClr val="5AA0F5"/>
                      </a:solidFill>
                    </a:lnL>
                    <a:lnR w="12700" cmpd="sng">
                      <a:solidFill>
                        <a:srgbClr val="5AA0F5"/>
                      </a:solidFill>
                    </a:lnR>
                    <a:lnT w="12700" cmpd="sng">
                      <a:solidFill>
                        <a:srgbClr val="5AA0F5"/>
                      </a:solidFill>
                    </a:lnT>
                    <a:lnB w="12700" cmpd="sng">
                      <a:solidFill>
                        <a:srgbClr val="5AA0F5"/>
                      </a:solidFill>
                    </a:lnB>
                    <a:lnTlToBr w="12700" cmpd="sng">
                      <a:noFill/>
                      <a:prstDash val="solid"/>
                    </a:lnTlToBr>
                    <a:lnBlToTr w="12700" cmpd="sng">
                      <a:noFill/>
                      <a:prstDash val="solid"/>
                    </a:lnBlToTr>
                    <a:solidFill>
                      <a:srgbClr val="0E5580">
                        <a:lumMod val="60000"/>
                        <a:lumOff val="40000"/>
                      </a:srgbClr>
                    </a:solid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algn="ctr" fontAlgn="b"/>
                      <a:r>
                        <a:rPr lang="en-IN" sz="1400" b="1" u="none" strike="noStrike" dirty="0">
                          <a:solidFill>
                            <a:schemeClr val="bg1"/>
                          </a:solidFill>
                          <a:effectLst/>
                          <a:latin typeface="Leelawadee" panose="020B0502040204020203" pitchFamily="34" charset="-34"/>
                          <a:cs typeface="Leelawadee" panose="020B0502040204020203" pitchFamily="34" charset="-34"/>
                        </a:rPr>
                        <a:t>Cost</a:t>
                      </a:r>
                      <a:r>
                        <a:rPr lang="en-IN" sz="1400" b="1" u="none" strike="noStrike" dirty="0" smtClean="0">
                          <a:solidFill>
                            <a:schemeClr val="bg1"/>
                          </a:solidFill>
                          <a:effectLst/>
                          <a:latin typeface="Leelawadee" panose="020B0502040204020203" pitchFamily="34" charset="-34"/>
                          <a:cs typeface="Leelawadee" panose="020B0502040204020203" pitchFamily="34" charset="-34"/>
                        </a:rPr>
                        <a:t>/ person</a:t>
                      </a:r>
                      <a:endParaRPr lang="en-IN" sz="1400" b="1" i="0" u="none" strike="noStrike" dirty="0">
                        <a:solidFill>
                          <a:schemeClr val="bg1"/>
                        </a:solidFill>
                        <a:effectLst/>
                        <a:latin typeface="Leelawadee" panose="020B0502040204020203" pitchFamily="34" charset="-34"/>
                        <a:cs typeface="Leelawadee" panose="020B0502040204020203" pitchFamily="34" charset="-34"/>
                      </a:endParaRPr>
                    </a:p>
                  </a:txBody>
                  <a:tcPr marL="7668" marR="7668" marT="7668" marB="0" anchor="ctr">
                    <a:lnL w="12700" cmpd="sng">
                      <a:solidFill>
                        <a:srgbClr val="5AA0F5"/>
                      </a:solidFill>
                    </a:lnL>
                    <a:lnR w="12700" cmpd="sng">
                      <a:solidFill>
                        <a:srgbClr val="5AA0F5"/>
                      </a:solidFill>
                    </a:lnR>
                    <a:lnT w="12700" cmpd="sng">
                      <a:solidFill>
                        <a:srgbClr val="5AA0F5"/>
                      </a:solidFill>
                    </a:lnT>
                    <a:lnB w="12700" cmpd="sng">
                      <a:solidFill>
                        <a:srgbClr val="5AA0F5"/>
                      </a:solidFill>
                    </a:lnB>
                    <a:lnTlToBr w="12700" cmpd="sng">
                      <a:noFill/>
                      <a:prstDash val="solid"/>
                    </a:lnTlToBr>
                    <a:lnBlToTr w="12700" cmpd="sng">
                      <a:noFill/>
                      <a:prstDash val="solid"/>
                    </a:lnBlToTr>
                    <a:solidFill>
                      <a:srgbClr val="0E5580">
                        <a:lumMod val="60000"/>
                        <a:lumOff val="40000"/>
                      </a:srgbClr>
                    </a:solid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algn="ctr" fontAlgn="b"/>
                      <a:r>
                        <a:rPr lang="en-IN" sz="1400" b="1" u="none" strike="noStrike" dirty="0">
                          <a:solidFill>
                            <a:schemeClr val="bg1"/>
                          </a:solidFill>
                          <a:effectLst/>
                          <a:latin typeface="Leelawadee" panose="020B0502040204020203" pitchFamily="34" charset="-34"/>
                          <a:cs typeface="Leelawadee" panose="020B0502040204020203" pitchFamily="34" charset="-34"/>
                        </a:rPr>
                        <a:t>Total Cost</a:t>
                      </a:r>
                      <a:endParaRPr lang="en-IN" sz="1400" b="1" i="0" u="none" strike="noStrike" dirty="0">
                        <a:solidFill>
                          <a:schemeClr val="bg1"/>
                        </a:solidFill>
                        <a:effectLst/>
                        <a:latin typeface="Leelawadee" panose="020B0502040204020203" pitchFamily="34" charset="-34"/>
                        <a:cs typeface="Leelawadee" panose="020B0502040204020203" pitchFamily="34" charset="-34"/>
                      </a:endParaRPr>
                    </a:p>
                  </a:txBody>
                  <a:tcPr marL="7668" marR="7668" marT="7668" marB="0" anchor="ctr">
                    <a:lnL w="12700" cmpd="sng">
                      <a:solidFill>
                        <a:srgbClr val="5AA0F5"/>
                      </a:solidFill>
                    </a:lnL>
                    <a:lnR w="12700" cmpd="sng">
                      <a:solidFill>
                        <a:srgbClr val="5AA0F5"/>
                      </a:solidFill>
                    </a:lnR>
                    <a:lnT w="12700" cmpd="sng">
                      <a:solidFill>
                        <a:srgbClr val="5AA0F5"/>
                      </a:solidFill>
                    </a:lnT>
                    <a:lnB w="12700" cmpd="sng">
                      <a:solidFill>
                        <a:srgbClr val="5AA0F5"/>
                      </a:solidFill>
                    </a:lnB>
                    <a:lnTlToBr w="12700" cmpd="sng">
                      <a:noFill/>
                      <a:prstDash val="solid"/>
                    </a:lnTlToBr>
                    <a:lnBlToTr w="12700" cmpd="sng">
                      <a:noFill/>
                      <a:prstDash val="solid"/>
                    </a:lnBlToTr>
                    <a:solidFill>
                      <a:srgbClr val="0E5580">
                        <a:lumMod val="60000"/>
                        <a:lumOff val="40000"/>
                      </a:srgbClr>
                    </a:solid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algn="ctr" fontAlgn="b"/>
                      <a:r>
                        <a:rPr lang="en-IN" sz="1400" b="1" u="none" strike="noStrike" dirty="0">
                          <a:solidFill>
                            <a:schemeClr val="bg1"/>
                          </a:solidFill>
                          <a:effectLst/>
                          <a:latin typeface="Leelawadee" panose="020B0502040204020203" pitchFamily="34" charset="-34"/>
                          <a:cs typeface="Leelawadee" panose="020B0502040204020203" pitchFamily="34" charset="-34"/>
                        </a:rPr>
                        <a:t>Perceived Value</a:t>
                      </a:r>
                      <a:endParaRPr lang="en-IN" sz="1400" b="1" i="0" u="none" strike="noStrike" dirty="0">
                        <a:solidFill>
                          <a:schemeClr val="bg1"/>
                        </a:solidFill>
                        <a:effectLst/>
                        <a:latin typeface="Leelawadee" panose="020B0502040204020203" pitchFamily="34" charset="-34"/>
                        <a:cs typeface="Leelawadee" panose="020B0502040204020203" pitchFamily="34" charset="-34"/>
                      </a:endParaRPr>
                    </a:p>
                  </a:txBody>
                  <a:tcPr marL="7668" marR="7668" marT="7668" marB="0" anchor="ctr">
                    <a:lnL w="12700" cmpd="sng">
                      <a:solidFill>
                        <a:srgbClr val="5AA0F5"/>
                      </a:solidFill>
                    </a:lnL>
                    <a:lnR w="12700" cmpd="sng">
                      <a:solidFill>
                        <a:srgbClr val="5AA0F5"/>
                      </a:solidFill>
                    </a:lnR>
                    <a:lnT w="12700" cmpd="sng">
                      <a:solidFill>
                        <a:srgbClr val="5AA0F5"/>
                      </a:solidFill>
                    </a:lnT>
                    <a:lnB w="12700" cap="flat" cmpd="sng" algn="ctr">
                      <a:solidFill>
                        <a:srgbClr val="5AA0F5"/>
                      </a:solidFill>
                      <a:prstDash val="solid"/>
                      <a:round/>
                      <a:headEnd type="none" w="med" len="med"/>
                      <a:tailEnd type="none" w="med" len="med"/>
                    </a:lnB>
                    <a:lnTlToBr w="12700" cmpd="sng">
                      <a:noFill/>
                      <a:prstDash val="solid"/>
                    </a:lnTlToBr>
                    <a:lnBlToTr w="12700" cmpd="sng">
                      <a:noFill/>
                      <a:prstDash val="solid"/>
                    </a:lnBlToTr>
                    <a:solidFill>
                      <a:srgbClr val="0E5580">
                        <a:lumMod val="60000"/>
                        <a:lumOff val="40000"/>
                      </a:srgbClr>
                    </a:solid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algn="ctr" fontAlgn="b"/>
                      <a:r>
                        <a:rPr lang="en-IN" sz="1400" b="1" u="none" strike="noStrike" dirty="0">
                          <a:solidFill>
                            <a:schemeClr val="bg1"/>
                          </a:solidFill>
                          <a:effectLst/>
                          <a:latin typeface="Leelawadee" panose="020B0502040204020203" pitchFamily="34" charset="-34"/>
                          <a:cs typeface="Leelawadee" panose="020B0502040204020203" pitchFamily="34" charset="-34"/>
                        </a:rPr>
                        <a:t>Implementation </a:t>
                      </a:r>
                      <a:r>
                        <a:rPr lang="en-IN" sz="1400" b="1" u="none" strike="noStrike" dirty="0" smtClean="0">
                          <a:solidFill>
                            <a:schemeClr val="bg1"/>
                          </a:solidFill>
                          <a:effectLst/>
                          <a:latin typeface="Leelawadee" panose="020B0502040204020203" pitchFamily="34" charset="-34"/>
                          <a:cs typeface="Leelawadee" panose="020B0502040204020203" pitchFamily="34" charset="-34"/>
                        </a:rPr>
                        <a:t>Probability*</a:t>
                      </a:r>
                      <a:endParaRPr lang="en-IN" sz="1400" b="1" i="0" u="none" strike="noStrike" dirty="0">
                        <a:solidFill>
                          <a:schemeClr val="bg1"/>
                        </a:solidFill>
                        <a:effectLst/>
                        <a:latin typeface="Leelawadee" panose="020B0502040204020203" pitchFamily="34" charset="-34"/>
                        <a:cs typeface="Leelawadee" panose="020B0502040204020203" pitchFamily="34" charset="-34"/>
                      </a:endParaRPr>
                    </a:p>
                  </a:txBody>
                  <a:tcPr marL="7668" marR="7668" marT="7668" marB="0" anchor="ctr">
                    <a:lnL w="12700" cmpd="sng">
                      <a:solidFill>
                        <a:srgbClr val="5AA0F5"/>
                      </a:solidFill>
                    </a:lnL>
                    <a:lnR w="12700" cmpd="sng">
                      <a:solidFill>
                        <a:srgbClr val="5AA0F5"/>
                      </a:solidFill>
                    </a:lnR>
                    <a:lnT w="12700" cmpd="sng">
                      <a:solidFill>
                        <a:srgbClr val="5AA0F5"/>
                      </a:solidFill>
                    </a:lnT>
                    <a:lnB w="12700" cap="flat" cmpd="sng" algn="ctr">
                      <a:solidFill>
                        <a:srgbClr val="5AA0F5"/>
                      </a:solidFill>
                      <a:prstDash val="solid"/>
                      <a:round/>
                      <a:headEnd type="none" w="med" len="med"/>
                      <a:tailEnd type="none" w="med" len="med"/>
                    </a:lnB>
                    <a:lnTlToBr w="12700" cmpd="sng">
                      <a:noFill/>
                      <a:prstDash val="solid"/>
                    </a:lnTlToBr>
                    <a:lnBlToTr w="12700" cmpd="sng">
                      <a:noFill/>
                      <a:prstDash val="solid"/>
                    </a:lnBlToTr>
                    <a:solidFill>
                      <a:srgbClr val="0E5580">
                        <a:lumMod val="60000"/>
                        <a:lumOff val="40000"/>
                      </a:srgbClr>
                    </a:solidFill>
                  </a:tcPr>
                </a:tc>
              </a:tr>
              <a:tr h="354367">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algn="ctr" fontAlgn="b"/>
                      <a:r>
                        <a:rPr lang="en-IN" sz="1400" u="none" strike="noStrike" dirty="0">
                          <a:effectLst/>
                          <a:latin typeface="Leelawadee" panose="020B0502040204020203" pitchFamily="34" charset="-34"/>
                          <a:cs typeface="Leelawadee" panose="020B0502040204020203" pitchFamily="34" charset="-34"/>
                        </a:rPr>
                        <a:t>Tata Motors</a:t>
                      </a:r>
                      <a:endParaRPr lang="en-IN" sz="1400" b="0" i="0" u="none" strike="noStrike" dirty="0">
                        <a:solidFill>
                          <a:srgbClr val="000000"/>
                        </a:solidFill>
                        <a:effectLst/>
                        <a:latin typeface="Leelawadee" panose="020B0502040204020203" pitchFamily="34" charset="-34"/>
                        <a:cs typeface="Leelawadee" panose="020B0502040204020203" pitchFamily="34" charset="-34"/>
                      </a:endParaRPr>
                    </a:p>
                  </a:txBody>
                  <a:tcPr marL="7668" marR="7668" marT="7668" marB="0" anchor="b">
                    <a:lnL w="12700" cmpd="sng">
                      <a:solidFill>
                        <a:srgbClr val="5AA0F5"/>
                      </a:solidFill>
                    </a:lnL>
                    <a:lnR w="12700" cmpd="sng">
                      <a:solidFill>
                        <a:srgbClr val="5AA0F5"/>
                      </a:solidFill>
                    </a:lnR>
                    <a:lnT w="12700" cmpd="sng">
                      <a:solidFill>
                        <a:srgbClr val="5AA0F5"/>
                      </a:solidFill>
                    </a:lnT>
                    <a:lnB w="12700" cmpd="sng">
                      <a:solidFill>
                        <a:srgbClr val="5AA0F5"/>
                      </a:solidFill>
                    </a:lnB>
                    <a:lnTlToBr w="12700" cmpd="sng">
                      <a:noFill/>
                      <a:prstDash val="solid"/>
                    </a:lnTlToBr>
                    <a:lnBlToTr w="12700" cmpd="sng">
                      <a:noFill/>
                      <a:prstDash val="solid"/>
                    </a:lnBlToTr>
                    <a:solidFill>
                      <a:srgbClr val="5AA0F5">
                        <a:tint val="20000"/>
                      </a:srgbClr>
                    </a:solid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lvl="0" algn="l" fontAlgn="b"/>
                      <a:r>
                        <a:rPr lang="en-IN" sz="1200" u="none" strike="noStrike" dirty="0">
                          <a:effectLst/>
                          <a:latin typeface="Leelawadee" panose="020B0502040204020203" pitchFamily="34" charset="-34"/>
                          <a:cs typeface="Leelawadee" panose="020B0502040204020203" pitchFamily="34" charset="-34"/>
                        </a:rPr>
                        <a:t>Pune, </a:t>
                      </a:r>
                      <a:r>
                        <a:rPr lang="en-IN" sz="1200" u="none" strike="noStrike" dirty="0" err="1">
                          <a:effectLst/>
                          <a:latin typeface="Leelawadee" panose="020B0502040204020203" pitchFamily="34" charset="-34"/>
                          <a:cs typeface="Leelawadee" panose="020B0502040204020203" pitchFamily="34" charset="-34"/>
                        </a:rPr>
                        <a:t>Uttarakhand</a:t>
                      </a:r>
                      <a:r>
                        <a:rPr lang="en-IN" sz="1200" u="none" strike="noStrike" dirty="0">
                          <a:effectLst/>
                          <a:latin typeface="Leelawadee" panose="020B0502040204020203" pitchFamily="34" charset="-34"/>
                          <a:cs typeface="Leelawadee" panose="020B0502040204020203" pitchFamily="34" charset="-34"/>
                        </a:rPr>
                        <a:t>, Lucknow, Jamshedpur</a:t>
                      </a:r>
                      <a:endParaRPr lang="en-IN" sz="1200" b="0" i="0" u="none" strike="noStrike" dirty="0">
                        <a:solidFill>
                          <a:srgbClr val="000000"/>
                        </a:solidFill>
                        <a:effectLst/>
                        <a:latin typeface="Leelawadee" panose="020B0502040204020203" pitchFamily="34" charset="-34"/>
                        <a:cs typeface="Leelawadee" panose="020B0502040204020203" pitchFamily="34" charset="-34"/>
                      </a:endParaRPr>
                    </a:p>
                  </a:txBody>
                  <a:tcPr marL="7668" marR="7668" marT="7668" marB="0" anchor="b">
                    <a:lnL w="12700" cmpd="sng">
                      <a:solidFill>
                        <a:srgbClr val="5AA0F5"/>
                      </a:solidFill>
                    </a:lnL>
                    <a:lnR w="12700" cmpd="sng">
                      <a:solidFill>
                        <a:srgbClr val="5AA0F5"/>
                      </a:solidFill>
                    </a:lnR>
                    <a:lnT w="12700" cmpd="sng">
                      <a:solidFill>
                        <a:srgbClr val="5AA0F5"/>
                      </a:solidFill>
                    </a:lnT>
                    <a:lnB w="12700" cmpd="sng">
                      <a:solidFill>
                        <a:srgbClr val="5AA0F5"/>
                      </a:solidFill>
                    </a:lnB>
                    <a:lnTlToBr w="12700" cmpd="sng">
                      <a:noFill/>
                      <a:prstDash val="solid"/>
                    </a:lnTlToBr>
                    <a:lnBlToTr w="12700" cmpd="sng">
                      <a:noFill/>
                      <a:prstDash val="solid"/>
                    </a:lnBlToTr>
                    <a:solidFill>
                      <a:srgbClr val="5AA0F5">
                        <a:tint val="20000"/>
                      </a:srgbClr>
                    </a:solid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algn="ctr" fontAlgn="b"/>
                      <a:r>
                        <a:rPr lang="en-IN" sz="1200" u="none" strike="noStrike" dirty="0">
                          <a:effectLst/>
                          <a:latin typeface="Leelawadee" panose="020B0502040204020203" pitchFamily="34" charset="-34"/>
                          <a:cs typeface="Leelawadee" panose="020B0502040204020203" pitchFamily="34" charset="-34"/>
                        </a:rPr>
                        <a:t>4</a:t>
                      </a:r>
                      <a:endParaRPr lang="en-IN" sz="1200" b="0" i="0" u="none" strike="noStrike" dirty="0">
                        <a:solidFill>
                          <a:srgbClr val="000000"/>
                        </a:solidFill>
                        <a:effectLst/>
                        <a:latin typeface="Leelawadee" panose="020B0502040204020203" pitchFamily="34" charset="-34"/>
                        <a:cs typeface="Leelawadee" panose="020B0502040204020203" pitchFamily="34" charset="-34"/>
                      </a:endParaRPr>
                    </a:p>
                  </a:txBody>
                  <a:tcPr marL="7668" marR="7668" marT="7668" marB="0" anchor="b">
                    <a:lnL w="12700" cmpd="sng">
                      <a:solidFill>
                        <a:srgbClr val="5AA0F5"/>
                      </a:solidFill>
                    </a:lnL>
                    <a:lnR w="12700" cmpd="sng">
                      <a:solidFill>
                        <a:srgbClr val="5AA0F5"/>
                      </a:solidFill>
                    </a:lnR>
                    <a:lnT w="12700" cmpd="sng">
                      <a:solidFill>
                        <a:srgbClr val="5AA0F5"/>
                      </a:solidFill>
                    </a:lnT>
                    <a:lnB w="12700" cmpd="sng">
                      <a:solidFill>
                        <a:srgbClr val="5AA0F5"/>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algn="ctr" fontAlgn="b"/>
                      <a:r>
                        <a:rPr lang="en-IN" sz="1200" u="none" strike="noStrike" dirty="0">
                          <a:effectLst/>
                          <a:latin typeface="Leelawadee" panose="020B0502040204020203" pitchFamily="34" charset="-34"/>
                          <a:cs typeface="Leelawadee" panose="020B0502040204020203" pitchFamily="34" charset="-34"/>
                        </a:rPr>
                        <a:t>10</a:t>
                      </a:r>
                      <a:endParaRPr lang="en-IN" sz="1200" b="0" i="0" u="none" strike="noStrike" dirty="0">
                        <a:solidFill>
                          <a:srgbClr val="000000"/>
                        </a:solidFill>
                        <a:effectLst/>
                        <a:latin typeface="Leelawadee" panose="020B0502040204020203" pitchFamily="34" charset="-34"/>
                        <a:cs typeface="Leelawadee" panose="020B0502040204020203" pitchFamily="34" charset="-34"/>
                      </a:endParaRPr>
                    </a:p>
                  </a:txBody>
                  <a:tcPr marL="7668" marR="7668" marT="7668" marB="0" anchor="b">
                    <a:lnL w="12700" cmpd="sng">
                      <a:solidFill>
                        <a:srgbClr val="5AA0F5"/>
                      </a:solidFill>
                    </a:lnL>
                    <a:lnR w="12700" cmpd="sng">
                      <a:solidFill>
                        <a:srgbClr val="5AA0F5"/>
                      </a:solidFill>
                    </a:lnR>
                    <a:lnT w="12700" cmpd="sng">
                      <a:solidFill>
                        <a:srgbClr val="5AA0F5"/>
                      </a:solidFill>
                    </a:lnT>
                    <a:lnB w="12700" cmpd="sng">
                      <a:solidFill>
                        <a:srgbClr val="5AA0F5"/>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algn="ctr" fontAlgn="b"/>
                      <a:r>
                        <a:rPr lang="en-IN" sz="1200" u="none" strike="noStrike" dirty="0">
                          <a:effectLst/>
                          <a:latin typeface="Leelawadee" panose="020B0502040204020203" pitchFamily="34" charset="-34"/>
                          <a:cs typeface="Leelawadee" panose="020B0502040204020203" pitchFamily="34" charset="-34"/>
                        </a:rPr>
                        <a:t>                  40,000 </a:t>
                      </a:r>
                      <a:endParaRPr lang="en-IN" sz="1200" b="0" i="0" u="none" strike="noStrike" dirty="0">
                        <a:solidFill>
                          <a:srgbClr val="000000"/>
                        </a:solidFill>
                        <a:effectLst/>
                        <a:latin typeface="Leelawadee" panose="020B0502040204020203" pitchFamily="34" charset="-34"/>
                        <a:cs typeface="Leelawadee" panose="020B0502040204020203" pitchFamily="34" charset="-34"/>
                      </a:endParaRPr>
                    </a:p>
                  </a:txBody>
                  <a:tcPr marL="7668" marR="7668" marT="7668" marB="0" anchor="b">
                    <a:lnL w="12700" cmpd="sng">
                      <a:solidFill>
                        <a:srgbClr val="5AA0F5"/>
                      </a:solidFill>
                    </a:lnL>
                    <a:lnR w="12700" cmpd="sng">
                      <a:solidFill>
                        <a:srgbClr val="5AA0F5"/>
                      </a:solidFill>
                    </a:lnR>
                    <a:lnT w="12700" cmpd="sng">
                      <a:solidFill>
                        <a:srgbClr val="5AA0F5"/>
                      </a:solidFill>
                    </a:lnT>
                    <a:lnB w="12700" cmpd="sng">
                      <a:solidFill>
                        <a:srgbClr val="5AA0F5"/>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algn="ctr" fontAlgn="b"/>
                      <a:r>
                        <a:rPr lang="en-IN" sz="1200" u="none" strike="noStrike" dirty="0">
                          <a:effectLst/>
                          <a:latin typeface="Leelawadee" panose="020B0502040204020203" pitchFamily="34" charset="-34"/>
                          <a:cs typeface="Leelawadee" panose="020B0502040204020203" pitchFamily="34" charset="-34"/>
                        </a:rPr>
                        <a:t>   16,00,000 </a:t>
                      </a:r>
                      <a:endParaRPr lang="en-IN" sz="1200" b="0" i="0" u="none" strike="noStrike" dirty="0">
                        <a:solidFill>
                          <a:srgbClr val="000000"/>
                        </a:solidFill>
                        <a:effectLst/>
                        <a:latin typeface="Leelawadee" panose="020B0502040204020203" pitchFamily="34" charset="-34"/>
                        <a:cs typeface="Leelawadee" panose="020B0502040204020203" pitchFamily="34" charset="-34"/>
                      </a:endParaRPr>
                    </a:p>
                  </a:txBody>
                  <a:tcPr marL="7668" marR="7668" marT="7668" marB="0" anchor="b">
                    <a:lnL w="12700" cmpd="sng">
                      <a:solidFill>
                        <a:srgbClr val="5AA0F5"/>
                      </a:solidFill>
                    </a:lnL>
                    <a:lnR w="12700" cap="flat" cmpd="sng" algn="ctr">
                      <a:solidFill>
                        <a:srgbClr val="5AA0F5"/>
                      </a:solidFill>
                      <a:prstDash val="solid"/>
                      <a:round/>
                      <a:headEnd type="none" w="med" len="med"/>
                      <a:tailEnd type="none" w="med" len="med"/>
                    </a:lnR>
                    <a:lnT w="12700" cmpd="sng">
                      <a:solidFill>
                        <a:srgbClr val="5AA0F5"/>
                      </a:solidFill>
                    </a:lnT>
                    <a:lnB w="12700" cmpd="sng">
                      <a:solidFill>
                        <a:srgbClr val="5AA0F5"/>
                      </a:solidFill>
                    </a:lnB>
                    <a:lnTlToBr w="12700" cmpd="sng">
                      <a:noFill/>
                      <a:prstDash val="solid"/>
                    </a:lnTlToBr>
                    <a:lnBlToTr w="12700" cmpd="sng">
                      <a:noFill/>
                      <a:prstDash val="solid"/>
                    </a:lnBlToTr>
                    <a:noFill/>
                  </a:tcPr>
                </a:tc>
                <a:tc>
                  <a:txBody>
                    <a:bodyPr/>
                    <a:lstStyle/>
                    <a:p>
                      <a:pPr algn="ctr" fontAlgn="b"/>
                      <a:r>
                        <a:rPr lang="en-IN" sz="1200" u="none" strike="noStrike" dirty="0">
                          <a:effectLst/>
                          <a:latin typeface="Leelawadee" panose="020B0502040204020203" pitchFamily="34" charset="-34"/>
                          <a:cs typeface="Leelawadee" panose="020B0502040204020203" pitchFamily="34" charset="-34"/>
                        </a:rPr>
                        <a:t> </a:t>
                      </a:r>
                      <a:r>
                        <a:rPr lang="en-IN" sz="1200" b="1" u="none" strike="noStrike" dirty="0">
                          <a:solidFill>
                            <a:srgbClr val="00B050"/>
                          </a:solidFill>
                          <a:effectLst/>
                          <a:latin typeface="Leelawadee" panose="020B0502040204020203" pitchFamily="34" charset="-34"/>
                          <a:cs typeface="Leelawadee" panose="020B0502040204020203" pitchFamily="34" charset="-34"/>
                        </a:rPr>
                        <a:t>High</a:t>
                      </a:r>
                      <a:r>
                        <a:rPr lang="en-IN" sz="1200" b="1" u="none" strike="noStrike" dirty="0">
                          <a:solidFill>
                            <a:schemeClr val="accent6">
                              <a:lumMod val="50000"/>
                            </a:schemeClr>
                          </a:solidFill>
                          <a:effectLst/>
                          <a:latin typeface="Leelawadee" panose="020B0502040204020203" pitchFamily="34" charset="-34"/>
                          <a:cs typeface="Leelawadee" panose="020B0502040204020203" pitchFamily="34" charset="-34"/>
                        </a:rPr>
                        <a:t> </a:t>
                      </a:r>
                      <a:r>
                        <a:rPr lang="en-IN" sz="1200" u="none" strike="noStrike" dirty="0">
                          <a:solidFill>
                            <a:srgbClr val="00B050"/>
                          </a:solidFill>
                          <a:effectLst/>
                          <a:latin typeface="Leelawadee" panose="020B0502040204020203" pitchFamily="34" charset="-34"/>
                          <a:cs typeface="Leelawadee" panose="020B0502040204020203" pitchFamily="34" charset="-34"/>
                        </a:rPr>
                        <a:t> </a:t>
                      </a:r>
                      <a:endParaRPr lang="en-IN" sz="1200" b="0" i="0" u="none" strike="noStrike" dirty="0">
                        <a:solidFill>
                          <a:srgbClr val="00B050"/>
                        </a:solidFill>
                        <a:effectLst/>
                        <a:latin typeface="Leelawadee" panose="020B0502040204020203" pitchFamily="34" charset="-34"/>
                        <a:cs typeface="Leelawadee" panose="020B0502040204020203" pitchFamily="34" charset="-34"/>
                      </a:endParaRPr>
                    </a:p>
                  </a:txBody>
                  <a:tcPr marL="7668" marR="7668" marT="7668" marB="0" anchor="b">
                    <a:lnL w="12700" cmpd="sng">
                      <a:solidFill>
                        <a:srgbClr val="5AA0F5"/>
                      </a:solidFill>
                    </a:lnL>
                    <a:lnR w="12700" cmpd="sng">
                      <a:solidFill>
                        <a:srgbClr val="5AA0F5"/>
                      </a:solidFill>
                    </a:lnR>
                    <a:lnT w="12700" cmpd="sng">
                      <a:solidFill>
                        <a:srgbClr val="5AA0F5"/>
                      </a:solidFill>
                    </a:lnT>
                    <a:lnB w="12700" cmpd="sng">
                      <a:solidFill>
                        <a:srgbClr val="5AA0F5"/>
                      </a:solidFill>
                    </a:lnB>
                    <a:lnTlToBr w="12700" cmpd="sng">
                      <a:noFill/>
                      <a:prstDash val="solid"/>
                    </a:lnTlToBr>
                    <a:lnBlToTr w="12700" cmpd="sng">
                      <a:noFill/>
                      <a:prstDash val="solid"/>
                    </a:lnBlToTr>
                    <a:noFill/>
                  </a:tcPr>
                </a:tc>
                <a:tc>
                  <a:txBody>
                    <a:bodyPr/>
                    <a:lstStyle/>
                    <a:p>
                      <a:pPr algn="ctr" fontAlgn="b"/>
                      <a:r>
                        <a:rPr lang="en-IN" sz="1200" u="none" strike="noStrike" dirty="0">
                          <a:effectLst/>
                          <a:latin typeface="Leelawadee" panose="020B0502040204020203" pitchFamily="34" charset="-34"/>
                          <a:cs typeface="Leelawadee" panose="020B0502040204020203" pitchFamily="34" charset="-34"/>
                        </a:rPr>
                        <a:t> </a:t>
                      </a:r>
                      <a:r>
                        <a:rPr lang="en-IN" sz="1200" b="1" u="none" strike="noStrike" kern="1200" dirty="0">
                          <a:solidFill>
                            <a:srgbClr val="00B050"/>
                          </a:solidFill>
                          <a:effectLst/>
                          <a:latin typeface="Leelawadee" panose="020B0502040204020203" pitchFamily="34" charset="-34"/>
                          <a:ea typeface="+mn-ea"/>
                          <a:cs typeface="Leelawadee" panose="020B0502040204020203" pitchFamily="34" charset="-34"/>
                        </a:rPr>
                        <a:t>High  </a:t>
                      </a:r>
                    </a:p>
                  </a:txBody>
                  <a:tcPr marL="7668" marR="7668" marT="7668" marB="0" anchor="b">
                    <a:lnL w="12700" cmpd="sng">
                      <a:solidFill>
                        <a:srgbClr val="5AA0F5"/>
                      </a:solidFill>
                    </a:lnL>
                    <a:lnR w="12700" cmpd="sng">
                      <a:solidFill>
                        <a:srgbClr val="5AA0F5"/>
                      </a:solidFill>
                    </a:lnR>
                    <a:lnT w="12700" cmpd="sng">
                      <a:solidFill>
                        <a:srgbClr val="5AA0F5"/>
                      </a:solidFill>
                    </a:lnT>
                    <a:lnB w="12700" cmpd="sng">
                      <a:solidFill>
                        <a:srgbClr val="5AA0F5"/>
                      </a:solidFill>
                    </a:lnB>
                    <a:lnTlToBr w="12700" cmpd="sng">
                      <a:noFill/>
                      <a:prstDash val="solid"/>
                    </a:lnTlToBr>
                    <a:lnBlToTr w="12700" cmpd="sng">
                      <a:noFill/>
                      <a:prstDash val="solid"/>
                    </a:lnBlToTr>
                    <a:noFill/>
                  </a:tcPr>
                </a:tc>
              </a:tr>
              <a:tr h="354367">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algn="ctr" fontAlgn="b"/>
                      <a:r>
                        <a:rPr lang="en-IN" sz="1400" u="none" strike="noStrike" dirty="0">
                          <a:effectLst/>
                          <a:latin typeface="Leelawadee" panose="020B0502040204020203" pitchFamily="34" charset="-34"/>
                          <a:cs typeface="Leelawadee" panose="020B0502040204020203" pitchFamily="34" charset="-34"/>
                        </a:rPr>
                        <a:t>Titan</a:t>
                      </a:r>
                      <a:endParaRPr lang="en-IN" sz="1400" b="0" i="0" u="none" strike="noStrike" dirty="0">
                        <a:solidFill>
                          <a:srgbClr val="000000"/>
                        </a:solidFill>
                        <a:effectLst/>
                        <a:latin typeface="Leelawadee" panose="020B0502040204020203" pitchFamily="34" charset="-34"/>
                        <a:cs typeface="Leelawadee" panose="020B0502040204020203" pitchFamily="34" charset="-34"/>
                      </a:endParaRPr>
                    </a:p>
                  </a:txBody>
                  <a:tcPr marL="7668" marR="7668" marT="7668" marB="0" anchor="b">
                    <a:lnL w="12700" cmpd="sng">
                      <a:solidFill>
                        <a:srgbClr val="5AA0F5"/>
                      </a:solidFill>
                    </a:lnL>
                    <a:lnR w="12700" cmpd="sng">
                      <a:solidFill>
                        <a:srgbClr val="5AA0F5"/>
                      </a:solidFill>
                    </a:lnR>
                    <a:lnT w="12700" cmpd="sng">
                      <a:solidFill>
                        <a:srgbClr val="5AA0F5"/>
                      </a:solidFill>
                    </a:lnT>
                    <a:lnB w="12700" cmpd="sng">
                      <a:solidFill>
                        <a:srgbClr val="5AA0F5"/>
                      </a:solidFill>
                    </a:lnB>
                    <a:lnTlToBr w="12700" cmpd="sng">
                      <a:noFill/>
                      <a:prstDash val="solid"/>
                    </a:lnTlToBr>
                    <a:lnBlToTr w="12700" cmpd="sng">
                      <a:noFill/>
                      <a:prstDash val="solid"/>
                    </a:lnBlToTr>
                    <a:solidFill>
                      <a:srgbClr val="5AA0F5">
                        <a:tint val="20000"/>
                      </a:srgbClr>
                    </a:solid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lvl="0" algn="l" fontAlgn="b"/>
                      <a:r>
                        <a:rPr lang="en-IN" sz="1200" u="none" strike="noStrike" dirty="0" err="1" smtClean="0">
                          <a:effectLst/>
                          <a:latin typeface="Leelawadee" panose="020B0502040204020203" pitchFamily="34" charset="-34"/>
                          <a:cs typeface="Leelawadee" panose="020B0502040204020203" pitchFamily="34" charset="-34"/>
                        </a:rPr>
                        <a:t>Hosur</a:t>
                      </a:r>
                      <a:r>
                        <a:rPr lang="en-IN" sz="1200" u="none" strike="noStrike" dirty="0" smtClean="0">
                          <a:effectLst/>
                          <a:latin typeface="Leelawadee" panose="020B0502040204020203" pitchFamily="34" charset="-34"/>
                          <a:cs typeface="Leelawadee" panose="020B0502040204020203" pitchFamily="34" charset="-34"/>
                        </a:rPr>
                        <a:t> </a:t>
                      </a:r>
                      <a:r>
                        <a:rPr lang="en-IN" sz="1200" u="none" strike="noStrike" dirty="0">
                          <a:effectLst/>
                          <a:latin typeface="Leelawadee" panose="020B0502040204020203" pitchFamily="34" charset="-34"/>
                          <a:cs typeface="Leelawadee" panose="020B0502040204020203" pitchFamily="34" charset="-34"/>
                        </a:rPr>
                        <a:t>and Dun</a:t>
                      </a:r>
                      <a:endParaRPr lang="en-IN" sz="1200" b="0" i="0" u="none" strike="noStrike" dirty="0">
                        <a:solidFill>
                          <a:srgbClr val="000000"/>
                        </a:solidFill>
                        <a:effectLst/>
                        <a:latin typeface="Leelawadee" panose="020B0502040204020203" pitchFamily="34" charset="-34"/>
                        <a:cs typeface="Leelawadee" panose="020B0502040204020203" pitchFamily="34" charset="-34"/>
                      </a:endParaRPr>
                    </a:p>
                  </a:txBody>
                  <a:tcPr marL="7668" marR="7668" marT="7668" marB="0" anchor="b">
                    <a:lnL w="12700" cmpd="sng">
                      <a:solidFill>
                        <a:srgbClr val="5AA0F5"/>
                      </a:solidFill>
                    </a:lnL>
                    <a:lnR w="12700" cmpd="sng">
                      <a:solidFill>
                        <a:srgbClr val="5AA0F5"/>
                      </a:solidFill>
                    </a:lnR>
                    <a:lnT w="12700" cmpd="sng">
                      <a:solidFill>
                        <a:srgbClr val="5AA0F5"/>
                      </a:solidFill>
                    </a:lnT>
                    <a:lnB w="12700" cmpd="sng">
                      <a:solidFill>
                        <a:srgbClr val="5AA0F5"/>
                      </a:solidFill>
                    </a:lnB>
                    <a:lnTlToBr w="12700" cmpd="sng">
                      <a:noFill/>
                      <a:prstDash val="solid"/>
                    </a:lnTlToBr>
                    <a:lnBlToTr w="12700" cmpd="sng">
                      <a:noFill/>
                      <a:prstDash val="solid"/>
                    </a:lnBlToTr>
                    <a:solidFill>
                      <a:srgbClr val="5AA0F5">
                        <a:tint val="20000"/>
                      </a:srgbClr>
                    </a:solid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algn="ctr" fontAlgn="b"/>
                      <a:r>
                        <a:rPr lang="en-IN" sz="1200" u="none" strike="noStrike" dirty="0">
                          <a:effectLst/>
                          <a:latin typeface="Leelawadee" panose="020B0502040204020203" pitchFamily="34" charset="-34"/>
                          <a:cs typeface="Leelawadee" panose="020B0502040204020203" pitchFamily="34" charset="-34"/>
                        </a:rPr>
                        <a:t>4</a:t>
                      </a:r>
                      <a:endParaRPr lang="en-IN" sz="1200" b="0" i="0" u="none" strike="noStrike" dirty="0">
                        <a:solidFill>
                          <a:srgbClr val="000000"/>
                        </a:solidFill>
                        <a:effectLst/>
                        <a:latin typeface="Leelawadee" panose="020B0502040204020203" pitchFamily="34" charset="-34"/>
                        <a:cs typeface="Leelawadee" panose="020B0502040204020203" pitchFamily="34" charset="-34"/>
                      </a:endParaRPr>
                    </a:p>
                  </a:txBody>
                  <a:tcPr marL="7668" marR="7668" marT="7668" marB="0" anchor="b">
                    <a:lnL w="12700" cmpd="sng">
                      <a:solidFill>
                        <a:srgbClr val="5AA0F5"/>
                      </a:solidFill>
                    </a:lnL>
                    <a:lnR w="12700" cmpd="sng">
                      <a:solidFill>
                        <a:srgbClr val="5AA0F5"/>
                      </a:solidFill>
                    </a:lnR>
                    <a:lnT w="12700" cmpd="sng">
                      <a:solidFill>
                        <a:srgbClr val="5AA0F5"/>
                      </a:solidFill>
                    </a:lnT>
                    <a:lnB w="12700" cmpd="sng">
                      <a:solidFill>
                        <a:srgbClr val="5AA0F5"/>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algn="ctr" fontAlgn="b"/>
                      <a:r>
                        <a:rPr lang="en-IN" sz="1200" u="none" strike="noStrike">
                          <a:effectLst/>
                          <a:latin typeface="Leelawadee" panose="020B0502040204020203" pitchFamily="34" charset="-34"/>
                          <a:cs typeface="Leelawadee" panose="020B0502040204020203" pitchFamily="34" charset="-34"/>
                        </a:rPr>
                        <a:t>10</a:t>
                      </a:r>
                      <a:endParaRPr lang="en-IN" sz="1200" b="0" i="0" u="none" strike="noStrike">
                        <a:solidFill>
                          <a:srgbClr val="000000"/>
                        </a:solidFill>
                        <a:effectLst/>
                        <a:latin typeface="Leelawadee" panose="020B0502040204020203" pitchFamily="34" charset="-34"/>
                        <a:cs typeface="Leelawadee" panose="020B0502040204020203" pitchFamily="34" charset="-34"/>
                      </a:endParaRPr>
                    </a:p>
                  </a:txBody>
                  <a:tcPr marL="7668" marR="7668" marT="7668" marB="0" anchor="b">
                    <a:lnL w="12700" cmpd="sng">
                      <a:solidFill>
                        <a:srgbClr val="5AA0F5"/>
                      </a:solidFill>
                    </a:lnL>
                    <a:lnR w="12700" cmpd="sng">
                      <a:solidFill>
                        <a:srgbClr val="5AA0F5"/>
                      </a:solidFill>
                    </a:lnR>
                    <a:lnT w="12700" cmpd="sng">
                      <a:solidFill>
                        <a:srgbClr val="5AA0F5"/>
                      </a:solidFill>
                    </a:lnT>
                    <a:lnB w="12700" cmpd="sng">
                      <a:solidFill>
                        <a:srgbClr val="5AA0F5"/>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algn="ctr" fontAlgn="b"/>
                      <a:r>
                        <a:rPr lang="en-IN" sz="1200" u="none" strike="noStrike">
                          <a:effectLst/>
                          <a:latin typeface="Leelawadee" panose="020B0502040204020203" pitchFamily="34" charset="-34"/>
                          <a:cs typeface="Leelawadee" panose="020B0502040204020203" pitchFamily="34" charset="-34"/>
                        </a:rPr>
                        <a:t>                  30,000 </a:t>
                      </a:r>
                      <a:endParaRPr lang="en-IN" sz="1200" b="0" i="0" u="none" strike="noStrike">
                        <a:solidFill>
                          <a:srgbClr val="000000"/>
                        </a:solidFill>
                        <a:effectLst/>
                        <a:latin typeface="Leelawadee" panose="020B0502040204020203" pitchFamily="34" charset="-34"/>
                        <a:cs typeface="Leelawadee" panose="020B0502040204020203" pitchFamily="34" charset="-34"/>
                      </a:endParaRPr>
                    </a:p>
                  </a:txBody>
                  <a:tcPr marL="7668" marR="7668" marT="7668" marB="0" anchor="b">
                    <a:lnL w="12700" cmpd="sng">
                      <a:solidFill>
                        <a:srgbClr val="5AA0F5"/>
                      </a:solidFill>
                    </a:lnL>
                    <a:lnR w="12700" cmpd="sng">
                      <a:solidFill>
                        <a:srgbClr val="5AA0F5"/>
                      </a:solidFill>
                    </a:lnR>
                    <a:lnT w="12700" cmpd="sng">
                      <a:solidFill>
                        <a:srgbClr val="5AA0F5"/>
                      </a:solidFill>
                    </a:lnT>
                    <a:lnB w="12700" cmpd="sng">
                      <a:solidFill>
                        <a:srgbClr val="5AA0F5"/>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algn="ctr" fontAlgn="b"/>
                      <a:r>
                        <a:rPr lang="en-IN" sz="1200" u="none" strike="noStrike">
                          <a:effectLst/>
                          <a:latin typeface="Leelawadee" panose="020B0502040204020203" pitchFamily="34" charset="-34"/>
                          <a:cs typeface="Leelawadee" panose="020B0502040204020203" pitchFamily="34" charset="-34"/>
                        </a:rPr>
                        <a:t>   12,00,000 </a:t>
                      </a:r>
                      <a:endParaRPr lang="en-IN" sz="1200" b="0" i="0" u="none" strike="noStrike">
                        <a:solidFill>
                          <a:srgbClr val="000000"/>
                        </a:solidFill>
                        <a:effectLst/>
                        <a:latin typeface="Leelawadee" panose="020B0502040204020203" pitchFamily="34" charset="-34"/>
                        <a:cs typeface="Leelawadee" panose="020B0502040204020203" pitchFamily="34" charset="-34"/>
                      </a:endParaRPr>
                    </a:p>
                  </a:txBody>
                  <a:tcPr marL="7668" marR="7668" marT="7668" marB="0" anchor="b">
                    <a:lnL w="12700" cmpd="sng">
                      <a:solidFill>
                        <a:srgbClr val="5AA0F5"/>
                      </a:solidFill>
                    </a:lnL>
                    <a:lnR w="12700" cap="flat" cmpd="sng" algn="ctr">
                      <a:solidFill>
                        <a:srgbClr val="5AA0F5"/>
                      </a:solidFill>
                      <a:prstDash val="solid"/>
                      <a:round/>
                      <a:headEnd type="none" w="med" len="med"/>
                      <a:tailEnd type="none" w="med" len="med"/>
                    </a:lnR>
                    <a:lnT w="12700" cmpd="sng">
                      <a:solidFill>
                        <a:srgbClr val="5AA0F5"/>
                      </a:solidFill>
                    </a:lnT>
                    <a:lnB w="12700" cmpd="sng">
                      <a:solidFill>
                        <a:srgbClr val="5AA0F5"/>
                      </a:solidFill>
                    </a:lnB>
                    <a:lnTlToBr w="12700" cmpd="sng">
                      <a:noFill/>
                      <a:prstDash val="solid"/>
                    </a:lnTlToBr>
                    <a:lnBlToTr w="12700" cmpd="sng">
                      <a:noFill/>
                      <a:prstDash val="solid"/>
                    </a:lnBlToTr>
                    <a:noFill/>
                  </a:tcPr>
                </a:tc>
                <a:tc>
                  <a:txBody>
                    <a:bodyPr/>
                    <a:lstStyle/>
                    <a:p>
                      <a:pPr algn="ctr" fontAlgn="b"/>
                      <a:r>
                        <a:rPr lang="en-IN" sz="1200" u="none" strike="noStrike" dirty="0">
                          <a:effectLst/>
                          <a:latin typeface="Leelawadee" panose="020B0502040204020203" pitchFamily="34" charset="-34"/>
                          <a:cs typeface="Leelawadee" panose="020B0502040204020203" pitchFamily="34" charset="-34"/>
                        </a:rPr>
                        <a:t> </a:t>
                      </a:r>
                      <a:r>
                        <a:rPr lang="en-IN" sz="1200" b="1" u="none" strike="noStrike" kern="1200" dirty="0">
                          <a:solidFill>
                            <a:srgbClr val="00B050"/>
                          </a:solidFill>
                          <a:effectLst/>
                          <a:latin typeface="Leelawadee" panose="020B0502040204020203" pitchFamily="34" charset="-34"/>
                          <a:ea typeface="+mn-ea"/>
                          <a:cs typeface="Leelawadee" panose="020B0502040204020203" pitchFamily="34" charset="-34"/>
                        </a:rPr>
                        <a:t>High  </a:t>
                      </a:r>
                    </a:p>
                  </a:txBody>
                  <a:tcPr marL="7668" marR="7668" marT="7668" marB="0" anchor="b">
                    <a:lnL w="12700" cmpd="sng">
                      <a:solidFill>
                        <a:srgbClr val="5AA0F5"/>
                      </a:solidFill>
                    </a:lnL>
                    <a:lnR w="12700" cmpd="sng">
                      <a:solidFill>
                        <a:srgbClr val="5AA0F5"/>
                      </a:solidFill>
                    </a:lnR>
                    <a:lnT w="12700" cmpd="sng">
                      <a:solidFill>
                        <a:srgbClr val="5AA0F5"/>
                      </a:solidFill>
                    </a:lnT>
                    <a:lnB w="12700" cmpd="sng">
                      <a:solidFill>
                        <a:srgbClr val="5AA0F5"/>
                      </a:solidFill>
                    </a:lnB>
                    <a:lnTlToBr w="12700" cmpd="sng">
                      <a:noFill/>
                      <a:prstDash val="solid"/>
                    </a:lnTlToBr>
                    <a:lnBlToTr w="12700" cmpd="sng">
                      <a:noFill/>
                      <a:prstDash val="solid"/>
                    </a:lnBlToTr>
                    <a:noFill/>
                  </a:tcPr>
                </a:tc>
                <a:tc>
                  <a:txBody>
                    <a:bodyPr/>
                    <a:lstStyle/>
                    <a:p>
                      <a:pPr algn="ctr" fontAlgn="b"/>
                      <a:r>
                        <a:rPr lang="en-IN" sz="1200" u="none" strike="noStrike" dirty="0">
                          <a:effectLst/>
                          <a:latin typeface="Leelawadee" panose="020B0502040204020203" pitchFamily="34" charset="-34"/>
                          <a:cs typeface="Leelawadee" panose="020B0502040204020203" pitchFamily="34" charset="-34"/>
                        </a:rPr>
                        <a:t> </a:t>
                      </a:r>
                      <a:r>
                        <a:rPr lang="en-IN" sz="1200" b="1" u="none" strike="noStrike" kern="1200" dirty="0">
                          <a:solidFill>
                            <a:srgbClr val="00B050"/>
                          </a:solidFill>
                          <a:effectLst/>
                          <a:latin typeface="Leelawadee" panose="020B0502040204020203" pitchFamily="34" charset="-34"/>
                          <a:ea typeface="+mn-ea"/>
                          <a:cs typeface="Leelawadee" panose="020B0502040204020203" pitchFamily="34" charset="-34"/>
                        </a:rPr>
                        <a:t>High  </a:t>
                      </a:r>
                    </a:p>
                  </a:txBody>
                  <a:tcPr marL="7668" marR="7668" marT="7668" marB="0" anchor="b">
                    <a:lnL w="12700" cmpd="sng">
                      <a:solidFill>
                        <a:srgbClr val="5AA0F5"/>
                      </a:solidFill>
                    </a:lnL>
                    <a:lnR w="12700" cmpd="sng">
                      <a:solidFill>
                        <a:srgbClr val="5AA0F5"/>
                      </a:solidFill>
                    </a:lnR>
                    <a:lnT w="12700" cmpd="sng">
                      <a:solidFill>
                        <a:srgbClr val="5AA0F5"/>
                      </a:solidFill>
                    </a:lnT>
                    <a:lnB w="12700" cmpd="sng">
                      <a:solidFill>
                        <a:srgbClr val="5AA0F5"/>
                      </a:solidFill>
                    </a:lnB>
                    <a:lnTlToBr w="12700" cmpd="sng">
                      <a:noFill/>
                      <a:prstDash val="solid"/>
                    </a:lnTlToBr>
                    <a:lnBlToTr w="12700" cmpd="sng">
                      <a:noFill/>
                      <a:prstDash val="solid"/>
                    </a:lnBlToTr>
                    <a:noFill/>
                  </a:tcPr>
                </a:tc>
              </a:tr>
              <a:tr h="354367">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algn="ctr" fontAlgn="b"/>
                      <a:r>
                        <a:rPr lang="en-IN" sz="1400" u="none" strike="noStrike" dirty="0">
                          <a:effectLst/>
                          <a:latin typeface="Leelawadee" panose="020B0502040204020203" pitchFamily="34" charset="-34"/>
                          <a:cs typeface="Leelawadee" panose="020B0502040204020203" pitchFamily="34" charset="-34"/>
                        </a:rPr>
                        <a:t>Tata Steel</a:t>
                      </a:r>
                      <a:endParaRPr lang="en-IN" sz="1400" b="0" i="0" u="none" strike="noStrike" dirty="0">
                        <a:solidFill>
                          <a:srgbClr val="000000"/>
                        </a:solidFill>
                        <a:effectLst/>
                        <a:latin typeface="Leelawadee" panose="020B0502040204020203" pitchFamily="34" charset="-34"/>
                        <a:cs typeface="Leelawadee" panose="020B0502040204020203" pitchFamily="34" charset="-34"/>
                      </a:endParaRPr>
                    </a:p>
                  </a:txBody>
                  <a:tcPr marL="7668" marR="7668" marT="7668" marB="0" anchor="b">
                    <a:lnL w="12700" cmpd="sng">
                      <a:solidFill>
                        <a:srgbClr val="5AA0F5"/>
                      </a:solidFill>
                    </a:lnL>
                    <a:lnR w="12700" cmpd="sng">
                      <a:solidFill>
                        <a:srgbClr val="5AA0F5"/>
                      </a:solidFill>
                    </a:lnR>
                    <a:lnT w="12700" cmpd="sng">
                      <a:solidFill>
                        <a:srgbClr val="5AA0F5"/>
                      </a:solidFill>
                    </a:lnT>
                    <a:lnB w="12700" cmpd="sng">
                      <a:solidFill>
                        <a:srgbClr val="5AA0F5"/>
                      </a:solidFill>
                    </a:lnB>
                    <a:lnTlToBr w="12700" cmpd="sng">
                      <a:noFill/>
                      <a:prstDash val="solid"/>
                    </a:lnTlToBr>
                    <a:lnBlToTr w="12700" cmpd="sng">
                      <a:noFill/>
                      <a:prstDash val="solid"/>
                    </a:lnBlToTr>
                    <a:solidFill>
                      <a:srgbClr val="5AA0F5">
                        <a:tint val="20000"/>
                      </a:srgbClr>
                    </a:solid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lvl="0" algn="l" fontAlgn="b"/>
                      <a:r>
                        <a:rPr lang="en-IN" sz="1200" u="none" strike="noStrike" dirty="0">
                          <a:effectLst/>
                          <a:latin typeface="Leelawadee" panose="020B0502040204020203" pitchFamily="34" charset="-34"/>
                          <a:cs typeface="Leelawadee" panose="020B0502040204020203" pitchFamily="34" charset="-34"/>
                        </a:rPr>
                        <a:t>Jamshedpur</a:t>
                      </a:r>
                      <a:endParaRPr lang="en-IN" sz="1200" b="0" i="0" u="none" strike="noStrike" dirty="0">
                        <a:solidFill>
                          <a:srgbClr val="000000"/>
                        </a:solidFill>
                        <a:effectLst/>
                        <a:latin typeface="Leelawadee" panose="020B0502040204020203" pitchFamily="34" charset="-34"/>
                        <a:cs typeface="Leelawadee" panose="020B0502040204020203" pitchFamily="34" charset="-34"/>
                      </a:endParaRPr>
                    </a:p>
                  </a:txBody>
                  <a:tcPr marL="7668" marR="7668" marT="7668" marB="0" anchor="b">
                    <a:lnL w="12700" cmpd="sng">
                      <a:solidFill>
                        <a:srgbClr val="5AA0F5"/>
                      </a:solidFill>
                    </a:lnL>
                    <a:lnR w="12700" cmpd="sng">
                      <a:solidFill>
                        <a:srgbClr val="5AA0F5"/>
                      </a:solidFill>
                    </a:lnR>
                    <a:lnT w="12700" cmpd="sng">
                      <a:solidFill>
                        <a:srgbClr val="5AA0F5"/>
                      </a:solidFill>
                    </a:lnT>
                    <a:lnB w="12700" cmpd="sng">
                      <a:solidFill>
                        <a:srgbClr val="5AA0F5"/>
                      </a:solidFill>
                    </a:lnB>
                    <a:lnTlToBr w="12700" cmpd="sng">
                      <a:noFill/>
                      <a:prstDash val="solid"/>
                    </a:lnTlToBr>
                    <a:lnBlToTr w="12700" cmpd="sng">
                      <a:noFill/>
                      <a:prstDash val="solid"/>
                    </a:lnBlToTr>
                    <a:solidFill>
                      <a:srgbClr val="5AA0F5">
                        <a:tint val="20000"/>
                      </a:srgbClr>
                    </a:solid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algn="ctr" fontAlgn="b"/>
                      <a:r>
                        <a:rPr lang="en-IN" sz="1200" u="none" strike="noStrike">
                          <a:effectLst/>
                          <a:latin typeface="Leelawadee" panose="020B0502040204020203" pitchFamily="34" charset="-34"/>
                          <a:cs typeface="Leelawadee" panose="020B0502040204020203" pitchFamily="34" charset="-34"/>
                        </a:rPr>
                        <a:t>4</a:t>
                      </a:r>
                      <a:endParaRPr lang="en-IN" sz="1200" b="0" i="0" u="none" strike="noStrike">
                        <a:solidFill>
                          <a:srgbClr val="000000"/>
                        </a:solidFill>
                        <a:effectLst/>
                        <a:latin typeface="Leelawadee" panose="020B0502040204020203" pitchFamily="34" charset="-34"/>
                        <a:cs typeface="Leelawadee" panose="020B0502040204020203" pitchFamily="34" charset="-34"/>
                      </a:endParaRPr>
                    </a:p>
                  </a:txBody>
                  <a:tcPr marL="7668" marR="7668" marT="7668" marB="0" anchor="b">
                    <a:lnL w="12700" cmpd="sng">
                      <a:solidFill>
                        <a:srgbClr val="5AA0F5"/>
                      </a:solidFill>
                    </a:lnL>
                    <a:lnR w="12700" cmpd="sng">
                      <a:solidFill>
                        <a:srgbClr val="5AA0F5"/>
                      </a:solidFill>
                    </a:lnR>
                    <a:lnT w="12700" cmpd="sng">
                      <a:solidFill>
                        <a:srgbClr val="5AA0F5"/>
                      </a:solidFill>
                    </a:lnT>
                    <a:lnB w="12700" cmpd="sng">
                      <a:solidFill>
                        <a:srgbClr val="5AA0F5"/>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algn="ctr" fontAlgn="b"/>
                      <a:r>
                        <a:rPr lang="en-IN" sz="1200" u="none" strike="noStrike" dirty="0">
                          <a:effectLst/>
                          <a:latin typeface="Leelawadee" panose="020B0502040204020203" pitchFamily="34" charset="-34"/>
                          <a:cs typeface="Leelawadee" panose="020B0502040204020203" pitchFamily="34" charset="-34"/>
                        </a:rPr>
                        <a:t>10</a:t>
                      </a:r>
                      <a:endParaRPr lang="en-IN" sz="1200" b="0" i="0" u="none" strike="noStrike" dirty="0">
                        <a:solidFill>
                          <a:srgbClr val="000000"/>
                        </a:solidFill>
                        <a:effectLst/>
                        <a:latin typeface="Leelawadee" panose="020B0502040204020203" pitchFamily="34" charset="-34"/>
                        <a:cs typeface="Leelawadee" panose="020B0502040204020203" pitchFamily="34" charset="-34"/>
                      </a:endParaRPr>
                    </a:p>
                  </a:txBody>
                  <a:tcPr marL="7668" marR="7668" marT="7668" marB="0" anchor="b">
                    <a:lnL w="12700" cmpd="sng">
                      <a:solidFill>
                        <a:srgbClr val="5AA0F5"/>
                      </a:solidFill>
                    </a:lnL>
                    <a:lnR w="12700" cmpd="sng">
                      <a:solidFill>
                        <a:srgbClr val="5AA0F5"/>
                      </a:solidFill>
                    </a:lnR>
                    <a:lnT w="12700" cmpd="sng">
                      <a:solidFill>
                        <a:srgbClr val="5AA0F5"/>
                      </a:solidFill>
                    </a:lnT>
                    <a:lnB w="12700" cmpd="sng">
                      <a:solidFill>
                        <a:srgbClr val="5AA0F5"/>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algn="ctr" fontAlgn="b"/>
                      <a:r>
                        <a:rPr lang="en-IN" sz="1200" u="none" strike="noStrike">
                          <a:effectLst/>
                          <a:latin typeface="Leelawadee" panose="020B0502040204020203" pitchFamily="34" charset="-34"/>
                          <a:cs typeface="Leelawadee" panose="020B0502040204020203" pitchFamily="34" charset="-34"/>
                        </a:rPr>
                        <a:t>                  40,000 </a:t>
                      </a:r>
                      <a:endParaRPr lang="en-IN" sz="1200" b="0" i="0" u="none" strike="noStrike">
                        <a:solidFill>
                          <a:srgbClr val="000000"/>
                        </a:solidFill>
                        <a:effectLst/>
                        <a:latin typeface="Leelawadee" panose="020B0502040204020203" pitchFamily="34" charset="-34"/>
                        <a:cs typeface="Leelawadee" panose="020B0502040204020203" pitchFamily="34" charset="-34"/>
                      </a:endParaRPr>
                    </a:p>
                  </a:txBody>
                  <a:tcPr marL="7668" marR="7668" marT="7668" marB="0" anchor="b">
                    <a:lnL w="12700" cmpd="sng">
                      <a:solidFill>
                        <a:srgbClr val="5AA0F5"/>
                      </a:solidFill>
                    </a:lnL>
                    <a:lnR w="12700" cmpd="sng">
                      <a:solidFill>
                        <a:srgbClr val="5AA0F5"/>
                      </a:solidFill>
                    </a:lnR>
                    <a:lnT w="12700" cmpd="sng">
                      <a:solidFill>
                        <a:srgbClr val="5AA0F5"/>
                      </a:solidFill>
                    </a:lnT>
                    <a:lnB w="12700" cmpd="sng">
                      <a:solidFill>
                        <a:srgbClr val="5AA0F5"/>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algn="ctr" fontAlgn="b"/>
                      <a:r>
                        <a:rPr lang="en-IN" sz="1200" u="none" strike="noStrike">
                          <a:effectLst/>
                          <a:latin typeface="Leelawadee" panose="020B0502040204020203" pitchFamily="34" charset="-34"/>
                          <a:cs typeface="Leelawadee" panose="020B0502040204020203" pitchFamily="34" charset="-34"/>
                        </a:rPr>
                        <a:t>   16,00,000 </a:t>
                      </a:r>
                      <a:endParaRPr lang="en-IN" sz="1200" b="0" i="0" u="none" strike="noStrike">
                        <a:solidFill>
                          <a:srgbClr val="000000"/>
                        </a:solidFill>
                        <a:effectLst/>
                        <a:latin typeface="Leelawadee" panose="020B0502040204020203" pitchFamily="34" charset="-34"/>
                        <a:cs typeface="Leelawadee" panose="020B0502040204020203" pitchFamily="34" charset="-34"/>
                      </a:endParaRPr>
                    </a:p>
                  </a:txBody>
                  <a:tcPr marL="7668" marR="7668" marT="7668" marB="0" anchor="b">
                    <a:lnL w="12700" cmpd="sng">
                      <a:solidFill>
                        <a:srgbClr val="5AA0F5"/>
                      </a:solidFill>
                    </a:lnL>
                    <a:lnR w="12700" cap="flat" cmpd="sng" algn="ctr">
                      <a:solidFill>
                        <a:srgbClr val="5AA0F5"/>
                      </a:solidFill>
                      <a:prstDash val="solid"/>
                      <a:round/>
                      <a:headEnd type="none" w="med" len="med"/>
                      <a:tailEnd type="none" w="med" len="med"/>
                    </a:lnR>
                    <a:lnT w="12700" cmpd="sng">
                      <a:solidFill>
                        <a:srgbClr val="5AA0F5"/>
                      </a:solidFill>
                    </a:lnT>
                    <a:lnB w="12700" cmpd="sng">
                      <a:solidFill>
                        <a:srgbClr val="5AA0F5"/>
                      </a:solidFill>
                    </a:lnB>
                    <a:lnTlToBr w="12700" cmpd="sng">
                      <a:noFill/>
                      <a:prstDash val="solid"/>
                    </a:lnTlToBr>
                    <a:lnBlToTr w="12700" cmpd="sng">
                      <a:noFill/>
                      <a:prstDash val="solid"/>
                    </a:lnBlToTr>
                    <a:noFill/>
                  </a:tcPr>
                </a:tc>
                <a:tc>
                  <a:txBody>
                    <a:bodyPr/>
                    <a:lstStyle/>
                    <a:p>
                      <a:pPr algn="ctr" fontAlgn="b"/>
                      <a:r>
                        <a:rPr lang="en-IN" sz="1200" u="none" strike="noStrike" dirty="0">
                          <a:effectLst/>
                          <a:latin typeface="Leelawadee" panose="020B0502040204020203" pitchFamily="34" charset="-34"/>
                          <a:cs typeface="Leelawadee" panose="020B0502040204020203" pitchFamily="34" charset="-34"/>
                        </a:rPr>
                        <a:t> </a:t>
                      </a:r>
                      <a:r>
                        <a:rPr lang="en-IN" sz="1200" b="1" u="none" strike="noStrike" dirty="0">
                          <a:solidFill>
                            <a:srgbClr val="00B0F0"/>
                          </a:solidFill>
                          <a:effectLst/>
                          <a:latin typeface="Leelawadee" panose="020B0502040204020203" pitchFamily="34" charset="-34"/>
                          <a:cs typeface="Leelawadee" panose="020B0502040204020203" pitchFamily="34" charset="-34"/>
                        </a:rPr>
                        <a:t>Medium </a:t>
                      </a:r>
                      <a:endParaRPr lang="en-IN" sz="1200" b="1" i="0" u="none" strike="noStrike" dirty="0">
                        <a:solidFill>
                          <a:srgbClr val="00B0F0"/>
                        </a:solidFill>
                        <a:effectLst/>
                        <a:latin typeface="Leelawadee" panose="020B0502040204020203" pitchFamily="34" charset="-34"/>
                        <a:cs typeface="Leelawadee" panose="020B0502040204020203" pitchFamily="34" charset="-34"/>
                      </a:endParaRPr>
                    </a:p>
                  </a:txBody>
                  <a:tcPr marL="7668" marR="7668" marT="7668" marB="0" anchor="b">
                    <a:lnL w="12700" cmpd="sng">
                      <a:solidFill>
                        <a:srgbClr val="5AA0F5"/>
                      </a:solidFill>
                    </a:lnL>
                    <a:lnR w="12700" cmpd="sng">
                      <a:solidFill>
                        <a:srgbClr val="5AA0F5"/>
                      </a:solidFill>
                    </a:lnR>
                    <a:lnT w="12700" cmpd="sng">
                      <a:solidFill>
                        <a:srgbClr val="5AA0F5"/>
                      </a:solidFill>
                    </a:lnT>
                    <a:lnB w="12700" cmpd="sng">
                      <a:solidFill>
                        <a:srgbClr val="5AA0F5"/>
                      </a:solidFill>
                    </a:lnB>
                    <a:lnTlToBr w="12700" cmpd="sng">
                      <a:noFill/>
                      <a:prstDash val="solid"/>
                    </a:lnTlToBr>
                    <a:lnBlToTr w="12700" cmpd="sng">
                      <a:noFill/>
                      <a:prstDash val="solid"/>
                    </a:lnBlToTr>
                    <a:noFill/>
                  </a:tcPr>
                </a:tc>
                <a:tc>
                  <a:txBody>
                    <a:bodyPr/>
                    <a:lstStyle/>
                    <a:p>
                      <a:pPr algn="ctr" fontAlgn="b"/>
                      <a:r>
                        <a:rPr lang="en-IN" sz="1200" b="1" u="none" strike="noStrike" kern="1200" dirty="0">
                          <a:solidFill>
                            <a:srgbClr val="00B0F0"/>
                          </a:solidFill>
                          <a:effectLst/>
                          <a:latin typeface="Leelawadee" panose="020B0502040204020203" pitchFamily="34" charset="-34"/>
                          <a:ea typeface="+mn-ea"/>
                          <a:cs typeface="Leelawadee" panose="020B0502040204020203" pitchFamily="34" charset="-34"/>
                        </a:rPr>
                        <a:t> Medium </a:t>
                      </a:r>
                    </a:p>
                  </a:txBody>
                  <a:tcPr marL="7668" marR="7668" marT="7668" marB="0" anchor="b">
                    <a:lnL w="12700" cmpd="sng">
                      <a:solidFill>
                        <a:srgbClr val="5AA0F5"/>
                      </a:solidFill>
                    </a:lnL>
                    <a:lnR w="12700" cmpd="sng">
                      <a:solidFill>
                        <a:srgbClr val="5AA0F5"/>
                      </a:solidFill>
                    </a:lnR>
                    <a:lnT w="12700" cmpd="sng">
                      <a:solidFill>
                        <a:srgbClr val="5AA0F5"/>
                      </a:solidFill>
                    </a:lnT>
                    <a:lnB w="12700" cmpd="sng">
                      <a:solidFill>
                        <a:srgbClr val="5AA0F5"/>
                      </a:solidFill>
                    </a:lnB>
                    <a:lnTlToBr w="12700" cmpd="sng">
                      <a:noFill/>
                      <a:prstDash val="solid"/>
                    </a:lnTlToBr>
                    <a:lnBlToTr w="12700" cmpd="sng">
                      <a:noFill/>
                      <a:prstDash val="solid"/>
                    </a:lnBlToTr>
                    <a:noFill/>
                  </a:tcPr>
                </a:tc>
              </a:tr>
              <a:tr h="354367">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algn="ctr" fontAlgn="b"/>
                      <a:r>
                        <a:rPr lang="en-IN" sz="1400" u="none" strike="noStrike" dirty="0">
                          <a:effectLst/>
                          <a:latin typeface="Leelawadee" panose="020B0502040204020203" pitchFamily="34" charset="-34"/>
                          <a:cs typeface="Leelawadee" panose="020B0502040204020203" pitchFamily="34" charset="-34"/>
                        </a:rPr>
                        <a:t>Tata Chemicals </a:t>
                      </a:r>
                      <a:endParaRPr lang="en-IN" sz="1400" b="0" i="0" u="none" strike="noStrike" dirty="0">
                        <a:solidFill>
                          <a:srgbClr val="000000"/>
                        </a:solidFill>
                        <a:effectLst/>
                        <a:latin typeface="Leelawadee" panose="020B0502040204020203" pitchFamily="34" charset="-34"/>
                        <a:cs typeface="Leelawadee" panose="020B0502040204020203" pitchFamily="34" charset="-34"/>
                      </a:endParaRPr>
                    </a:p>
                  </a:txBody>
                  <a:tcPr marL="7668" marR="7668" marT="7668" marB="0" anchor="b">
                    <a:lnL w="12700" cmpd="sng">
                      <a:solidFill>
                        <a:srgbClr val="5AA0F5"/>
                      </a:solidFill>
                    </a:lnL>
                    <a:lnR w="12700" cmpd="sng">
                      <a:solidFill>
                        <a:srgbClr val="5AA0F5"/>
                      </a:solidFill>
                    </a:lnR>
                    <a:lnT w="12700" cmpd="sng">
                      <a:solidFill>
                        <a:srgbClr val="5AA0F5"/>
                      </a:solidFill>
                    </a:lnT>
                    <a:lnB w="12700" cmpd="sng">
                      <a:solidFill>
                        <a:srgbClr val="5AA0F5"/>
                      </a:solidFill>
                    </a:lnB>
                    <a:lnTlToBr w="12700" cmpd="sng">
                      <a:noFill/>
                      <a:prstDash val="solid"/>
                    </a:lnTlToBr>
                    <a:lnBlToTr w="12700" cmpd="sng">
                      <a:noFill/>
                      <a:prstDash val="solid"/>
                    </a:lnBlToTr>
                    <a:solidFill>
                      <a:srgbClr val="5AA0F5">
                        <a:tint val="20000"/>
                      </a:srgbClr>
                    </a:solid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lvl="0" algn="l" fontAlgn="b"/>
                      <a:r>
                        <a:rPr lang="en-IN" sz="1200" u="none" strike="noStrike" dirty="0" err="1" smtClean="0">
                          <a:effectLst/>
                          <a:latin typeface="Leelawadee" panose="020B0502040204020203" pitchFamily="34" charset="-34"/>
                          <a:cs typeface="Leelawadee" panose="020B0502040204020203" pitchFamily="34" charset="-34"/>
                        </a:rPr>
                        <a:t>Mithapur</a:t>
                      </a:r>
                      <a:r>
                        <a:rPr lang="en-IN" sz="1200" u="none" strike="noStrike" dirty="0" smtClean="0">
                          <a:effectLst/>
                          <a:latin typeface="Leelawadee" panose="020B0502040204020203" pitchFamily="34" charset="-34"/>
                          <a:cs typeface="Leelawadee" panose="020B0502040204020203" pitchFamily="34" charset="-34"/>
                        </a:rPr>
                        <a:t>, Gujarat</a:t>
                      </a:r>
                      <a:endParaRPr lang="en-IN" sz="1200" b="0" i="0" u="none" strike="noStrike" dirty="0">
                        <a:solidFill>
                          <a:srgbClr val="000000"/>
                        </a:solidFill>
                        <a:effectLst/>
                        <a:latin typeface="Leelawadee" panose="020B0502040204020203" pitchFamily="34" charset="-34"/>
                        <a:cs typeface="Leelawadee" panose="020B0502040204020203" pitchFamily="34" charset="-34"/>
                      </a:endParaRPr>
                    </a:p>
                  </a:txBody>
                  <a:tcPr marL="7668" marR="7668" marT="7668" marB="0" anchor="b">
                    <a:lnL w="12700" cmpd="sng">
                      <a:solidFill>
                        <a:srgbClr val="5AA0F5"/>
                      </a:solidFill>
                    </a:lnL>
                    <a:lnR w="12700" cmpd="sng">
                      <a:solidFill>
                        <a:srgbClr val="5AA0F5"/>
                      </a:solidFill>
                    </a:lnR>
                    <a:lnT w="12700" cmpd="sng">
                      <a:solidFill>
                        <a:srgbClr val="5AA0F5"/>
                      </a:solidFill>
                    </a:lnT>
                    <a:lnB w="12700" cmpd="sng">
                      <a:solidFill>
                        <a:srgbClr val="5AA0F5"/>
                      </a:solidFill>
                    </a:lnB>
                    <a:lnTlToBr w="12700" cmpd="sng">
                      <a:noFill/>
                      <a:prstDash val="solid"/>
                    </a:lnTlToBr>
                    <a:lnBlToTr w="12700" cmpd="sng">
                      <a:noFill/>
                      <a:prstDash val="solid"/>
                    </a:lnBlToTr>
                    <a:solidFill>
                      <a:srgbClr val="5AA0F5">
                        <a:tint val="20000"/>
                      </a:srgbClr>
                    </a:solid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algn="ctr" fontAlgn="b"/>
                      <a:r>
                        <a:rPr lang="en-IN" sz="1200" u="none" strike="noStrike">
                          <a:effectLst/>
                          <a:latin typeface="Leelawadee" panose="020B0502040204020203" pitchFamily="34" charset="-34"/>
                          <a:cs typeface="Leelawadee" panose="020B0502040204020203" pitchFamily="34" charset="-34"/>
                        </a:rPr>
                        <a:t>4</a:t>
                      </a:r>
                      <a:endParaRPr lang="en-IN" sz="1200" b="0" i="0" u="none" strike="noStrike">
                        <a:solidFill>
                          <a:srgbClr val="000000"/>
                        </a:solidFill>
                        <a:effectLst/>
                        <a:latin typeface="Leelawadee" panose="020B0502040204020203" pitchFamily="34" charset="-34"/>
                        <a:cs typeface="Leelawadee" panose="020B0502040204020203" pitchFamily="34" charset="-34"/>
                      </a:endParaRPr>
                    </a:p>
                  </a:txBody>
                  <a:tcPr marL="7668" marR="7668" marT="7668" marB="0" anchor="b">
                    <a:lnL w="12700" cmpd="sng">
                      <a:solidFill>
                        <a:srgbClr val="5AA0F5"/>
                      </a:solidFill>
                    </a:lnL>
                    <a:lnR w="12700" cmpd="sng">
                      <a:solidFill>
                        <a:srgbClr val="5AA0F5"/>
                      </a:solidFill>
                    </a:lnR>
                    <a:lnT w="12700" cmpd="sng">
                      <a:solidFill>
                        <a:srgbClr val="5AA0F5"/>
                      </a:solidFill>
                    </a:lnT>
                    <a:lnB w="12700" cmpd="sng">
                      <a:solidFill>
                        <a:srgbClr val="5AA0F5"/>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algn="ctr" fontAlgn="b"/>
                      <a:r>
                        <a:rPr lang="en-IN" sz="1200" u="none" strike="noStrike" dirty="0">
                          <a:effectLst/>
                          <a:latin typeface="Leelawadee" panose="020B0502040204020203" pitchFamily="34" charset="-34"/>
                          <a:cs typeface="Leelawadee" panose="020B0502040204020203" pitchFamily="34" charset="-34"/>
                        </a:rPr>
                        <a:t>10</a:t>
                      </a:r>
                      <a:endParaRPr lang="en-IN" sz="1200" b="0" i="0" u="none" strike="noStrike" dirty="0">
                        <a:solidFill>
                          <a:srgbClr val="000000"/>
                        </a:solidFill>
                        <a:effectLst/>
                        <a:latin typeface="Leelawadee" panose="020B0502040204020203" pitchFamily="34" charset="-34"/>
                        <a:cs typeface="Leelawadee" panose="020B0502040204020203" pitchFamily="34" charset="-34"/>
                      </a:endParaRPr>
                    </a:p>
                  </a:txBody>
                  <a:tcPr marL="7668" marR="7668" marT="7668" marB="0" anchor="b">
                    <a:lnL w="12700" cmpd="sng">
                      <a:solidFill>
                        <a:srgbClr val="5AA0F5"/>
                      </a:solidFill>
                    </a:lnL>
                    <a:lnR w="12700" cmpd="sng">
                      <a:solidFill>
                        <a:srgbClr val="5AA0F5"/>
                      </a:solidFill>
                    </a:lnR>
                    <a:lnT w="12700" cmpd="sng">
                      <a:solidFill>
                        <a:srgbClr val="5AA0F5"/>
                      </a:solidFill>
                    </a:lnT>
                    <a:lnB w="12700" cmpd="sng">
                      <a:solidFill>
                        <a:srgbClr val="5AA0F5"/>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algn="ctr" fontAlgn="b"/>
                      <a:r>
                        <a:rPr lang="en-IN" sz="1200" u="none" strike="noStrike">
                          <a:effectLst/>
                          <a:latin typeface="Leelawadee" panose="020B0502040204020203" pitchFamily="34" charset="-34"/>
                          <a:cs typeface="Leelawadee" panose="020B0502040204020203" pitchFamily="34" charset="-34"/>
                        </a:rPr>
                        <a:t>                  50,000 </a:t>
                      </a:r>
                      <a:endParaRPr lang="en-IN" sz="1200" b="0" i="0" u="none" strike="noStrike">
                        <a:solidFill>
                          <a:srgbClr val="000000"/>
                        </a:solidFill>
                        <a:effectLst/>
                        <a:latin typeface="Leelawadee" panose="020B0502040204020203" pitchFamily="34" charset="-34"/>
                        <a:cs typeface="Leelawadee" panose="020B0502040204020203" pitchFamily="34" charset="-34"/>
                      </a:endParaRPr>
                    </a:p>
                  </a:txBody>
                  <a:tcPr marL="7668" marR="7668" marT="7668" marB="0" anchor="b">
                    <a:lnL w="12700" cmpd="sng">
                      <a:solidFill>
                        <a:srgbClr val="5AA0F5"/>
                      </a:solidFill>
                    </a:lnL>
                    <a:lnR w="12700" cmpd="sng">
                      <a:solidFill>
                        <a:srgbClr val="5AA0F5"/>
                      </a:solidFill>
                    </a:lnR>
                    <a:lnT w="12700" cmpd="sng">
                      <a:solidFill>
                        <a:srgbClr val="5AA0F5"/>
                      </a:solidFill>
                    </a:lnT>
                    <a:lnB w="12700" cmpd="sng">
                      <a:solidFill>
                        <a:srgbClr val="5AA0F5"/>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algn="ctr" fontAlgn="b"/>
                      <a:r>
                        <a:rPr lang="en-IN" sz="1200" u="none" strike="noStrike">
                          <a:effectLst/>
                          <a:latin typeface="Leelawadee" panose="020B0502040204020203" pitchFamily="34" charset="-34"/>
                          <a:cs typeface="Leelawadee" panose="020B0502040204020203" pitchFamily="34" charset="-34"/>
                        </a:rPr>
                        <a:t>   20,00,000 </a:t>
                      </a:r>
                      <a:endParaRPr lang="en-IN" sz="1200" b="0" i="0" u="none" strike="noStrike">
                        <a:solidFill>
                          <a:srgbClr val="000000"/>
                        </a:solidFill>
                        <a:effectLst/>
                        <a:latin typeface="Leelawadee" panose="020B0502040204020203" pitchFamily="34" charset="-34"/>
                        <a:cs typeface="Leelawadee" panose="020B0502040204020203" pitchFamily="34" charset="-34"/>
                      </a:endParaRPr>
                    </a:p>
                  </a:txBody>
                  <a:tcPr marL="7668" marR="7668" marT="7668" marB="0" anchor="b">
                    <a:lnL w="12700" cmpd="sng">
                      <a:solidFill>
                        <a:srgbClr val="5AA0F5"/>
                      </a:solidFill>
                    </a:lnL>
                    <a:lnR w="12700" cap="flat" cmpd="sng" algn="ctr">
                      <a:solidFill>
                        <a:srgbClr val="5AA0F5"/>
                      </a:solidFill>
                      <a:prstDash val="solid"/>
                      <a:round/>
                      <a:headEnd type="none" w="med" len="med"/>
                      <a:tailEnd type="none" w="med" len="med"/>
                    </a:lnR>
                    <a:lnT w="12700" cmpd="sng">
                      <a:solidFill>
                        <a:srgbClr val="5AA0F5"/>
                      </a:solidFill>
                    </a:lnT>
                    <a:lnB w="12700" cmpd="sng">
                      <a:solidFill>
                        <a:srgbClr val="5AA0F5"/>
                      </a:solidFill>
                    </a:lnB>
                    <a:lnTlToBr w="12700" cmpd="sng">
                      <a:noFill/>
                      <a:prstDash val="solid"/>
                    </a:lnTlToBr>
                    <a:lnBlToTr w="12700" cmpd="sng">
                      <a:noFill/>
                      <a:prstDash val="solid"/>
                    </a:lnBlToTr>
                    <a:noFill/>
                  </a:tcPr>
                </a:tc>
                <a:tc>
                  <a:txBody>
                    <a:bodyPr/>
                    <a:lstStyle/>
                    <a:p>
                      <a:pPr algn="ctr" fontAlgn="b"/>
                      <a:r>
                        <a:rPr lang="en-IN" sz="1200" u="none" strike="noStrike" dirty="0">
                          <a:effectLst/>
                          <a:latin typeface="Leelawadee" panose="020B0502040204020203" pitchFamily="34" charset="-34"/>
                          <a:cs typeface="Leelawadee" panose="020B0502040204020203" pitchFamily="34" charset="-34"/>
                        </a:rPr>
                        <a:t> </a:t>
                      </a:r>
                      <a:r>
                        <a:rPr lang="en-IN" sz="1200" b="1" u="none" strike="noStrike" kern="1200" dirty="0">
                          <a:solidFill>
                            <a:srgbClr val="00B050"/>
                          </a:solidFill>
                          <a:effectLst/>
                          <a:latin typeface="Leelawadee" panose="020B0502040204020203" pitchFamily="34" charset="-34"/>
                          <a:ea typeface="+mn-ea"/>
                          <a:cs typeface="Leelawadee" panose="020B0502040204020203" pitchFamily="34" charset="-34"/>
                        </a:rPr>
                        <a:t>High  </a:t>
                      </a:r>
                    </a:p>
                  </a:txBody>
                  <a:tcPr marL="7668" marR="7668" marT="7668" marB="0" anchor="b">
                    <a:lnL w="12700" cmpd="sng">
                      <a:solidFill>
                        <a:srgbClr val="5AA0F5"/>
                      </a:solidFill>
                    </a:lnL>
                    <a:lnR w="12700" cmpd="sng">
                      <a:solidFill>
                        <a:srgbClr val="5AA0F5"/>
                      </a:solidFill>
                    </a:lnR>
                    <a:lnT w="12700" cmpd="sng">
                      <a:solidFill>
                        <a:srgbClr val="5AA0F5"/>
                      </a:solidFill>
                    </a:lnT>
                    <a:lnB w="12700" cmpd="sng">
                      <a:solidFill>
                        <a:srgbClr val="5AA0F5"/>
                      </a:solidFill>
                    </a:lnB>
                    <a:lnTlToBr w="12700" cmpd="sng">
                      <a:noFill/>
                      <a:prstDash val="solid"/>
                    </a:lnTlToBr>
                    <a:lnBlToTr w="12700" cmpd="sng">
                      <a:noFill/>
                      <a:prstDash val="solid"/>
                    </a:lnBlToTr>
                    <a:noFill/>
                  </a:tcPr>
                </a:tc>
                <a:tc>
                  <a:txBody>
                    <a:bodyPr/>
                    <a:lstStyle/>
                    <a:p>
                      <a:pPr algn="ctr" fontAlgn="b"/>
                      <a:r>
                        <a:rPr lang="en-IN" sz="1200" b="1" u="none" strike="noStrike" kern="1200" dirty="0">
                          <a:solidFill>
                            <a:srgbClr val="00B0F0"/>
                          </a:solidFill>
                          <a:effectLst/>
                          <a:latin typeface="Leelawadee" panose="020B0502040204020203" pitchFamily="34" charset="-34"/>
                          <a:ea typeface="+mn-ea"/>
                          <a:cs typeface="Leelawadee" panose="020B0502040204020203" pitchFamily="34" charset="-34"/>
                        </a:rPr>
                        <a:t> Medium </a:t>
                      </a:r>
                    </a:p>
                  </a:txBody>
                  <a:tcPr marL="7668" marR="7668" marT="7668" marB="0" anchor="b">
                    <a:lnL w="12700" cmpd="sng">
                      <a:solidFill>
                        <a:srgbClr val="5AA0F5"/>
                      </a:solidFill>
                    </a:lnL>
                    <a:lnR w="12700" cmpd="sng">
                      <a:solidFill>
                        <a:srgbClr val="5AA0F5"/>
                      </a:solidFill>
                    </a:lnR>
                    <a:lnT w="12700" cmpd="sng">
                      <a:solidFill>
                        <a:srgbClr val="5AA0F5"/>
                      </a:solidFill>
                    </a:lnT>
                    <a:lnB w="12700" cmpd="sng">
                      <a:solidFill>
                        <a:srgbClr val="5AA0F5"/>
                      </a:solidFill>
                    </a:lnB>
                    <a:lnTlToBr w="12700" cmpd="sng">
                      <a:noFill/>
                      <a:prstDash val="solid"/>
                    </a:lnTlToBr>
                    <a:lnBlToTr w="12700" cmpd="sng">
                      <a:noFill/>
                      <a:prstDash val="solid"/>
                    </a:lnBlToTr>
                    <a:noFill/>
                  </a:tcPr>
                </a:tc>
              </a:tr>
              <a:tr h="354367">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algn="ctr" fontAlgn="b"/>
                      <a:r>
                        <a:rPr lang="en-IN" sz="1400" u="none" strike="noStrike" dirty="0">
                          <a:effectLst/>
                          <a:latin typeface="Leelawadee" panose="020B0502040204020203" pitchFamily="34" charset="-34"/>
                          <a:cs typeface="Leelawadee" panose="020B0502040204020203" pitchFamily="34" charset="-34"/>
                        </a:rPr>
                        <a:t>Tata Power </a:t>
                      </a:r>
                      <a:endParaRPr lang="en-IN" sz="1400" b="0" i="0" u="none" strike="noStrike" dirty="0">
                        <a:solidFill>
                          <a:srgbClr val="000000"/>
                        </a:solidFill>
                        <a:effectLst/>
                        <a:latin typeface="Leelawadee" panose="020B0502040204020203" pitchFamily="34" charset="-34"/>
                        <a:cs typeface="Leelawadee" panose="020B0502040204020203" pitchFamily="34" charset="-34"/>
                      </a:endParaRPr>
                    </a:p>
                  </a:txBody>
                  <a:tcPr marL="7668" marR="7668" marT="7668" marB="0" anchor="b">
                    <a:lnL w="12700" cmpd="sng">
                      <a:solidFill>
                        <a:srgbClr val="5AA0F5"/>
                      </a:solidFill>
                    </a:lnL>
                    <a:lnR w="12700" cmpd="sng">
                      <a:solidFill>
                        <a:srgbClr val="5AA0F5"/>
                      </a:solidFill>
                    </a:lnR>
                    <a:lnT w="12700" cmpd="sng">
                      <a:solidFill>
                        <a:srgbClr val="5AA0F5"/>
                      </a:solidFill>
                    </a:lnT>
                    <a:lnB w="12700" cmpd="sng">
                      <a:solidFill>
                        <a:srgbClr val="5AA0F5"/>
                      </a:solidFill>
                    </a:lnB>
                    <a:lnTlToBr w="12700" cmpd="sng">
                      <a:noFill/>
                      <a:prstDash val="solid"/>
                    </a:lnTlToBr>
                    <a:lnBlToTr w="12700" cmpd="sng">
                      <a:noFill/>
                      <a:prstDash val="solid"/>
                    </a:lnBlToTr>
                    <a:solidFill>
                      <a:srgbClr val="5AA0F5">
                        <a:tint val="20000"/>
                      </a:srgbClr>
                    </a:solid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lvl="0" algn="l" fontAlgn="b"/>
                      <a:r>
                        <a:rPr lang="en-IN" sz="1200" u="none" strike="noStrike" dirty="0">
                          <a:effectLst/>
                          <a:latin typeface="Leelawadee" panose="020B0502040204020203" pitchFamily="34" charset="-34"/>
                          <a:cs typeface="Leelawadee" panose="020B0502040204020203" pitchFamily="34" charset="-34"/>
                        </a:rPr>
                        <a:t>Hydroelectric units near Mumbai</a:t>
                      </a:r>
                      <a:endParaRPr lang="en-IN" sz="1200" b="0" i="0" u="none" strike="noStrike" dirty="0">
                        <a:solidFill>
                          <a:srgbClr val="000000"/>
                        </a:solidFill>
                        <a:effectLst/>
                        <a:latin typeface="Leelawadee" panose="020B0502040204020203" pitchFamily="34" charset="-34"/>
                        <a:cs typeface="Leelawadee" panose="020B0502040204020203" pitchFamily="34" charset="-34"/>
                      </a:endParaRPr>
                    </a:p>
                  </a:txBody>
                  <a:tcPr marL="7668" marR="7668" marT="7668" marB="0" anchor="b">
                    <a:lnL w="12700" cmpd="sng">
                      <a:solidFill>
                        <a:srgbClr val="5AA0F5"/>
                      </a:solidFill>
                    </a:lnL>
                    <a:lnR w="12700" cmpd="sng">
                      <a:solidFill>
                        <a:srgbClr val="5AA0F5"/>
                      </a:solidFill>
                    </a:lnR>
                    <a:lnT w="12700" cmpd="sng">
                      <a:solidFill>
                        <a:srgbClr val="5AA0F5"/>
                      </a:solidFill>
                    </a:lnT>
                    <a:lnB w="12700" cmpd="sng">
                      <a:solidFill>
                        <a:srgbClr val="5AA0F5"/>
                      </a:solidFill>
                    </a:lnB>
                    <a:lnTlToBr w="12700" cmpd="sng">
                      <a:noFill/>
                      <a:prstDash val="solid"/>
                    </a:lnTlToBr>
                    <a:lnBlToTr w="12700" cmpd="sng">
                      <a:noFill/>
                      <a:prstDash val="solid"/>
                    </a:lnBlToTr>
                    <a:solidFill>
                      <a:srgbClr val="5AA0F5">
                        <a:tint val="20000"/>
                      </a:srgbClr>
                    </a:solid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algn="ctr" fontAlgn="b"/>
                      <a:r>
                        <a:rPr lang="en-IN" sz="1200" u="none" strike="noStrike" dirty="0">
                          <a:effectLst/>
                          <a:latin typeface="Leelawadee" panose="020B0502040204020203" pitchFamily="34" charset="-34"/>
                          <a:cs typeface="Leelawadee" panose="020B0502040204020203" pitchFamily="34" charset="-34"/>
                        </a:rPr>
                        <a:t>4</a:t>
                      </a:r>
                      <a:endParaRPr lang="en-IN" sz="1200" b="0" i="0" u="none" strike="noStrike" dirty="0">
                        <a:solidFill>
                          <a:srgbClr val="000000"/>
                        </a:solidFill>
                        <a:effectLst/>
                        <a:latin typeface="Leelawadee" panose="020B0502040204020203" pitchFamily="34" charset="-34"/>
                        <a:cs typeface="Leelawadee" panose="020B0502040204020203" pitchFamily="34" charset="-34"/>
                      </a:endParaRPr>
                    </a:p>
                  </a:txBody>
                  <a:tcPr marL="7668" marR="7668" marT="7668" marB="0" anchor="b">
                    <a:lnL w="12700" cmpd="sng">
                      <a:solidFill>
                        <a:srgbClr val="5AA0F5"/>
                      </a:solidFill>
                    </a:lnL>
                    <a:lnR w="12700" cmpd="sng">
                      <a:solidFill>
                        <a:srgbClr val="5AA0F5"/>
                      </a:solidFill>
                    </a:lnR>
                    <a:lnT w="12700" cmpd="sng">
                      <a:solidFill>
                        <a:srgbClr val="5AA0F5"/>
                      </a:solidFill>
                    </a:lnT>
                    <a:lnB w="12700" cmpd="sng">
                      <a:solidFill>
                        <a:srgbClr val="5AA0F5"/>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algn="ctr" fontAlgn="b"/>
                      <a:r>
                        <a:rPr lang="en-IN" sz="1200" u="none" strike="noStrike" dirty="0">
                          <a:effectLst/>
                          <a:latin typeface="Leelawadee" panose="020B0502040204020203" pitchFamily="34" charset="-34"/>
                          <a:cs typeface="Leelawadee" panose="020B0502040204020203" pitchFamily="34" charset="-34"/>
                        </a:rPr>
                        <a:t>10</a:t>
                      </a:r>
                      <a:endParaRPr lang="en-IN" sz="1200" b="0" i="0" u="none" strike="noStrike" dirty="0">
                        <a:solidFill>
                          <a:srgbClr val="000000"/>
                        </a:solidFill>
                        <a:effectLst/>
                        <a:latin typeface="Leelawadee" panose="020B0502040204020203" pitchFamily="34" charset="-34"/>
                        <a:cs typeface="Leelawadee" panose="020B0502040204020203" pitchFamily="34" charset="-34"/>
                      </a:endParaRPr>
                    </a:p>
                  </a:txBody>
                  <a:tcPr marL="7668" marR="7668" marT="7668" marB="0" anchor="b">
                    <a:lnL w="12700" cmpd="sng">
                      <a:solidFill>
                        <a:srgbClr val="5AA0F5"/>
                      </a:solidFill>
                    </a:lnL>
                    <a:lnR w="12700" cmpd="sng">
                      <a:solidFill>
                        <a:srgbClr val="5AA0F5"/>
                      </a:solidFill>
                    </a:lnR>
                    <a:lnT w="12700" cmpd="sng">
                      <a:solidFill>
                        <a:srgbClr val="5AA0F5"/>
                      </a:solidFill>
                    </a:lnT>
                    <a:lnB w="12700" cmpd="sng">
                      <a:solidFill>
                        <a:srgbClr val="5AA0F5"/>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algn="ctr" fontAlgn="b"/>
                      <a:r>
                        <a:rPr lang="en-IN" sz="1200" u="none" strike="noStrike">
                          <a:effectLst/>
                          <a:latin typeface="Leelawadee" panose="020B0502040204020203" pitchFamily="34" charset="-34"/>
                          <a:cs typeface="Leelawadee" panose="020B0502040204020203" pitchFamily="34" charset="-34"/>
                        </a:rPr>
                        <a:t>                  30,000 </a:t>
                      </a:r>
                      <a:endParaRPr lang="en-IN" sz="1200" b="0" i="0" u="none" strike="noStrike">
                        <a:solidFill>
                          <a:srgbClr val="000000"/>
                        </a:solidFill>
                        <a:effectLst/>
                        <a:latin typeface="Leelawadee" panose="020B0502040204020203" pitchFamily="34" charset="-34"/>
                        <a:cs typeface="Leelawadee" panose="020B0502040204020203" pitchFamily="34" charset="-34"/>
                      </a:endParaRPr>
                    </a:p>
                  </a:txBody>
                  <a:tcPr marL="7668" marR="7668" marT="7668" marB="0" anchor="b">
                    <a:lnL w="12700" cmpd="sng">
                      <a:solidFill>
                        <a:srgbClr val="5AA0F5"/>
                      </a:solidFill>
                    </a:lnL>
                    <a:lnR w="12700" cmpd="sng">
                      <a:solidFill>
                        <a:srgbClr val="5AA0F5"/>
                      </a:solidFill>
                    </a:lnR>
                    <a:lnT w="12700" cmpd="sng">
                      <a:solidFill>
                        <a:srgbClr val="5AA0F5"/>
                      </a:solidFill>
                    </a:lnT>
                    <a:lnB w="12700" cmpd="sng">
                      <a:solidFill>
                        <a:srgbClr val="5AA0F5"/>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algn="ctr" fontAlgn="b"/>
                      <a:r>
                        <a:rPr lang="en-IN" sz="1200" u="none" strike="noStrike">
                          <a:effectLst/>
                          <a:latin typeface="Leelawadee" panose="020B0502040204020203" pitchFamily="34" charset="-34"/>
                          <a:cs typeface="Leelawadee" panose="020B0502040204020203" pitchFamily="34" charset="-34"/>
                        </a:rPr>
                        <a:t>   12,00,000 </a:t>
                      </a:r>
                      <a:endParaRPr lang="en-IN" sz="1200" b="0" i="0" u="none" strike="noStrike">
                        <a:solidFill>
                          <a:srgbClr val="000000"/>
                        </a:solidFill>
                        <a:effectLst/>
                        <a:latin typeface="Leelawadee" panose="020B0502040204020203" pitchFamily="34" charset="-34"/>
                        <a:cs typeface="Leelawadee" panose="020B0502040204020203" pitchFamily="34" charset="-34"/>
                      </a:endParaRPr>
                    </a:p>
                  </a:txBody>
                  <a:tcPr marL="7668" marR="7668" marT="7668" marB="0" anchor="b">
                    <a:lnL w="12700" cmpd="sng">
                      <a:solidFill>
                        <a:srgbClr val="5AA0F5"/>
                      </a:solidFill>
                    </a:lnL>
                    <a:lnR w="12700" cap="flat" cmpd="sng" algn="ctr">
                      <a:solidFill>
                        <a:srgbClr val="5AA0F5"/>
                      </a:solidFill>
                      <a:prstDash val="solid"/>
                      <a:round/>
                      <a:headEnd type="none" w="med" len="med"/>
                      <a:tailEnd type="none" w="med" len="med"/>
                    </a:lnR>
                    <a:lnT w="12700" cmpd="sng">
                      <a:solidFill>
                        <a:srgbClr val="5AA0F5"/>
                      </a:solidFill>
                    </a:lnT>
                    <a:lnB w="12700" cmpd="sng">
                      <a:solidFill>
                        <a:srgbClr val="5AA0F5"/>
                      </a:solidFill>
                    </a:lnB>
                    <a:lnTlToBr w="12700" cmpd="sng">
                      <a:noFill/>
                      <a:prstDash val="solid"/>
                    </a:lnTlToBr>
                    <a:lnBlToTr w="12700" cmpd="sng">
                      <a:noFill/>
                      <a:prstDash val="solid"/>
                    </a:lnBlToTr>
                    <a:noFill/>
                  </a:tcPr>
                </a:tc>
                <a:tc>
                  <a:txBody>
                    <a:bodyPr/>
                    <a:lstStyle/>
                    <a:p>
                      <a:pPr algn="ctr" fontAlgn="b"/>
                      <a:r>
                        <a:rPr lang="en-IN" sz="1200" u="none" strike="noStrike" dirty="0">
                          <a:solidFill>
                            <a:srgbClr val="C00000"/>
                          </a:solidFill>
                          <a:effectLst/>
                          <a:latin typeface="Leelawadee" panose="020B0502040204020203" pitchFamily="34" charset="-34"/>
                          <a:cs typeface="Leelawadee" panose="020B0502040204020203" pitchFamily="34" charset="-34"/>
                        </a:rPr>
                        <a:t> </a:t>
                      </a:r>
                      <a:r>
                        <a:rPr lang="en-IN" sz="1200" b="1" u="none" strike="noStrike" dirty="0">
                          <a:solidFill>
                            <a:srgbClr val="C00000"/>
                          </a:solidFill>
                          <a:effectLst/>
                          <a:latin typeface="Leelawadee" panose="020B0502040204020203" pitchFamily="34" charset="-34"/>
                          <a:cs typeface="Leelawadee" panose="020B0502040204020203" pitchFamily="34" charset="-34"/>
                        </a:rPr>
                        <a:t>Low </a:t>
                      </a:r>
                      <a:endParaRPr lang="en-IN" sz="1200" b="1" i="0" u="none" strike="noStrike" dirty="0">
                        <a:solidFill>
                          <a:srgbClr val="C00000"/>
                        </a:solidFill>
                        <a:effectLst/>
                        <a:latin typeface="Leelawadee" panose="020B0502040204020203" pitchFamily="34" charset="-34"/>
                        <a:cs typeface="Leelawadee" panose="020B0502040204020203" pitchFamily="34" charset="-34"/>
                      </a:endParaRPr>
                    </a:p>
                  </a:txBody>
                  <a:tcPr marL="7668" marR="7668" marT="7668" marB="0" anchor="b">
                    <a:lnL w="12700" cmpd="sng">
                      <a:solidFill>
                        <a:srgbClr val="5AA0F5"/>
                      </a:solidFill>
                    </a:lnL>
                    <a:lnR w="12700" cmpd="sng">
                      <a:solidFill>
                        <a:srgbClr val="5AA0F5"/>
                      </a:solidFill>
                    </a:lnR>
                    <a:lnT w="12700" cmpd="sng">
                      <a:solidFill>
                        <a:srgbClr val="5AA0F5"/>
                      </a:solidFill>
                    </a:lnT>
                    <a:lnB w="12700" cmpd="sng">
                      <a:solidFill>
                        <a:srgbClr val="5AA0F5"/>
                      </a:solidFill>
                    </a:lnB>
                    <a:lnTlToBr w="12700" cmpd="sng">
                      <a:noFill/>
                      <a:prstDash val="solid"/>
                    </a:lnTlToBr>
                    <a:lnBlToTr w="12700" cmpd="sng">
                      <a:noFill/>
                      <a:prstDash val="solid"/>
                    </a:lnBlToTr>
                    <a:noFill/>
                  </a:tcPr>
                </a:tc>
                <a:tc>
                  <a:txBody>
                    <a:bodyPr/>
                    <a:lstStyle/>
                    <a:p>
                      <a:pPr algn="ctr" fontAlgn="b"/>
                      <a:r>
                        <a:rPr lang="en-IN" sz="1200" u="none" strike="noStrike" dirty="0">
                          <a:solidFill>
                            <a:srgbClr val="C00000"/>
                          </a:solidFill>
                          <a:effectLst/>
                          <a:latin typeface="Leelawadee" panose="020B0502040204020203" pitchFamily="34" charset="-34"/>
                          <a:cs typeface="Leelawadee" panose="020B0502040204020203" pitchFamily="34" charset="-34"/>
                        </a:rPr>
                        <a:t> </a:t>
                      </a:r>
                      <a:r>
                        <a:rPr lang="en-IN" sz="1200" b="1" u="none" strike="noStrike" kern="1200" dirty="0">
                          <a:solidFill>
                            <a:srgbClr val="C00000"/>
                          </a:solidFill>
                          <a:effectLst/>
                          <a:latin typeface="Leelawadee" panose="020B0502040204020203" pitchFamily="34" charset="-34"/>
                          <a:ea typeface="+mn-ea"/>
                          <a:cs typeface="Leelawadee" panose="020B0502040204020203" pitchFamily="34" charset="-34"/>
                        </a:rPr>
                        <a:t>Low </a:t>
                      </a:r>
                    </a:p>
                  </a:txBody>
                  <a:tcPr marL="7668" marR="7668" marT="7668" marB="0" anchor="b">
                    <a:lnL w="12700" cmpd="sng">
                      <a:solidFill>
                        <a:srgbClr val="5AA0F5"/>
                      </a:solidFill>
                    </a:lnL>
                    <a:lnR w="12700" cmpd="sng">
                      <a:solidFill>
                        <a:srgbClr val="5AA0F5"/>
                      </a:solidFill>
                    </a:lnR>
                    <a:lnT w="12700" cmpd="sng">
                      <a:solidFill>
                        <a:srgbClr val="5AA0F5"/>
                      </a:solidFill>
                    </a:lnT>
                    <a:lnB w="12700" cmpd="sng">
                      <a:solidFill>
                        <a:srgbClr val="5AA0F5"/>
                      </a:solidFill>
                    </a:lnB>
                    <a:lnTlToBr w="12700" cmpd="sng">
                      <a:noFill/>
                      <a:prstDash val="solid"/>
                    </a:lnTlToBr>
                    <a:lnBlToTr w="12700" cmpd="sng">
                      <a:noFill/>
                      <a:prstDash val="solid"/>
                    </a:lnBlToTr>
                    <a:noFill/>
                  </a:tcPr>
                </a:tc>
              </a:tr>
              <a:tr h="354367">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algn="ctr" fontAlgn="b"/>
                      <a:r>
                        <a:rPr lang="en-IN" sz="1400" u="none" strike="noStrike" dirty="0">
                          <a:effectLst/>
                          <a:latin typeface="Leelawadee" panose="020B0502040204020203" pitchFamily="34" charset="-34"/>
                          <a:cs typeface="Leelawadee" panose="020B0502040204020203" pitchFamily="34" charset="-34"/>
                        </a:rPr>
                        <a:t>Tata International </a:t>
                      </a:r>
                      <a:endParaRPr lang="en-IN" sz="1400" b="0" i="0" u="none" strike="noStrike" dirty="0">
                        <a:solidFill>
                          <a:srgbClr val="000000"/>
                        </a:solidFill>
                        <a:effectLst/>
                        <a:latin typeface="Leelawadee" panose="020B0502040204020203" pitchFamily="34" charset="-34"/>
                        <a:cs typeface="Leelawadee" panose="020B0502040204020203" pitchFamily="34" charset="-34"/>
                      </a:endParaRPr>
                    </a:p>
                  </a:txBody>
                  <a:tcPr marL="7668" marR="7668" marT="7668" marB="0" anchor="b">
                    <a:lnL w="12700" cmpd="sng">
                      <a:solidFill>
                        <a:srgbClr val="5AA0F5"/>
                      </a:solidFill>
                    </a:lnL>
                    <a:lnR w="12700" cmpd="sng">
                      <a:solidFill>
                        <a:srgbClr val="5AA0F5"/>
                      </a:solidFill>
                    </a:lnR>
                    <a:lnT w="12700" cmpd="sng">
                      <a:solidFill>
                        <a:srgbClr val="5AA0F5"/>
                      </a:solidFill>
                    </a:lnT>
                    <a:lnB w="12700" cmpd="sng">
                      <a:solidFill>
                        <a:srgbClr val="5AA0F5"/>
                      </a:solidFill>
                    </a:lnB>
                    <a:lnTlToBr w="12700" cmpd="sng">
                      <a:noFill/>
                      <a:prstDash val="solid"/>
                    </a:lnTlToBr>
                    <a:lnBlToTr w="12700" cmpd="sng">
                      <a:noFill/>
                      <a:prstDash val="solid"/>
                    </a:lnBlToTr>
                    <a:solidFill>
                      <a:srgbClr val="5AA0F5">
                        <a:tint val="20000"/>
                      </a:srgbClr>
                    </a:solid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lvl="0" algn="l" fontAlgn="b"/>
                      <a:r>
                        <a:rPr lang="en-IN" sz="1200" u="none" strike="noStrike" dirty="0">
                          <a:effectLst/>
                          <a:latin typeface="Leelawadee" panose="020B0502040204020203" pitchFamily="34" charset="-34"/>
                          <a:cs typeface="Leelawadee" panose="020B0502040204020203" pitchFamily="34" charset="-34"/>
                        </a:rPr>
                        <a:t>Leather &amp; Shoes, Indore</a:t>
                      </a:r>
                      <a:endParaRPr lang="en-IN" sz="1200" b="0" i="0" u="none" strike="noStrike" dirty="0">
                        <a:solidFill>
                          <a:srgbClr val="000000"/>
                        </a:solidFill>
                        <a:effectLst/>
                        <a:latin typeface="Leelawadee" panose="020B0502040204020203" pitchFamily="34" charset="-34"/>
                        <a:cs typeface="Leelawadee" panose="020B0502040204020203" pitchFamily="34" charset="-34"/>
                      </a:endParaRPr>
                    </a:p>
                  </a:txBody>
                  <a:tcPr marL="7668" marR="7668" marT="7668" marB="0" anchor="b">
                    <a:lnL w="12700" cmpd="sng">
                      <a:solidFill>
                        <a:srgbClr val="5AA0F5"/>
                      </a:solidFill>
                    </a:lnL>
                    <a:lnR w="12700" cmpd="sng">
                      <a:solidFill>
                        <a:srgbClr val="5AA0F5"/>
                      </a:solidFill>
                    </a:lnR>
                    <a:lnT w="12700" cmpd="sng">
                      <a:solidFill>
                        <a:srgbClr val="5AA0F5"/>
                      </a:solidFill>
                    </a:lnT>
                    <a:lnB w="12700" cmpd="sng">
                      <a:solidFill>
                        <a:srgbClr val="5AA0F5"/>
                      </a:solidFill>
                    </a:lnB>
                    <a:lnTlToBr w="12700" cmpd="sng">
                      <a:noFill/>
                      <a:prstDash val="solid"/>
                    </a:lnTlToBr>
                    <a:lnBlToTr w="12700" cmpd="sng">
                      <a:noFill/>
                      <a:prstDash val="solid"/>
                    </a:lnBlToTr>
                    <a:solidFill>
                      <a:srgbClr val="5AA0F5">
                        <a:tint val="20000"/>
                      </a:srgbClr>
                    </a:solid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algn="ctr" fontAlgn="b"/>
                      <a:r>
                        <a:rPr lang="en-IN" sz="1200" u="none" strike="noStrike" dirty="0">
                          <a:effectLst/>
                          <a:latin typeface="Leelawadee" panose="020B0502040204020203" pitchFamily="34" charset="-34"/>
                          <a:cs typeface="Leelawadee" panose="020B0502040204020203" pitchFamily="34" charset="-34"/>
                        </a:rPr>
                        <a:t>4</a:t>
                      </a:r>
                      <a:endParaRPr lang="en-IN" sz="1200" b="0" i="0" u="none" strike="noStrike" dirty="0">
                        <a:solidFill>
                          <a:srgbClr val="000000"/>
                        </a:solidFill>
                        <a:effectLst/>
                        <a:latin typeface="Leelawadee" panose="020B0502040204020203" pitchFamily="34" charset="-34"/>
                        <a:cs typeface="Leelawadee" panose="020B0502040204020203" pitchFamily="34" charset="-34"/>
                      </a:endParaRPr>
                    </a:p>
                  </a:txBody>
                  <a:tcPr marL="7668" marR="7668" marT="7668" marB="0" anchor="b">
                    <a:lnL w="12700" cmpd="sng">
                      <a:solidFill>
                        <a:srgbClr val="5AA0F5"/>
                      </a:solidFill>
                    </a:lnL>
                    <a:lnR w="12700" cmpd="sng">
                      <a:solidFill>
                        <a:srgbClr val="5AA0F5"/>
                      </a:solidFill>
                    </a:lnR>
                    <a:lnT w="12700" cmpd="sng">
                      <a:solidFill>
                        <a:srgbClr val="5AA0F5"/>
                      </a:solidFill>
                    </a:lnT>
                    <a:lnB w="12700" cmpd="sng">
                      <a:solidFill>
                        <a:srgbClr val="5AA0F5"/>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algn="ctr" fontAlgn="b"/>
                      <a:r>
                        <a:rPr lang="en-IN" sz="1200" u="none" strike="noStrike" dirty="0">
                          <a:effectLst/>
                          <a:latin typeface="Leelawadee" panose="020B0502040204020203" pitchFamily="34" charset="-34"/>
                          <a:cs typeface="Leelawadee" panose="020B0502040204020203" pitchFamily="34" charset="-34"/>
                        </a:rPr>
                        <a:t>10</a:t>
                      </a:r>
                      <a:endParaRPr lang="en-IN" sz="1200" b="0" i="0" u="none" strike="noStrike" dirty="0">
                        <a:solidFill>
                          <a:srgbClr val="000000"/>
                        </a:solidFill>
                        <a:effectLst/>
                        <a:latin typeface="Leelawadee" panose="020B0502040204020203" pitchFamily="34" charset="-34"/>
                        <a:cs typeface="Leelawadee" panose="020B0502040204020203" pitchFamily="34" charset="-34"/>
                      </a:endParaRPr>
                    </a:p>
                  </a:txBody>
                  <a:tcPr marL="7668" marR="7668" marT="7668" marB="0" anchor="b">
                    <a:lnL w="12700" cmpd="sng">
                      <a:solidFill>
                        <a:srgbClr val="5AA0F5"/>
                      </a:solidFill>
                    </a:lnL>
                    <a:lnR w="12700" cmpd="sng">
                      <a:solidFill>
                        <a:srgbClr val="5AA0F5"/>
                      </a:solidFill>
                    </a:lnR>
                    <a:lnT w="12700" cmpd="sng">
                      <a:solidFill>
                        <a:srgbClr val="5AA0F5"/>
                      </a:solidFill>
                    </a:lnT>
                    <a:lnB w="12700" cmpd="sng">
                      <a:solidFill>
                        <a:srgbClr val="5AA0F5"/>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algn="ctr" fontAlgn="b"/>
                      <a:r>
                        <a:rPr lang="en-IN" sz="1200" u="none" strike="noStrike" dirty="0">
                          <a:effectLst/>
                          <a:latin typeface="Leelawadee" panose="020B0502040204020203" pitchFamily="34" charset="-34"/>
                          <a:cs typeface="Leelawadee" panose="020B0502040204020203" pitchFamily="34" charset="-34"/>
                        </a:rPr>
                        <a:t>                  30,000 </a:t>
                      </a:r>
                      <a:endParaRPr lang="en-IN" sz="1200" b="0" i="0" u="none" strike="noStrike" dirty="0">
                        <a:solidFill>
                          <a:srgbClr val="000000"/>
                        </a:solidFill>
                        <a:effectLst/>
                        <a:latin typeface="Leelawadee" panose="020B0502040204020203" pitchFamily="34" charset="-34"/>
                        <a:cs typeface="Leelawadee" panose="020B0502040204020203" pitchFamily="34" charset="-34"/>
                      </a:endParaRPr>
                    </a:p>
                  </a:txBody>
                  <a:tcPr marL="7668" marR="7668" marT="7668" marB="0" anchor="b">
                    <a:lnL w="12700" cmpd="sng">
                      <a:solidFill>
                        <a:srgbClr val="5AA0F5"/>
                      </a:solidFill>
                    </a:lnL>
                    <a:lnR w="12700" cmpd="sng">
                      <a:solidFill>
                        <a:srgbClr val="5AA0F5"/>
                      </a:solidFill>
                    </a:lnR>
                    <a:lnT w="12700" cmpd="sng">
                      <a:solidFill>
                        <a:srgbClr val="5AA0F5"/>
                      </a:solidFill>
                    </a:lnT>
                    <a:lnB w="12700" cmpd="sng">
                      <a:solidFill>
                        <a:srgbClr val="5AA0F5"/>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algn="ctr" fontAlgn="b"/>
                      <a:r>
                        <a:rPr lang="en-IN" sz="1200" u="none" strike="noStrike">
                          <a:effectLst/>
                          <a:latin typeface="Leelawadee" panose="020B0502040204020203" pitchFamily="34" charset="-34"/>
                          <a:cs typeface="Leelawadee" panose="020B0502040204020203" pitchFamily="34" charset="-34"/>
                        </a:rPr>
                        <a:t>   12,00,000 </a:t>
                      </a:r>
                      <a:endParaRPr lang="en-IN" sz="1200" b="0" i="0" u="none" strike="noStrike">
                        <a:solidFill>
                          <a:srgbClr val="000000"/>
                        </a:solidFill>
                        <a:effectLst/>
                        <a:latin typeface="Leelawadee" panose="020B0502040204020203" pitchFamily="34" charset="-34"/>
                        <a:cs typeface="Leelawadee" panose="020B0502040204020203" pitchFamily="34" charset="-34"/>
                      </a:endParaRPr>
                    </a:p>
                  </a:txBody>
                  <a:tcPr marL="7668" marR="7668" marT="7668" marB="0" anchor="b">
                    <a:lnL w="12700" cmpd="sng">
                      <a:solidFill>
                        <a:srgbClr val="5AA0F5"/>
                      </a:solidFill>
                    </a:lnL>
                    <a:lnR w="12700" cap="flat" cmpd="sng" algn="ctr">
                      <a:solidFill>
                        <a:srgbClr val="5AA0F5"/>
                      </a:solidFill>
                      <a:prstDash val="solid"/>
                      <a:round/>
                      <a:headEnd type="none" w="med" len="med"/>
                      <a:tailEnd type="none" w="med" len="med"/>
                    </a:lnR>
                    <a:lnT w="12700" cmpd="sng">
                      <a:solidFill>
                        <a:srgbClr val="5AA0F5"/>
                      </a:solidFill>
                    </a:lnT>
                    <a:lnB w="12700" cmpd="sng">
                      <a:solidFill>
                        <a:srgbClr val="5AA0F5"/>
                      </a:solidFill>
                    </a:lnB>
                    <a:lnTlToBr w="12700" cmpd="sng">
                      <a:noFill/>
                      <a:prstDash val="solid"/>
                    </a:lnTlToBr>
                    <a:lnBlToTr w="12700" cmpd="sng">
                      <a:noFill/>
                      <a:prstDash val="solid"/>
                    </a:lnBlToTr>
                    <a:noFill/>
                  </a:tcPr>
                </a:tc>
                <a:tc>
                  <a:txBody>
                    <a:bodyPr/>
                    <a:lstStyle/>
                    <a:p>
                      <a:pPr algn="ctr" fontAlgn="b"/>
                      <a:r>
                        <a:rPr lang="en-IN" sz="1200" u="none" strike="noStrike" dirty="0">
                          <a:solidFill>
                            <a:srgbClr val="C00000"/>
                          </a:solidFill>
                          <a:effectLst/>
                          <a:latin typeface="Leelawadee" panose="020B0502040204020203" pitchFamily="34" charset="-34"/>
                          <a:cs typeface="Leelawadee" panose="020B0502040204020203" pitchFamily="34" charset="-34"/>
                        </a:rPr>
                        <a:t> </a:t>
                      </a:r>
                      <a:r>
                        <a:rPr lang="en-IN" sz="1200" b="1" u="none" strike="noStrike" kern="1200" dirty="0">
                          <a:solidFill>
                            <a:srgbClr val="C00000"/>
                          </a:solidFill>
                          <a:effectLst/>
                          <a:latin typeface="Leelawadee" panose="020B0502040204020203" pitchFamily="34" charset="-34"/>
                          <a:ea typeface="+mn-ea"/>
                          <a:cs typeface="Leelawadee" panose="020B0502040204020203" pitchFamily="34" charset="-34"/>
                        </a:rPr>
                        <a:t>Low </a:t>
                      </a:r>
                    </a:p>
                  </a:txBody>
                  <a:tcPr marL="7668" marR="7668" marT="7668" marB="0" anchor="b">
                    <a:lnL w="12700" cmpd="sng">
                      <a:solidFill>
                        <a:srgbClr val="5AA0F5"/>
                      </a:solidFill>
                    </a:lnL>
                    <a:lnR w="12700" cmpd="sng">
                      <a:solidFill>
                        <a:srgbClr val="5AA0F5"/>
                      </a:solidFill>
                    </a:lnR>
                    <a:lnT w="12700" cmpd="sng">
                      <a:solidFill>
                        <a:srgbClr val="5AA0F5"/>
                      </a:solidFill>
                    </a:lnT>
                    <a:lnB w="12700" cmpd="sng">
                      <a:solidFill>
                        <a:srgbClr val="5AA0F5"/>
                      </a:solidFill>
                    </a:lnB>
                    <a:lnTlToBr w="12700" cmpd="sng">
                      <a:noFill/>
                      <a:prstDash val="solid"/>
                    </a:lnTlToBr>
                    <a:lnBlToTr w="12700" cmpd="sng">
                      <a:noFill/>
                      <a:prstDash val="solid"/>
                    </a:lnBlToTr>
                    <a:noFill/>
                  </a:tcPr>
                </a:tc>
                <a:tc>
                  <a:txBody>
                    <a:bodyPr/>
                    <a:lstStyle/>
                    <a:p>
                      <a:pPr algn="ctr" fontAlgn="b"/>
                      <a:r>
                        <a:rPr lang="en-IN" sz="1200" u="none" strike="noStrike" dirty="0">
                          <a:solidFill>
                            <a:srgbClr val="C00000"/>
                          </a:solidFill>
                          <a:effectLst/>
                          <a:latin typeface="Leelawadee" panose="020B0502040204020203" pitchFamily="34" charset="-34"/>
                          <a:cs typeface="Leelawadee" panose="020B0502040204020203" pitchFamily="34" charset="-34"/>
                        </a:rPr>
                        <a:t> </a:t>
                      </a:r>
                      <a:r>
                        <a:rPr lang="en-IN" sz="1200" b="1" u="none" strike="noStrike" kern="1200" dirty="0">
                          <a:solidFill>
                            <a:srgbClr val="C00000"/>
                          </a:solidFill>
                          <a:effectLst/>
                          <a:latin typeface="Leelawadee" panose="020B0502040204020203" pitchFamily="34" charset="-34"/>
                          <a:ea typeface="+mn-ea"/>
                          <a:cs typeface="Leelawadee" panose="020B0502040204020203" pitchFamily="34" charset="-34"/>
                        </a:rPr>
                        <a:t>Low </a:t>
                      </a:r>
                    </a:p>
                  </a:txBody>
                  <a:tcPr marL="7668" marR="7668" marT="7668" marB="0" anchor="b">
                    <a:lnL w="12700" cmpd="sng">
                      <a:solidFill>
                        <a:srgbClr val="5AA0F5"/>
                      </a:solidFill>
                    </a:lnL>
                    <a:lnR w="12700" cmpd="sng">
                      <a:solidFill>
                        <a:srgbClr val="5AA0F5"/>
                      </a:solidFill>
                    </a:lnR>
                    <a:lnT w="12700" cmpd="sng">
                      <a:solidFill>
                        <a:srgbClr val="5AA0F5"/>
                      </a:solidFill>
                    </a:lnT>
                    <a:lnB w="12700" cmpd="sng">
                      <a:solidFill>
                        <a:srgbClr val="5AA0F5"/>
                      </a:solidFill>
                    </a:lnB>
                    <a:lnTlToBr w="12700" cmpd="sng">
                      <a:noFill/>
                      <a:prstDash val="solid"/>
                    </a:lnTlToBr>
                    <a:lnBlToTr w="12700" cmpd="sng">
                      <a:noFill/>
                      <a:prstDash val="solid"/>
                    </a:lnBlToTr>
                    <a:noFill/>
                  </a:tcPr>
                </a:tc>
              </a:tr>
              <a:tr h="354367">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algn="ctr" fontAlgn="b"/>
                      <a:r>
                        <a:rPr lang="en-IN" sz="1400" u="none" strike="noStrike" dirty="0" smtClean="0">
                          <a:effectLst/>
                          <a:latin typeface="Leelawadee" panose="020B0502040204020203" pitchFamily="34" charset="-34"/>
                          <a:cs typeface="Leelawadee" panose="020B0502040204020203" pitchFamily="34" charset="-34"/>
                        </a:rPr>
                        <a:t>TGBL</a:t>
                      </a:r>
                      <a:endParaRPr lang="en-IN" sz="1400" b="0" i="0" u="none" strike="noStrike" dirty="0">
                        <a:solidFill>
                          <a:srgbClr val="000000"/>
                        </a:solidFill>
                        <a:effectLst/>
                        <a:latin typeface="Leelawadee" panose="020B0502040204020203" pitchFamily="34" charset="-34"/>
                        <a:cs typeface="Leelawadee" panose="020B0502040204020203" pitchFamily="34" charset="-34"/>
                      </a:endParaRPr>
                    </a:p>
                  </a:txBody>
                  <a:tcPr marL="7668" marR="7668" marT="7668" marB="0" anchor="b">
                    <a:lnL w="12700" cmpd="sng">
                      <a:solidFill>
                        <a:srgbClr val="5AA0F5"/>
                      </a:solidFill>
                    </a:lnL>
                    <a:lnR w="12700" cmpd="sng">
                      <a:solidFill>
                        <a:srgbClr val="5AA0F5"/>
                      </a:solidFill>
                    </a:lnR>
                    <a:lnT w="12700" cmpd="sng">
                      <a:solidFill>
                        <a:srgbClr val="5AA0F5"/>
                      </a:solidFill>
                    </a:lnT>
                    <a:lnB w="12700" cmpd="sng">
                      <a:solidFill>
                        <a:srgbClr val="5AA0F5"/>
                      </a:solidFill>
                    </a:lnB>
                    <a:lnTlToBr w="12700" cmpd="sng">
                      <a:noFill/>
                      <a:prstDash val="solid"/>
                    </a:lnTlToBr>
                    <a:lnBlToTr w="12700" cmpd="sng">
                      <a:noFill/>
                      <a:prstDash val="solid"/>
                    </a:lnBlToTr>
                    <a:solidFill>
                      <a:srgbClr val="5AA0F5">
                        <a:tint val="20000"/>
                      </a:srgbClr>
                    </a:solid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lvl="0" algn="l" fontAlgn="b"/>
                      <a:r>
                        <a:rPr lang="en-IN" sz="1200" u="none" strike="noStrike" dirty="0">
                          <a:effectLst/>
                          <a:latin typeface="Leelawadee" panose="020B0502040204020203" pitchFamily="34" charset="-34"/>
                          <a:cs typeface="Leelawadee" panose="020B0502040204020203" pitchFamily="34" charset="-34"/>
                        </a:rPr>
                        <a:t>Tea plantations in </a:t>
                      </a:r>
                      <a:r>
                        <a:rPr lang="en-IN" sz="1200" u="none" strike="noStrike" dirty="0" err="1">
                          <a:effectLst/>
                          <a:latin typeface="Leelawadee" panose="020B0502040204020203" pitchFamily="34" charset="-34"/>
                          <a:cs typeface="Leelawadee" panose="020B0502040204020203" pitchFamily="34" charset="-34"/>
                        </a:rPr>
                        <a:t>Munnar</a:t>
                      </a:r>
                      <a:r>
                        <a:rPr lang="en-IN" sz="1200" u="none" strike="noStrike" dirty="0">
                          <a:effectLst/>
                          <a:latin typeface="Leelawadee" panose="020B0502040204020203" pitchFamily="34" charset="-34"/>
                          <a:cs typeface="Leelawadee" panose="020B0502040204020203" pitchFamily="34" charset="-34"/>
                        </a:rPr>
                        <a:t> and Assam</a:t>
                      </a:r>
                      <a:endParaRPr lang="en-IN" sz="1200" b="0" i="0" u="none" strike="noStrike" dirty="0">
                        <a:solidFill>
                          <a:srgbClr val="000000"/>
                        </a:solidFill>
                        <a:effectLst/>
                        <a:latin typeface="Leelawadee" panose="020B0502040204020203" pitchFamily="34" charset="-34"/>
                        <a:cs typeface="Leelawadee" panose="020B0502040204020203" pitchFamily="34" charset="-34"/>
                      </a:endParaRPr>
                    </a:p>
                  </a:txBody>
                  <a:tcPr marL="7668" marR="7668" marT="7668" marB="0" anchor="b">
                    <a:lnL w="12700" cmpd="sng">
                      <a:solidFill>
                        <a:srgbClr val="5AA0F5"/>
                      </a:solidFill>
                    </a:lnL>
                    <a:lnR w="12700" cmpd="sng">
                      <a:solidFill>
                        <a:srgbClr val="5AA0F5"/>
                      </a:solidFill>
                    </a:lnR>
                    <a:lnT w="12700" cmpd="sng">
                      <a:solidFill>
                        <a:srgbClr val="5AA0F5"/>
                      </a:solidFill>
                    </a:lnT>
                    <a:lnB w="12700" cmpd="sng">
                      <a:solidFill>
                        <a:srgbClr val="5AA0F5"/>
                      </a:solidFill>
                    </a:lnB>
                    <a:lnTlToBr w="12700" cmpd="sng">
                      <a:noFill/>
                      <a:prstDash val="solid"/>
                    </a:lnTlToBr>
                    <a:lnBlToTr w="12700" cmpd="sng">
                      <a:noFill/>
                      <a:prstDash val="solid"/>
                    </a:lnBlToTr>
                    <a:solidFill>
                      <a:srgbClr val="5AA0F5">
                        <a:tint val="20000"/>
                      </a:srgbClr>
                    </a:solid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algn="ctr" fontAlgn="b"/>
                      <a:r>
                        <a:rPr lang="en-IN" sz="1200" u="none" strike="noStrike">
                          <a:effectLst/>
                          <a:latin typeface="Leelawadee" panose="020B0502040204020203" pitchFamily="34" charset="-34"/>
                          <a:cs typeface="Leelawadee" panose="020B0502040204020203" pitchFamily="34" charset="-34"/>
                        </a:rPr>
                        <a:t>4</a:t>
                      </a:r>
                      <a:endParaRPr lang="en-IN" sz="1200" b="0" i="0" u="none" strike="noStrike">
                        <a:solidFill>
                          <a:srgbClr val="000000"/>
                        </a:solidFill>
                        <a:effectLst/>
                        <a:latin typeface="Leelawadee" panose="020B0502040204020203" pitchFamily="34" charset="-34"/>
                        <a:cs typeface="Leelawadee" panose="020B0502040204020203" pitchFamily="34" charset="-34"/>
                      </a:endParaRPr>
                    </a:p>
                  </a:txBody>
                  <a:tcPr marL="7668" marR="7668" marT="7668" marB="0" anchor="b">
                    <a:lnL w="12700" cmpd="sng">
                      <a:solidFill>
                        <a:srgbClr val="5AA0F5"/>
                      </a:solidFill>
                    </a:lnL>
                    <a:lnR w="12700" cmpd="sng">
                      <a:solidFill>
                        <a:srgbClr val="5AA0F5"/>
                      </a:solidFill>
                    </a:lnR>
                    <a:lnT w="12700" cmpd="sng">
                      <a:solidFill>
                        <a:srgbClr val="5AA0F5"/>
                      </a:solidFill>
                    </a:lnT>
                    <a:lnB w="12700" cmpd="sng">
                      <a:solidFill>
                        <a:srgbClr val="5AA0F5"/>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algn="ctr" fontAlgn="b"/>
                      <a:r>
                        <a:rPr lang="en-IN" sz="1200" u="none" strike="noStrike">
                          <a:effectLst/>
                          <a:latin typeface="Leelawadee" panose="020B0502040204020203" pitchFamily="34" charset="-34"/>
                          <a:cs typeface="Leelawadee" panose="020B0502040204020203" pitchFamily="34" charset="-34"/>
                        </a:rPr>
                        <a:t>10</a:t>
                      </a:r>
                      <a:endParaRPr lang="en-IN" sz="1200" b="0" i="0" u="none" strike="noStrike">
                        <a:solidFill>
                          <a:srgbClr val="000000"/>
                        </a:solidFill>
                        <a:effectLst/>
                        <a:latin typeface="Leelawadee" panose="020B0502040204020203" pitchFamily="34" charset="-34"/>
                        <a:cs typeface="Leelawadee" panose="020B0502040204020203" pitchFamily="34" charset="-34"/>
                      </a:endParaRPr>
                    </a:p>
                  </a:txBody>
                  <a:tcPr marL="7668" marR="7668" marT="7668" marB="0" anchor="b">
                    <a:lnL w="12700" cmpd="sng">
                      <a:solidFill>
                        <a:srgbClr val="5AA0F5"/>
                      </a:solidFill>
                    </a:lnL>
                    <a:lnR w="12700" cmpd="sng">
                      <a:solidFill>
                        <a:srgbClr val="5AA0F5"/>
                      </a:solidFill>
                    </a:lnR>
                    <a:lnT w="12700" cmpd="sng">
                      <a:solidFill>
                        <a:srgbClr val="5AA0F5"/>
                      </a:solidFill>
                    </a:lnT>
                    <a:lnB w="12700" cmpd="sng">
                      <a:solidFill>
                        <a:srgbClr val="5AA0F5"/>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algn="ctr" fontAlgn="b"/>
                      <a:r>
                        <a:rPr lang="en-IN" sz="1200" u="none" strike="noStrike" dirty="0">
                          <a:effectLst/>
                          <a:latin typeface="Leelawadee" panose="020B0502040204020203" pitchFamily="34" charset="-34"/>
                          <a:cs typeface="Leelawadee" panose="020B0502040204020203" pitchFamily="34" charset="-34"/>
                        </a:rPr>
                        <a:t>                  50,000 </a:t>
                      </a:r>
                      <a:endParaRPr lang="en-IN" sz="1200" b="0" i="0" u="none" strike="noStrike" dirty="0">
                        <a:solidFill>
                          <a:srgbClr val="000000"/>
                        </a:solidFill>
                        <a:effectLst/>
                        <a:latin typeface="Leelawadee" panose="020B0502040204020203" pitchFamily="34" charset="-34"/>
                        <a:cs typeface="Leelawadee" panose="020B0502040204020203" pitchFamily="34" charset="-34"/>
                      </a:endParaRPr>
                    </a:p>
                  </a:txBody>
                  <a:tcPr marL="7668" marR="7668" marT="7668" marB="0" anchor="b">
                    <a:lnL w="12700" cmpd="sng">
                      <a:solidFill>
                        <a:srgbClr val="5AA0F5"/>
                      </a:solidFill>
                    </a:lnL>
                    <a:lnR w="12700" cmpd="sng">
                      <a:solidFill>
                        <a:srgbClr val="5AA0F5"/>
                      </a:solidFill>
                    </a:lnR>
                    <a:lnT w="12700" cmpd="sng">
                      <a:solidFill>
                        <a:srgbClr val="5AA0F5"/>
                      </a:solidFill>
                    </a:lnT>
                    <a:lnB w="12700" cmpd="sng">
                      <a:solidFill>
                        <a:srgbClr val="5AA0F5"/>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algn="ctr" fontAlgn="b"/>
                      <a:r>
                        <a:rPr lang="en-IN" sz="1200" u="none" strike="noStrike" dirty="0">
                          <a:effectLst/>
                          <a:latin typeface="Leelawadee" panose="020B0502040204020203" pitchFamily="34" charset="-34"/>
                          <a:cs typeface="Leelawadee" panose="020B0502040204020203" pitchFamily="34" charset="-34"/>
                        </a:rPr>
                        <a:t>   20,00,000 </a:t>
                      </a:r>
                      <a:endParaRPr lang="en-IN" sz="1200" b="0" i="0" u="none" strike="noStrike" dirty="0">
                        <a:solidFill>
                          <a:srgbClr val="000000"/>
                        </a:solidFill>
                        <a:effectLst/>
                        <a:latin typeface="Leelawadee" panose="020B0502040204020203" pitchFamily="34" charset="-34"/>
                        <a:cs typeface="Leelawadee" panose="020B0502040204020203" pitchFamily="34" charset="-34"/>
                      </a:endParaRPr>
                    </a:p>
                  </a:txBody>
                  <a:tcPr marL="7668" marR="7668" marT="7668" marB="0" anchor="b">
                    <a:lnL w="12700" cmpd="sng">
                      <a:solidFill>
                        <a:srgbClr val="5AA0F5"/>
                      </a:solidFill>
                    </a:lnL>
                    <a:lnR w="12700" cap="flat" cmpd="sng" algn="ctr">
                      <a:solidFill>
                        <a:srgbClr val="5AA0F5"/>
                      </a:solidFill>
                      <a:prstDash val="solid"/>
                      <a:round/>
                      <a:headEnd type="none" w="med" len="med"/>
                      <a:tailEnd type="none" w="med" len="med"/>
                    </a:lnR>
                    <a:lnT w="12700" cmpd="sng">
                      <a:solidFill>
                        <a:srgbClr val="5AA0F5"/>
                      </a:solidFill>
                    </a:lnT>
                    <a:lnB w="12700" cmpd="sng">
                      <a:solidFill>
                        <a:srgbClr val="5AA0F5"/>
                      </a:solidFill>
                    </a:lnB>
                    <a:lnTlToBr w="12700" cmpd="sng">
                      <a:noFill/>
                      <a:prstDash val="solid"/>
                    </a:lnTlToBr>
                    <a:lnBlToTr w="12700" cmpd="sng">
                      <a:noFill/>
                      <a:prstDash val="solid"/>
                    </a:lnBlToTr>
                    <a:noFill/>
                  </a:tcPr>
                </a:tc>
                <a:tc>
                  <a:txBody>
                    <a:bodyPr/>
                    <a:lstStyle/>
                    <a:p>
                      <a:pPr algn="ctr" fontAlgn="b"/>
                      <a:r>
                        <a:rPr lang="en-IN" sz="1200" u="none" strike="noStrike" dirty="0">
                          <a:effectLst/>
                          <a:latin typeface="Leelawadee" panose="020B0502040204020203" pitchFamily="34" charset="-34"/>
                          <a:cs typeface="Leelawadee" panose="020B0502040204020203" pitchFamily="34" charset="-34"/>
                        </a:rPr>
                        <a:t> </a:t>
                      </a:r>
                      <a:r>
                        <a:rPr lang="en-IN" sz="1200" b="1" u="none" strike="noStrike" kern="1200" dirty="0">
                          <a:solidFill>
                            <a:srgbClr val="00B050"/>
                          </a:solidFill>
                          <a:effectLst/>
                          <a:latin typeface="Leelawadee" panose="020B0502040204020203" pitchFamily="34" charset="-34"/>
                          <a:ea typeface="+mn-ea"/>
                          <a:cs typeface="Leelawadee" panose="020B0502040204020203" pitchFamily="34" charset="-34"/>
                        </a:rPr>
                        <a:t>High  </a:t>
                      </a:r>
                    </a:p>
                  </a:txBody>
                  <a:tcPr marL="7668" marR="7668" marT="7668" marB="0" anchor="b">
                    <a:lnL w="12700" cmpd="sng">
                      <a:solidFill>
                        <a:srgbClr val="5AA0F5"/>
                      </a:solidFill>
                    </a:lnL>
                    <a:lnR w="12700" cmpd="sng">
                      <a:solidFill>
                        <a:srgbClr val="5AA0F5"/>
                      </a:solidFill>
                    </a:lnR>
                    <a:lnT w="12700" cmpd="sng">
                      <a:solidFill>
                        <a:srgbClr val="5AA0F5"/>
                      </a:solidFill>
                    </a:lnT>
                    <a:lnB w="12700" cmpd="sng">
                      <a:solidFill>
                        <a:srgbClr val="5AA0F5"/>
                      </a:solidFill>
                    </a:lnB>
                    <a:lnTlToBr w="12700" cmpd="sng">
                      <a:noFill/>
                      <a:prstDash val="solid"/>
                    </a:lnTlToBr>
                    <a:lnBlToTr w="12700" cmpd="sng">
                      <a:noFill/>
                      <a:prstDash val="solid"/>
                    </a:lnBlToTr>
                    <a:noFill/>
                  </a:tcPr>
                </a:tc>
                <a:tc>
                  <a:txBody>
                    <a:bodyPr/>
                    <a:lstStyle/>
                    <a:p>
                      <a:pPr algn="ctr" fontAlgn="b"/>
                      <a:r>
                        <a:rPr lang="en-IN" sz="1200" b="1" u="none" strike="noStrike" kern="1200" dirty="0">
                          <a:solidFill>
                            <a:srgbClr val="00B0F0"/>
                          </a:solidFill>
                          <a:effectLst/>
                          <a:latin typeface="Leelawadee" panose="020B0502040204020203" pitchFamily="34" charset="-34"/>
                          <a:ea typeface="+mn-ea"/>
                          <a:cs typeface="Leelawadee" panose="020B0502040204020203" pitchFamily="34" charset="-34"/>
                        </a:rPr>
                        <a:t> Medium </a:t>
                      </a:r>
                    </a:p>
                  </a:txBody>
                  <a:tcPr marL="7668" marR="7668" marT="7668" marB="0" anchor="b">
                    <a:lnL w="12700" cmpd="sng">
                      <a:solidFill>
                        <a:srgbClr val="5AA0F5"/>
                      </a:solidFill>
                    </a:lnL>
                    <a:lnR w="12700" cmpd="sng">
                      <a:solidFill>
                        <a:srgbClr val="5AA0F5"/>
                      </a:solidFill>
                    </a:lnR>
                    <a:lnT w="12700" cmpd="sng">
                      <a:solidFill>
                        <a:srgbClr val="5AA0F5"/>
                      </a:solidFill>
                    </a:lnT>
                    <a:lnB w="12700" cmpd="sng">
                      <a:solidFill>
                        <a:srgbClr val="5AA0F5"/>
                      </a:solidFill>
                    </a:lnB>
                    <a:lnTlToBr w="12700" cmpd="sng">
                      <a:noFill/>
                      <a:prstDash val="solid"/>
                    </a:lnTlToBr>
                    <a:lnBlToTr w="12700" cmpd="sng">
                      <a:noFill/>
                      <a:prstDash val="solid"/>
                    </a:lnBlToTr>
                    <a:noFill/>
                  </a:tcPr>
                </a:tc>
              </a:tr>
              <a:tr h="354367">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algn="ctr" fontAlgn="b"/>
                      <a:r>
                        <a:rPr lang="en-IN" sz="1400" u="none" strike="noStrike" dirty="0">
                          <a:effectLst/>
                          <a:latin typeface="Leelawadee" panose="020B0502040204020203" pitchFamily="34" charset="-34"/>
                          <a:cs typeface="Leelawadee" panose="020B0502040204020203" pitchFamily="34" charset="-34"/>
                        </a:rPr>
                        <a:t>Tata Coffee </a:t>
                      </a:r>
                      <a:endParaRPr lang="en-IN" sz="1400" b="0" i="0" u="none" strike="noStrike" dirty="0">
                        <a:solidFill>
                          <a:srgbClr val="000000"/>
                        </a:solidFill>
                        <a:effectLst/>
                        <a:latin typeface="Leelawadee" panose="020B0502040204020203" pitchFamily="34" charset="-34"/>
                        <a:cs typeface="Leelawadee" panose="020B0502040204020203" pitchFamily="34" charset="-34"/>
                      </a:endParaRPr>
                    </a:p>
                  </a:txBody>
                  <a:tcPr marL="7668" marR="7668" marT="7668" marB="0" anchor="b">
                    <a:lnL w="12700" cmpd="sng">
                      <a:solidFill>
                        <a:srgbClr val="5AA0F5"/>
                      </a:solidFill>
                    </a:lnL>
                    <a:lnR w="12700" cmpd="sng">
                      <a:solidFill>
                        <a:srgbClr val="5AA0F5"/>
                      </a:solidFill>
                    </a:lnR>
                    <a:lnT w="12700" cmpd="sng">
                      <a:solidFill>
                        <a:srgbClr val="5AA0F5"/>
                      </a:solidFill>
                    </a:lnT>
                    <a:lnB w="12700" cmpd="sng">
                      <a:solidFill>
                        <a:srgbClr val="5AA0F5"/>
                      </a:solidFill>
                    </a:lnB>
                    <a:lnTlToBr w="12700" cmpd="sng">
                      <a:noFill/>
                      <a:prstDash val="solid"/>
                    </a:lnTlToBr>
                    <a:lnBlToTr w="12700" cmpd="sng">
                      <a:noFill/>
                      <a:prstDash val="solid"/>
                    </a:lnBlToTr>
                    <a:solidFill>
                      <a:srgbClr val="5AA0F5">
                        <a:tint val="20000"/>
                      </a:srgbClr>
                    </a:solid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lvl="0" algn="l" fontAlgn="b"/>
                      <a:r>
                        <a:rPr lang="en-IN" sz="1200" u="none" strike="noStrike" dirty="0">
                          <a:effectLst/>
                          <a:latin typeface="Leelawadee" panose="020B0502040204020203" pitchFamily="34" charset="-34"/>
                          <a:cs typeface="Leelawadee" panose="020B0502040204020203" pitchFamily="34" charset="-34"/>
                        </a:rPr>
                        <a:t>Coffee plantations in Coorg, ex-Bangalore</a:t>
                      </a:r>
                      <a:endParaRPr lang="en-IN" sz="1200" b="0" i="0" u="none" strike="noStrike" dirty="0">
                        <a:solidFill>
                          <a:srgbClr val="000000"/>
                        </a:solidFill>
                        <a:effectLst/>
                        <a:latin typeface="Leelawadee" panose="020B0502040204020203" pitchFamily="34" charset="-34"/>
                        <a:cs typeface="Leelawadee" panose="020B0502040204020203" pitchFamily="34" charset="-34"/>
                      </a:endParaRPr>
                    </a:p>
                  </a:txBody>
                  <a:tcPr marL="7668" marR="7668" marT="7668" marB="0" anchor="b">
                    <a:lnL w="12700" cmpd="sng">
                      <a:solidFill>
                        <a:srgbClr val="5AA0F5"/>
                      </a:solidFill>
                    </a:lnL>
                    <a:lnR w="12700" cmpd="sng">
                      <a:solidFill>
                        <a:srgbClr val="5AA0F5"/>
                      </a:solidFill>
                    </a:lnR>
                    <a:lnT w="12700" cmpd="sng">
                      <a:solidFill>
                        <a:srgbClr val="5AA0F5"/>
                      </a:solidFill>
                    </a:lnT>
                    <a:lnB w="12700" cmpd="sng">
                      <a:solidFill>
                        <a:srgbClr val="5AA0F5"/>
                      </a:solidFill>
                    </a:lnB>
                    <a:lnTlToBr w="12700" cmpd="sng">
                      <a:noFill/>
                      <a:prstDash val="solid"/>
                    </a:lnTlToBr>
                    <a:lnBlToTr w="12700" cmpd="sng">
                      <a:noFill/>
                      <a:prstDash val="solid"/>
                    </a:lnBlToTr>
                    <a:solidFill>
                      <a:srgbClr val="5AA0F5">
                        <a:tint val="20000"/>
                      </a:srgbClr>
                    </a:solid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algn="ctr" fontAlgn="b"/>
                      <a:r>
                        <a:rPr lang="en-IN" sz="1200" u="none" strike="noStrike">
                          <a:effectLst/>
                          <a:latin typeface="Leelawadee" panose="020B0502040204020203" pitchFamily="34" charset="-34"/>
                          <a:cs typeface="Leelawadee" panose="020B0502040204020203" pitchFamily="34" charset="-34"/>
                        </a:rPr>
                        <a:t>4</a:t>
                      </a:r>
                      <a:endParaRPr lang="en-IN" sz="1200" b="0" i="0" u="none" strike="noStrike">
                        <a:solidFill>
                          <a:srgbClr val="000000"/>
                        </a:solidFill>
                        <a:effectLst/>
                        <a:latin typeface="Leelawadee" panose="020B0502040204020203" pitchFamily="34" charset="-34"/>
                        <a:cs typeface="Leelawadee" panose="020B0502040204020203" pitchFamily="34" charset="-34"/>
                      </a:endParaRPr>
                    </a:p>
                  </a:txBody>
                  <a:tcPr marL="7668" marR="7668" marT="7668" marB="0" anchor="b">
                    <a:lnL w="12700" cmpd="sng">
                      <a:solidFill>
                        <a:srgbClr val="5AA0F5"/>
                      </a:solidFill>
                    </a:lnL>
                    <a:lnR w="12700" cmpd="sng">
                      <a:solidFill>
                        <a:srgbClr val="5AA0F5"/>
                      </a:solidFill>
                    </a:lnR>
                    <a:lnT w="12700" cmpd="sng">
                      <a:solidFill>
                        <a:srgbClr val="5AA0F5"/>
                      </a:solidFill>
                    </a:lnT>
                    <a:lnB w="12700" cmpd="sng">
                      <a:solidFill>
                        <a:srgbClr val="5AA0F5"/>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algn="ctr" fontAlgn="b"/>
                      <a:r>
                        <a:rPr lang="en-IN" sz="1200" u="none" strike="noStrike">
                          <a:effectLst/>
                          <a:latin typeface="Leelawadee" panose="020B0502040204020203" pitchFamily="34" charset="-34"/>
                          <a:cs typeface="Leelawadee" panose="020B0502040204020203" pitchFamily="34" charset="-34"/>
                        </a:rPr>
                        <a:t>10</a:t>
                      </a:r>
                      <a:endParaRPr lang="en-IN" sz="1200" b="0" i="0" u="none" strike="noStrike">
                        <a:solidFill>
                          <a:srgbClr val="000000"/>
                        </a:solidFill>
                        <a:effectLst/>
                        <a:latin typeface="Leelawadee" panose="020B0502040204020203" pitchFamily="34" charset="-34"/>
                        <a:cs typeface="Leelawadee" panose="020B0502040204020203" pitchFamily="34" charset="-34"/>
                      </a:endParaRPr>
                    </a:p>
                  </a:txBody>
                  <a:tcPr marL="7668" marR="7668" marT="7668" marB="0" anchor="b">
                    <a:lnL w="12700" cmpd="sng">
                      <a:solidFill>
                        <a:srgbClr val="5AA0F5"/>
                      </a:solidFill>
                    </a:lnL>
                    <a:lnR w="12700" cmpd="sng">
                      <a:solidFill>
                        <a:srgbClr val="5AA0F5"/>
                      </a:solidFill>
                    </a:lnR>
                    <a:lnT w="12700" cmpd="sng">
                      <a:solidFill>
                        <a:srgbClr val="5AA0F5"/>
                      </a:solidFill>
                    </a:lnT>
                    <a:lnB w="12700" cmpd="sng">
                      <a:solidFill>
                        <a:srgbClr val="5AA0F5"/>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algn="ctr" fontAlgn="b"/>
                      <a:r>
                        <a:rPr lang="en-IN" sz="1200" u="none" strike="noStrike" dirty="0">
                          <a:effectLst/>
                          <a:latin typeface="Leelawadee" panose="020B0502040204020203" pitchFamily="34" charset="-34"/>
                          <a:cs typeface="Leelawadee" panose="020B0502040204020203" pitchFamily="34" charset="-34"/>
                        </a:rPr>
                        <a:t>                  50,000 </a:t>
                      </a:r>
                      <a:endParaRPr lang="en-IN" sz="1200" b="0" i="0" u="none" strike="noStrike" dirty="0">
                        <a:solidFill>
                          <a:srgbClr val="000000"/>
                        </a:solidFill>
                        <a:effectLst/>
                        <a:latin typeface="Leelawadee" panose="020B0502040204020203" pitchFamily="34" charset="-34"/>
                        <a:cs typeface="Leelawadee" panose="020B0502040204020203" pitchFamily="34" charset="-34"/>
                      </a:endParaRPr>
                    </a:p>
                  </a:txBody>
                  <a:tcPr marL="7668" marR="7668" marT="7668" marB="0" anchor="b">
                    <a:lnL w="12700" cmpd="sng">
                      <a:solidFill>
                        <a:srgbClr val="5AA0F5"/>
                      </a:solidFill>
                    </a:lnL>
                    <a:lnR w="12700" cmpd="sng">
                      <a:solidFill>
                        <a:srgbClr val="5AA0F5"/>
                      </a:solidFill>
                    </a:lnR>
                    <a:lnT w="12700" cmpd="sng">
                      <a:solidFill>
                        <a:srgbClr val="5AA0F5"/>
                      </a:solidFill>
                    </a:lnT>
                    <a:lnB w="12700" cmpd="sng">
                      <a:solidFill>
                        <a:srgbClr val="5AA0F5"/>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algn="ctr" fontAlgn="b"/>
                      <a:r>
                        <a:rPr lang="en-IN" sz="1200" u="none" strike="noStrike" dirty="0">
                          <a:effectLst/>
                          <a:latin typeface="Leelawadee" panose="020B0502040204020203" pitchFamily="34" charset="-34"/>
                          <a:cs typeface="Leelawadee" panose="020B0502040204020203" pitchFamily="34" charset="-34"/>
                        </a:rPr>
                        <a:t>   20,00,000 </a:t>
                      </a:r>
                      <a:endParaRPr lang="en-IN" sz="1200" b="0" i="0" u="none" strike="noStrike" dirty="0">
                        <a:solidFill>
                          <a:srgbClr val="000000"/>
                        </a:solidFill>
                        <a:effectLst/>
                        <a:latin typeface="Leelawadee" panose="020B0502040204020203" pitchFamily="34" charset="-34"/>
                        <a:cs typeface="Leelawadee" panose="020B0502040204020203" pitchFamily="34" charset="-34"/>
                      </a:endParaRPr>
                    </a:p>
                  </a:txBody>
                  <a:tcPr marL="7668" marR="7668" marT="7668" marB="0" anchor="b">
                    <a:lnL w="12700" cmpd="sng">
                      <a:solidFill>
                        <a:srgbClr val="5AA0F5"/>
                      </a:solidFill>
                    </a:lnL>
                    <a:lnR w="12700" cap="flat" cmpd="sng" algn="ctr">
                      <a:solidFill>
                        <a:srgbClr val="5AA0F5"/>
                      </a:solidFill>
                      <a:prstDash val="solid"/>
                      <a:round/>
                      <a:headEnd type="none" w="med" len="med"/>
                      <a:tailEnd type="none" w="med" len="med"/>
                    </a:lnR>
                    <a:lnT w="12700" cmpd="sng">
                      <a:solidFill>
                        <a:srgbClr val="5AA0F5"/>
                      </a:solidFill>
                    </a:lnT>
                    <a:lnB w="12700" cmpd="sng">
                      <a:solidFill>
                        <a:srgbClr val="5AA0F5"/>
                      </a:solidFill>
                    </a:lnB>
                    <a:lnTlToBr w="12700" cmpd="sng">
                      <a:noFill/>
                      <a:prstDash val="solid"/>
                    </a:lnTlToBr>
                    <a:lnBlToTr w="12700" cmpd="sng">
                      <a:noFill/>
                      <a:prstDash val="solid"/>
                    </a:lnBlToTr>
                    <a:noFill/>
                  </a:tcPr>
                </a:tc>
                <a:tc>
                  <a:txBody>
                    <a:bodyPr/>
                    <a:lstStyle/>
                    <a:p>
                      <a:pPr algn="ctr" fontAlgn="b"/>
                      <a:r>
                        <a:rPr lang="en-IN" sz="1200" u="none" strike="noStrike" dirty="0">
                          <a:effectLst/>
                          <a:latin typeface="Leelawadee" panose="020B0502040204020203" pitchFamily="34" charset="-34"/>
                          <a:cs typeface="Leelawadee" panose="020B0502040204020203" pitchFamily="34" charset="-34"/>
                        </a:rPr>
                        <a:t> </a:t>
                      </a:r>
                      <a:r>
                        <a:rPr lang="en-IN" sz="1200" b="1" u="none" strike="noStrike" kern="1200" dirty="0">
                          <a:solidFill>
                            <a:srgbClr val="00B050"/>
                          </a:solidFill>
                          <a:effectLst/>
                          <a:latin typeface="Leelawadee" panose="020B0502040204020203" pitchFamily="34" charset="-34"/>
                          <a:ea typeface="+mn-ea"/>
                          <a:cs typeface="Leelawadee" panose="020B0502040204020203" pitchFamily="34" charset="-34"/>
                        </a:rPr>
                        <a:t>High  </a:t>
                      </a:r>
                    </a:p>
                  </a:txBody>
                  <a:tcPr marL="7668" marR="7668" marT="7668" marB="0" anchor="b">
                    <a:lnL w="12700" cmpd="sng">
                      <a:solidFill>
                        <a:srgbClr val="5AA0F5"/>
                      </a:solidFill>
                    </a:lnL>
                    <a:lnR w="12700" cmpd="sng">
                      <a:solidFill>
                        <a:srgbClr val="5AA0F5"/>
                      </a:solidFill>
                    </a:lnR>
                    <a:lnT w="12700" cmpd="sng">
                      <a:solidFill>
                        <a:srgbClr val="5AA0F5"/>
                      </a:solidFill>
                    </a:lnT>
                    <a:lnB w="12700" cmpd="sng">
                      <a:solidFill>
                        <a:srgbClr val="5AA0F5"/>
                      </a:solidFill>
                    </a:lnB>
                    <a:lnTlToBr w="12700" cmpd="sng">
                      <a:noFill/>
                      <a:prstDash val="solid"/>
                    </a:lnTlToBr>
                    <a:lnBlToTr w="12700" cmpd="sng">
                      <a:noFill/>
                      <a:prstDash val="solid"/>
                    </a:lnBlToTr>
                    <a:noFill/>
                  </a:tcPr>
                </a:tc>
                <a:tc>
                  <a:txBody>
                    <a:bodyPr/>
                    <a:lstStyle/>
                    <a:p>
                      <a:pPr algn="ctr" fontAlgn="b"/>
                      <a:r>
                        <a:rPr lang="en-IN" sz="1200" b="1" u="none" strike="noStrike" kern="1200" dirty="0">
                          <a:solidFill>
                            <a:srgbClr val="00B0F0"/>
                          </a:solidFill>
                          <a:effectLst/>
                          <a:latin typeface="Leelawadee" panose="020B0502040204020203" pitchFamily="34" charset="-34"/>
                          <a:ea typeface="+mn-ea"/>
                          <a:cs typeface="Leelawadee" panose="020B0502040204020203" pitchFamily="34" charset="-34"/>
                        </a:rPr>
                        <a:t> Medium </a:t>
                      </a:r>
                    </a:p>
                  </a:txBody>
                  <a:tcPr marL="7668" marR="7668" marT="7668" marB="0" anchor="b">
                    <a:lnL w="12700" cmpd="sng">
                      <a:solidFill>
                        <a:srgbClr val="5AA0F5"/>
                      </a:solidFill>
                    </a:lnL>
                    <a:lnR w="12700" cmpd="sng">
                      <a:solidFill>
                        <a:srgbClr val="5AA0F5"/>
                      </a:solidFill>
                    </a:lnR>
                    <a:lnT w="12700" cmpd="sng">
                      <a:solidFill>
                        <a:srgbClr val="5AA0F5"/>
                      </a:solidFill>
                    </a:lnT>
                    <a:lnB w="12700" cmpd="sng">
                      <a:solidFill>
                        <a:srgbClr val="5AA0F5"/>
                      </a:solidFill>
                    </a:lnB>
                    <a:lnTlToBr w="12700" cmpd="sng">
                      <a:noFill/>
                      <a:prstDash val="solid"/>
                    </a:lnTlToBr>
                    <a:lnBlToTr w="12700" cmpd="sng">
                      <a:noFill/>
                      <a:prstDash val="solid"/>
                    </a:lnBlToTr>
                    <a:noFill/>
                  </a:tcPr>
                </a:tc>
              </a:tr>
              <a:tr h="354367">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algn="ctr" fontAlgn="b"/>
                      <a:r>
                        <a:rPr lang="en-IN" sz="1400" u="none" strike="noStrike" dirty="0" smtClean="0">
                          <a:effectLst/>
                          <a:latin typeface="Leelawadee" panose="020B0502040204020203" pitchFamily="34" charset="-34"/>
                          <a:cs typeface="Leelawadee" panose="020B0502040204020203" pitchFamily="34" charset="-34"/>
                        </a:rPr>
                        <a:t>Taj </a:t>
                      </a:r>
                      <a:r>
                        <a:rPr lang="en-IN" sz="1400" u="none" strike="noStrike" dirty="0">
                          <a:effectLst/>
                          <a:latin typeface="Leelawadee" panose="020B0502040204020203" pitchFamily="34" charset="-34"/>
                          <a:cs typeface="Leelawadee" panose="020B0502040204020203" pitchFamily="34" charset="-34"/>
                        </a:rPr>
                        <a:t>Group of Hotels </a:t>
                      </a:r>
                      <a:endParaRPr lang="en-IN" sz="1400" b="0" i="0" u="none" strike="noStrike" dirty="0">
                        <a:solidFill>
                          <a:srgbClr val="000000"/>
                        </a:solidFill>
                        <a:effectLst/>
                        <a:latin typeface="Leelawadee" panose="020B0502040204020203" pitchFamily="34" charset="-34"/>
                        <a:cs typeface="Leelawadee" panose="020B0502040204020203" pitchFamily="34" charset="-34"/>
                      </a:endParaRPr>
                    </a:p>
                  </a:txBody>
                  <a:tcPr marL="7668" marR="7668" marT="7668" marB="0" anchor="b">
                    <a:lnL w="12700" cmpd="sng">
                      <a:solidFill>
                        <a:srgbClr val="5AA0F5"/>
                      </a:solidFill>
                    </a:lnL>
                    <a:lnR w="12700" cmpd="sng">
                      <a:solidFill>
                        <a:srgbClr val="5AA0F5"/>
                      </a:solidFill>
                    </a:lnR>
                    <a:lnT w="12700" cmpd="sng">
                      <a:solidFill>
                        <a:srgbClr val="5AA0F5"/>
                      </a:solidFill>
                    </a:lnT>
                    <a:lnB w="12700" cmpd="sng">
                      <a:solidFill>
                        <a:srgbClr val="5AA0F5"/>
                      </a:solidFill>
                    </a:lnB>
                    <a:lnTlToBr w="12700" cmpd="sng">
                      <a:noFill/>
                      <a:prstDash val="solid"/>
                    </a:lnTlToBr>
                    <a:lnBlToTr w="12700" cmpd="sng">
                      <a:noFill/>
                      <a:prstDash val="solid"/>
                    </a:lnBlToTr>
                    <a:solidFill>
                      <a:srgbClr val="5AA0F5">
                        <a:tint val="20000"/>
                      </a:srgbClr>
                    </a:solid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lvl="0" algn="l" fontAlgn="b"/>
                      <a:r>
                        <a:rPr lang="en-IN" sz="1200" u="none" strike="noStrike" dirty="0">
                          <a:effectLst/>
                          <a:latin typeface="Leelawadee" panose="020B0502040204020203" pitchFamily="34" charset="-34"/>
                          <a:cs typeface="Leelawadee" panose="020B0502040204020203" pitchFamily="34" charset="-34"/>
                        </a:rPr>
                        <a:t>Taj Mahal Palace Hotel, Mumbai</a:t>
                      </a:r>
                      <a:endParaRPr lang="en-IN" sz="1200" b="0" i="0" u="none" strike="noStrike" dirty="0">
                        <a:solidFill>
                          <a:srgbClr val="000000"/>
                        </a:solidFill>
                        <a:effectLst/>
                        <a:latin typeface="Leelawadee" panose="020B0502040204020203" pitchFamily="34" charset="-34"/>
                        <a:cs typeface="Leelawadee" panose="020B0502040204020203" pitchFamily="34" charset="-34"/>
                      </a:endParaRPr>
                    </a:p>
                  </a:txBody>
                  <a:tcPr marL="7668" marR="7668" marT="7668" marB="0" anchor="b">
                    <a:lnL w="12700" cmpd="sng">
                      <a:solidFill>
                        <a:srgbClr val="5AA0F5"/>
                      </a:solidFill>
                    </a:lnL>
                    <a:lnR w="12700" cmpd="sng">
                      <a:solidFill>
                        <a:srgbClr val="5AA0F5"/>
                      </a:solidFill>
                    </a:lnR>
                    <a:lnT w="12700" cmpd="sng">
                      <a:solidFill>
                        <a:srgbClr val="5AA0F5"/>
                      </a:solidFill>
                    </a:lnT>
                    <a:lnB w="12700" cmpd="sng">
                      <a:solidFill>
                        <a:srgbClr val="5AA0F5"/>
                      </a:solidFill>
                    </a:lnB>
                    <a:lnTlToBr w="12700" cmpd="sng">
                      <a:noFill/>
                      <a:prstDash val="solid"/>
                    </a:lnTlToBr>
                    <a:lnBlToTr w="12700" cmpd="sng">
                      <a:noFill/>
                      <a:prstDash val="solid"/>
                    </a:lnBlToTr>
                    <a:solidFill>
                      <a:srgbClr val="5AA0F5">
                        <a:tint val="20000"/>
                      </a:srgbClr>
                    </a:solid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algn="ctr" fontAlgn="b"/>
                      <a:r>
                        <a:rPr lang="en-IN" sz="1200" u="none" strike="noStrike">
                          <a:effectLst/>
                          <a:latin typeface="Leelawadee" panose="020B0502040204020203" pitchFamily="34" charset="-34"/>
                          <a:cs typeface="Leelawadee" panose="020B0502040204020203" pitchFamily="34" charset="-34"/>
                        </a:rPr>
                        <a:t>4</a:t>
                      </a:r>
                      <a:endParaRPr lang="en-IN" sz="1200" b="0" i="0" u="none" strike="noStrike">
                        <a:solidFill>
                          <a:srgbClr val="000000"/>
                        </a:solidFill>
                        <a:effectLst/>
                        <a:latin typeface="Leelawadee" panose="020B0502040204020203" pitchFamily="34" charset="-34"/>
                        <a:cs typeface="Leelawadee" panose="020B0502040204020203" pitchFamily="34" charset="-34"/>
                      </a:endParaRPr>
                    </a:p>
                  </a:txBody>
                  <a:tcPr marL="7668" marR="7668" marT="7668" marB="0" anchor="b">
                    <a:lnL w="12700" cmpd="sng">
                      <a:solidFill>
                        <a:srgbClr val="5AA0F5"/>
                      </a:solidFill>
                    </a:lnL>
                    <a:lnR w="12700" cmpd="sng">
                      <a:solidFill>
                        <a:srgbClr val="5AA0F5"/>
                      </a:solidFill>
                    </a:lnR>
                    <a:lnT w="12700" cmpd="sng">
                      <a:solidFill>
                        <a:srgbClr val="5AA0F5"/>
                      </a:solidFill>
                    </a:lnT>
                    <a:lnB w="12700" cmpd="sng">
                      <a:solidFill>
                        <a:srgbClr val="5AA0F5"/>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algn="ctr" fontAlgn="b"/>
                      <a:r>
                        <a:rPr lang="en-IN" sz="1200" u="none" strike="noStrike">
                          <a:effectLst/>
                          <a:latin typeface="Leelawadee" panose="020B0502040204020203" pitchFamily="34" charset="-34"/>
                          <a:cs typeface="Leelawadee" panose="020B0502040204020203" pitchFamily="34" charset="-34"/>
                        </a:rPr>
                        <a:t>10</a:t>
                      </a:r>
                      <a:endParaRPr lang="en-IN" sz="1200" b="0" i="0" u="none" strike="noStrike">
                        <a:solidFill>
                          <a:srgbClr val="000000"/>
                        </a:solidFill>
                        <a:effectLst/>
                        <a:latin typeface="Leelawadee" panose="020B0502040204020203" pitchFamily="34" charset="-34"/>
                        <a:cs typeface="Leelawadee" panose="020B0502040204020203" pitchFamily="34" charset="-34"/>
                      </a:endParaRPr>
                    </a:p>
                  </a:txBody>
                  <a:tcPr marL="7668" marR="7668" marT="7668" marB="0" anchor="b">
                    <a:lnL w="12700" cmpd="sng">
                      <a:solidFill>
                        <a:srgbClr val="5AA0F5"/>
                      </a:solidFill>
                    </a:lnL>
                    <a:lnR w="12700" cmpd="sng">
                      <a:solidFill>
                        <a:srgbClr val="5AA0F5"/>
                      </a:solidFill>
                    </a:lnR>
                    <a:lnT w="12700" cmpd="sng">
                      <a:solidFill>
                        <a:srgbClr val="5AA0F5"/>
                      </a:solidFill>
                    </a:lnT>
                    <a:lnB w="12700" cmpd="sng">
                      <a:solidFill>
                        <a:srgbClr val="5AA0F5"/>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algn="ctr" fontAlgn="b"/>
                      <a:r>
                        <a:rPr lang="en-IN" sz="1200" u="none" strike="noStrike">
                          <a:effectLst/>
                          <a:latin typeface="Leelawadee" panose="020B0502040204020203" pitchFamily="34" charset="-34"/>
                          <a:cs typeface="Leelawadee" panose="020B0502040204020203" pitchFamily="34" charset="-34"/>
                        </a:rPr>
                        <a:t>                  50,000 </a:t>
                      </a:r>
                      <a:endParaRPr lang="en-IN" sz="1200" b="0" i="0" u="none" strike="noStrike">
                        <a:solidFill>
                          <a:srgbClr val="000000"/>
                        </a:solidFill>
                        <a:effectLst/>
                        <a:latin typeface="Leelawadee" panose="020B0502040204020203" pitchFamily="34" charset="-34"/>
                        <a:cs typeface="Leelawadee" panose="020B0502040204020203" pitchFamily="34" charset="-34"/>
                      </a:endParaRPr>
                    </a:p>
                  </a:txBody>
                  <a:tcPr marL="7668" marR="7668" marT="7668" marB="0" anchor="b">
                    <a:lnL w="12700" cmpd="sng">
                      <a:solidFill>
                        <a:srgbClr val="5AA0F5"/>
                      </a:solidFill>
                    </a:lnL>
                    <a:lnR w="12700" cmpd="sng">
                      <a:solidFill>
                        <a:srgbClr val="5AA0F5"/>
                      </a:solidFill>
                    </a:lnR>
                    <a:lnT w="12700" cmpd="sng">
                      <a:solidFill>
                        <a:srgbClr val="5AA0F5"/>
                      </a:solidFill>
                    </a:lnT>
                    <a:lnB w="12700" cmpd="sng">
                      <a:solidFill>
                        <a:srgbClr val="5AA0F5"/>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algn="ctr" fontAlgn="b"/>
                      <a:r>
                        <a:rPr lang="en-IN" sz="1200" u="none" strike="noStrike" dirty="0">
                          <a:effectLst/>
                          <a:latin typeface="Leelawadee" panose="020B0502040204020203" pitchFamily="34" charset="-34"/>
                          <a:cs typeface="Leelawadee" panose="020B0502040204020203" pitchFamily="34" charset="-34"/>
                        </a:rPr>
                        <a:t>   20,00,000 </a:t>
                      </a:r>
                      <a:endParaRPr lang="en-IN" sz="1200" b="0" i="0" u="none" strike="noStrike" dirty="0">
                        <a:solidFill>
                          <a:srgbClr val="000000"/>
                        </a:solidFill>
                        <a:effectLst/>
                        <a:latin typeface="Leelawadee" panose="020B0502040204020203" pitchFamily="34" charset="-34"/>
                        <a:cs typeface="Leelawadee" panose="020B0502040204020203" pitchFamily="34" charset="-34"/>
                      </a:endParaRPr>
                    </a:p>
                  </a:txBody>
                  <a:tcPr marL="7668" marR="7668" marT="7668" marB="0" anchor="b">
                    <a:lnL w="12700" cmpd="sng">
                      <a:solidFill>
                        <a:srgbClr val="5AA0F5"/>
                      </a:solidFill>
                    </a:lnL>
                    <a:lnR w="12700" cap="flat" cmpd="sng" algn="ctr">
                      <a:solidFill>
                        <a:srgbClr val="5AA0F5"/>
                      </a:solidFill>
                      <a:prstDash val="solid"/>
                      <a:round/>
                      <a:headEnd type="none" w="med" len="med"/>
                      <a:tailEnd type="none" w="med" len="med"/>
                    </a:lnR>
                    <a:lnT w="12700" cmpd="sng">
                      <a:solidFill>
                        <a:srgbClr val="5AA0F5"/>
                      </a:solidFill>
                    </a:lnT>
                    <a:lnB w="12700" cmpd="sng">
                      <a:solidFill>
                        <a:srgbClr val="5AA0F5"/>
                      </a:solidFill>
                    </a:lnB>
                    <a:lnTlToBr w="12700" cmpd="sng">
                      <a:noFill/>
                      <a:prstDash val="solid"/>
                    </a:lnTlToBr>
                    <a:lnBlToTr w="12700" cmpd="sng">
                      <a:noFill/>
                      <a:prstDash val="solid"/>
                    </a:lnBlToTr>
                    <a:noFill/>
                  </a:tcPr>
                </a:tc>
                <a:tc>
                  <a:txBody>
                    <a:bodyPr/>
                    <a:lstStyle/>
                    <a:p>
                      <a:pPr algn="ctr" fontAlgn="b"/>
                      <a:r>
                        <a:rPr lang="en-IN" sz="1200" u="none" strike="noStrike" dirty="0">
                          <a:effectLst/>
                          <a:latin typeface="Leelawadee" panose="020B0502040204020203" pitchFamily="34" charset="-34"/>
                          <a:cs typeface="Leelawadee" panose="020B0502040204020203" pitchFamily="34" charset="-34"/>
                        </a:rPr>
                        <a:t> </a:t>
                      </a:r>
                      <a:r>
                        <a:rPr lang="en-IN" sz="1200" b="1" u="none" strike="noStrike" kern="1200" dirty="0">
                          <a:solidFill>
                            <a:srgbClr val="00B050"/>
                          </a:solidFill>
                          <a:effectLst/>
                          <a:latin typeface="Leelawadee" panose="020B0502040204020203" pitchFamily="34" charset="-34"/>
                          <a:ea typeface="+mn-ea"/>
                          <a:cs typeface="Leelawadee" panose="020B0502040204020203" pitchFamily="34" charset="-34"/>
                        </a:rPr>
                        <a:t>High  </a:t>
                      </a:r>
                    </a:p>
                  </a:txBody>
                  <a:tcPr marL="7668" marR="7668" marT="7668" marB="0" anchor="b">
                    <a:lnL w="12700" cmpd="sng">
                      <a:solidFill>
                        <a:srgbClr val="5AA0F5"/>
                      </a:solidFill>
                    </a:lnL>
                    <a:lnR w="12700" cmpd="sng">
                      <a:solidFill>
                        <a:srgbClr val="5AA0F5"/>
                      </a:solidFill>
                    </a:lnR>
                    <a:lnT w="12700" cmpd="sng">
                      <a:solidFill>
                        <a:srgbClr val="5AA0F5"/>
                      </a:solidFill>
                    </a:lnT>
                    <a:lnB w="12700" cmpd="sng">
                      <a:solidFill>
                        <a:srgbClr val="5AA0F5"/>
                      </a:solidFill>
                    </a:lnB>
                    <a:lnTlToBr w="12700" cmpd="sng">
                      <a:noFill/>
                      <a:prstDash val="solid"/>
                    </a:lnTlToBr>
                    <a:lnBlToTr w="12700" cmpd="sng">
                      <a:noFill/>
                      <a:prstDash val="solid"/>
                    </a:lnBlToTr>
                    <a:noFill/>
                  </a:tcPr>
                </a:tc>
                <a:tc>
                  <a:txBody>
                    <a:bodyPr/>
                    <a:lstStyle/>
                    <a:p>
                      <a:pPr algn="ctr" fontAlgn="b"/>
                      <a:r>
                        <a:rPr lang="en-IN" sz="1200" u="none" strike="noStrike" dirty="0">
                          <a:effectLst/>
                          <a:latin typeface="Leelawadee" panose="020B0502040204020203" pitchFamily="34" charset="-34"/>
                          <a:cs typeface="Leelawadee" panose="020B0502040204020203" pitchFamily="34" charset="-34"/>
                        </a:rPr>
                        <a:t> </a:t>
                      </a:r>
                      <a:r>
                        <a:rPr lang="en-IN" sz="1200" b="1" u="none" strike="noStrike" kern="1200" dirty="0">
                          <a:solidFill>
                            <a:srgbClr val="00B050"/>
                          </a:solidFill>
                          <a:effectLst/>
                          <a:latin typeface="Leelawadee" panose="020B0502040204020203" pitchFamily="34" charset="-34"/>
                          <a:ea typeface="+mn-ea"/>
                          <a:cs typeface="Leelawadee" panose="020B0502040204020203" pitchFamily="34" charset="-34"/>
                        </a:rPr>
                        <a:t>High  </a:t>
                      </a:r>
                    </a:p>
                  </a:txBody>
                  <a:tcPr marL="7668" marR="7668" marT="7668" marB="0" anchor="b">
                    <a:lnL w="12700" cmpd="sng">
                      <a:solidFill>
                        <a:srgbClr val="5AA0F5"/>
                      </a:solidFill>
                    </a:lnL>
                    <a:lnR w="12700" cmpd="sng">
                      <a:solidFill>
                        <a:srgbClr val="5AA0F5"/>
                      </a:solidFill>
                    </a:lnR>
                    <a:lnT w="12700" cmpd="sng">
                      <a:solidFill>
                        <a:srgbClr val="5AA0F5"/>
                      </a:solidFill>
                    </a:lnT>
                    <a:lnB w="12700" cmpd="sng">
                      <a:solidFill>
                        <a:srgbClr val="5AA0F5"/>
                      </a:solidFill>
                    </a:lnB>
                    <a:lnTlToBr w="12700" cmpd="sng">
                      <a:noFill/>
                      <a:prstDash val="solid"/>
                    </a:lnTlToBr>
                    <a:lnBlToTr w="12700" cmpd="sng">
                      <a:noFill/>
                      <a:prstDash val="solid"/>
                    </a:lnBlToTr>
                    <a:noFill/>
                  </a:tcPr>
                </a:tc>
              </a:tr>
              <a:tr h="354367">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algn="ctr" fontAlgn="b"/>
                      <a:r>
                        <a:rPr lang="en-IN" sz="1400" u="none" strike="noStrike" dirty="0">
                          <a:effectLst/>
                          <a:latin typeface="Leelawadee" panose="020B0502040204020203" pitchFamily="34" charset="-34"/>
                          <a:cs typeface="Leelawadee" panose="020B0502040204020203" pitchFamily="34" charset="-34"/>
                        </a:rPr>
                        <a:t>Tata Archives Pune </a:t>
                      </a:r>
                      <a:endParaRPr lang="en-IN" sz="1400" b="0" i="0" u="none" strike="noStrike" dirty="0">
                        <a:solidFill>
                          <a:srgbClr val="000000"/>
                        </a:solidFill>
                        <a:effectLst/>
                        <a:latin typeface="Leelawadee" panose="020B0502040204020203" pitchFamily="34" charset="-34"/>
                        <a:cs typeface="Leelawadee" panose="020B0502040204020203" pitchFamily="34" charset="-34"/>
                      </a:endParaRPr>
                    </a:p>
                  </a:txBody>
                  <a:tcPr marL="7668" marR="7668" marT="7668" marB="0" anchor="b">
                    <a:lnL w="12700" cmpd="sng">
                      <a:solidFill>
                        <a:srgbClr val="5AA0F5"/>
                      </a:solidFill>
                    </a:lnL>
                    <a:lnR w="12700" cmpd="sng">
                      <a:solidFill>
                        <a:srgbClr val="5AA0F5"/>
                      </a:solidFill>
                    </a:lnR>
                    <a:lnT w="12700" cmpd="sng">
                      <a:solidFill>
                        <a:srgbClr val="5AA0F5"/>
                      </a:solidFill>
                    </a:lnT>
                    <a:lnB w="12700" cmpd="sng">
                      <a:solidFill>
                        <a:srgbClr val="5AA0F5"/>
                      </a:solidFill>
                    </a:lnB>
                    <a:lnTlToBr w="12700" cmpd="sng">
                      <a:noFill/>
                      <a:prstDash val="solid"/>
                    </a:lnTlToBr>
                    <a:lnBlToTr w="12700" cmpd="sng">
                      <a:noFill/>
                      <a:prstDash val="solid"/>
                    </a:lnBlToTr>
                    <a:solidFill>
                      <a:srgbClr val="5AA0F5">
                        <a:tint val="20000"/>
                      </a:srgbClr>
                    </a:solid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lvl="0" algn="l" fontAlgn="b"/>
                      <a:r>
                        <a:rPr lang="en-IN" sz="1200" u="none" strike="noStrike" dirty="0">
                          <a:effectLst/>
                          <a:latin typeface="Leelawadee" panose="020B0502040204020203" pitchFamily="34" charset="-34"/>
                          <a:cs typeface="Leelawadee" panose="020B0502040204020203" pitchFamily="34" charset="-34"/>
                        </a:rPr>
                        <a:t>Pune</a:t>
                      </a:r>
                      <a:endParaRPr lang="en-IN" sz="1200" b="0" i="0" u="none" strike="noStrike" dirty="0">
                        <a:solidFill>
                          <a:srgbClr val="000000"/>
                        </a:solidFill>
                        <a:effectLst/>
                        <a:latin typeface="Leelawadee" panose="020B0502040204020203" pitchFamily="34" charset="-34"/>
                        <a:cs typeface="Leelawadee" panose="020B0502040204020203" pitchFamily="34" charset="-34"/>
                      </a:endParaRPr>
                    </a:p>
                  </a:txBody>
                  <a:tcPr marL="7668" marR="7668" marT="7668" marB="0" anchor="b">
                    <a:lnL w="12700" cmpd="sng">
                      <a:solidFill>
                        <a:srgbClr val="5AA0F5"/>
                      </a:solidFill>
                    </a:lnL>
                    <a:lnR w="12700" cmpd="sng">
                      <a:solidFill>
                        <a:srgbClr val="5AA0F5"/>
                      </a:solidFill>
                    </a:lnR>
                    <a:lnT w="12700" cmpd="sng">
                      <a:solidFill>
                        <a:srgbClr val="5AA0F5"/>
                      </a:solidFill>
                    </a:lnT>
                    <a:lnB w="12700" cmpd="sng">
                      <a:solidFill>
                        <a:srgbClr val="5AA0F5"/>
                      </a:solidFill>
                    </a:lnB>
                    <a:lnTlToBr w="12700" cmpd="sng">
                      <a:noFill/>
                      <a:prstDash val="solid"/>
                    </a:lnTlToBr>
                    <a:lnBlToTr w="12700" cmpd="sng">
                      <a:noFill/>
                      <a:prstDash val="solid"/>
                    </a:lnBlToTr>
                    <a:solidFill>
                      <a:srgbClr val="5AA0F5">
                        <a:tint val="20000"/>
                      </a:srgbClr>
                    </a:solid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algn="ctr" fontAlgn="b"/>
                      <a:r>
                        <a:rPr lang="en-IN" sz="1200" u="none" strike="noStrike">
                          <a:effectLst/>
                          <a:latin typeface="Leelawadee" panose="020B0502040204020203" pitchFamily="34" charset="-34"/>
                          <a:cs typeface="Leelawadee" panose="020B0502040204020203" pitchFamily="34" charset="-34"/>
                        </a:rPr>
                        <a:t>4</a:t>
                      </a:r>
                      <a:endParaRPr lang="en-IN" sz="1200" b="0" i="0" u="none" strike="noStrike">
                        <a:solidFill>
                          <a:srgbClr val="000000"/>
                        </a:solidFill>
                        <a:effectLst/>
                        <a:latin typeface="Leelawadee" panose="020B0502040204020203" pitchFamily="34" charset="-34"/>
                        <a:cs typeface="Leelawadee" panose="020B0502040204020203" pitchFamily="34" charset="-34"/>
                      </a:endParaRPr>
                    </a:p>
                  </a:txBody>
                  <a:tcPr marL="7668" marR="7668" marT="7668" marB="0" anchor="b">
                    <a:lnL w="12700" cmpd="sng">
                      <a:solidFill>
                        <a:srgbClr val="5AA0F5"/>
                      </a:solidFill>
                    </a:lnL>
                    <a:lnR w="12700" cmpd="sng">
                      <a:solidFill>
                        <a:srgbClr val="5AA0F5"/>
                      </a:solidFill>
                    </a:lnR>
                    <a:lnT w="12700" cmpd="sng">
                      <a:solidFill>
                        <a:srgbClr val="5AA0F5"/>
                      </a:solidFill>
                    </a:lnT>
                    <a:lnB w="12700" cmpd="sng">
                      <a:solidFill>
                        <a:srgbClr val="5AA0F5"/>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algn="ctr" fontAlgn="b"/>
                      <a:r>
                        <a:rPr lang="en-IN" sz="1200" u="none" strike="noStrike">
                          <a:effectLst/>
                          <a:latin typeface="Leelawadee" panose="020B0502040204020203" pitchFamily="34" charset="-34"/>
                          <a:cs typeface="Leelawadee" panose="020B0502040204020203" pitchFamily="34" charset="-34"/>
                        </a:rPr>
                        <a:t>10</a:t>
                      </a:r>
                      <a:endParaRPr lang="en-IN" sz="1200" b="0" i="0" u="none" strike="noStrike">
                        <a:solidFill>
                          <a:srgbClr val="000000"/>
                        </a:solidFill>
                        <a:effectLst/>
                        <a:latin typeface="Leelawadee" panose="020B0502040204020203" pitchFamily="34" charset="-34"/>
                        <a:cs typeface="Leelawadee" panose="020B0502040204020203" pitchFamily="34" charset="-34"/>
                      </a:endParaRPr>
                    </a:p>
                  </a:txBody>
                  <a:tcPr marL="7668" marR="7668" marT="7668" marB="0" anchor="b">
                    <a:lnL w="12700" cmpd="sng">
                      <a:solidFill>
                        <a:srgbClr val="5AA0F5"/>
                      </a:solidFill>
                    </a:lnL>
                    <a:lnR w="12700" cmpd="sng">
                      <a:solidFill>
                        <a:srgbClr val="5AA0F5"/>
                      </a:solidFill>
                    </a:lnR>
                    <a:lnT w="12700" cmpd="sng">
                      <a:solidFill>
                        <a:srgbClr val="5AA0F5"/>
                      </a:solidFill>
                    </a:lnT>
                    <a:lnB w="12700" cmpd="sng">
                      <a:solidFill>
                        <a:srgbClr val="5AA0F5"/>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algn="ctr" fontAlgn="b"/>
                      <a:r>
                        <a:rPr lang="en-IN" sz="1200" u="none" strike="noStrike">
                          <a:effectLst/>
                          <a:latin typeface="Leelawadee" panose="020B0502040204020203" pitchFamily="34" charset="-34"/>
                          <a:cs typeface="Leelawadee" panose="020B0502040204020203" pitchFamily="34" charset="-34"/>
                        </a:rPr>
                        <a:t>                  30,000 </a:t>
                      </a:r>
                      <a:endParaRPr lang="en-IN" sz="1200" b="0" i="0" u="none" strike="noStrike">
                        <a:solidFill>
                          <a:srgbClr val="000000"/>
                        </a:solidFill>
                        <a:effectLst/>
                        <a:latin typeface="Leelawadee" panose="020B0502040204020203" pitchFamily="34" charset="-34"/>
                        <a:cs typeface="Leelawadee" panose="020B0502040204020203" pitchFamily="34" charset="-34"/>
                      </a:endParaRPr>
                    </a:p>
                  </a:txBody>
                  <a:tcPr marL="7668" marR="7668" marT="7668" marB="0" anchor="b">
                    <a:lnL w="12700" cmpd="sng">
                      <a:solidFill>
                        <a:srgbClr val="5AA0F5"/>
                      </a:solidFill>
                    </a:lnL>
                    <a:lnR w="12700" cmpd="sng">
                      <a:solidFill>
                        <a:srgbClr val="5AA0F5"/>
                      </a:solidFill>
                    </a:lnR>
                    <a:lnT w="12700" cmpd="sng">
                      <a:solidFill>
                        <a:srgbClr val="5AA0F5"/>
                      </a:solidFill>
                    </a:lnT>
                    <a:lnB w="12700" cmpd="sng">
                      <a:solidFill>
                        <a:srgbClr val="5AA0F5"/>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algn="ctr" fontAlgn="b"/>
                      <a:r>
                        <a:rPr lang="en-IN" sz="1200" u="none" strike="noStrike" dirty="0">
                          <a:effectLst/>
                          <a:latin typeface="Leelawadee" panose="020B0502040204020203" pitchFamily="34" charset="-34"/>
                          <a:cs typeface="Leelawadee" panose="020B0502040204020203" pitchFamily="34" charset="-34"/>
                        </a:rPr>
                        <a:t>   12,00,000 </a:t>
                      </a:r>
                      <a:endParaRPr lang="en-IN" sz="1200" b="0" i="0" u="none" strike="noStrike" dirty="0">
                        <a:solidFill>
                          <a:srgbClr val="000000"/>
                        </a:solidFill>
                        <a:effectLst/>
                        <a:latin typeface="Leelawadee" panose="020B0502040204020203" pitchFamily="34" charset="-34"/>
                        <a:cs typeface="Leelawadee" panose="020B0502040204020203" pitchFamily="34" charset="-34"/>
                      </a:endParaRPr>
                    </a:p>
                  </a:txBody>
                  <a:tcPr marL="7668" marR="7668" marT="7668" marB="0" anchor="b">
                    <a:lnL w="12700" cmpd="sng">
                      <a:solidFill>
                        <a:srgbClr val="5AA0F5"/>
                      </a:solidFill>
                    </a:lnL>
                    <a:lnR w="12700" cap="flat" cmpd="sng" algn="ctr">
                      <a:solidFill>
                        <a:srgbClr val="5AA0F5"/>
                      </a:solidFill>
                      <a:prstDash val="solid"/>
                      <a:round/>
                      <a:headEnd type="none" w="med" len="med"/>
                      <a:tailEnd type="none" w="med" len="med"/>
                    </a:lnR>
                    <a:lnT w="12700" cmpd="sng">
                      <a:solidFill>
                        <a:srgbClr val="5AA0F5"/>
                      </a:solidFill>
                    </a:lnT>
                    <a:lnB w="12700" cmpd="sng">
                      <a:solidFill>
                        <a:srgbClr val="5AA0F5"/>
                      </a:solidFill>
                    </a:lnB>
                    <a:lnTlToBr w="12700" cmpd="sng">
                      <a:noFill/>
                      <a:prstDash val="solid"/>
                    </a:lnTlToBr>
                    <a:lnBlToTr w="12700" cmpd="sng">
                      <a:noFill/>
                      <a:prstDash val="solid"/>
                    </a:lnBlToTr>
                    <a:noFill/>
                  </a:tcPr>
                </a:tc>
                <a:tc>
                  <a:txBody>
                    <a:bodyPr/>
                    <a:lstStyle/>
                    <a:p>
                      <a:pPr algn="ctr" fontAlgn="b"/>
                      <a:r>
                        <a:rPr lang="en-IN" sz="1200" u="none" strike="noStrike" dirty="0">
                          <a:effectLst/>
                          <a:latin typeface="Leelawadee" panose="020B0502040204020203" pitchFamily="34" charset="-34"/>
                          <a:cs typeface="Leelawadee" panose="020B0502040204020203" pitchFamily="34" charset="-34"/>
                        </a:rPr>
                        <a:t> </a:t>
                      </a:r>
                      <a:r>
                        <a:rPr lang="en-IN" sz="1200" b="1" u="none" strike="noStrike" kern="1200" dirty="0">
                          <a:solidFill>
                            <a:srgbClr val="C00000"/>
                          </a:solidFill>
                          <a:effectLst/>
                          <a:latin typeface="Leelawadee" panose="020B0502040204020203" pitchFamily="34" charset="-34"/>
                          <a:ea typeface="+mn-ea"/>
                          <a:cs typeface="Leelawadee" panose="020B0502040204020203" pitchFamily="34" charset="-34"/>
                        </a:rPr>
                        <a:t>Low </a:t>
                      </a:r>
                    </a:p>
                  </a:txBody>
                  <a:tcPr marL="7668" marR="7668" marT="7668" marB="0" anchor="b">
                    <a:lnL w="12700" cmpd="sng">
                      <a:solidFill>
                        <a:srgbClr val="5AA0F5"/>
                      </a:solidFill>
                    </a:lnL>
                    <a:lnR w="12700" cmpd="sng">
                      <a:solidFill>
                        <a:srgbClr val="5AA0F5"/>
                      </a:solidFill>
                    </a:lnR>
                    <a:lnT w="12700" cmpd="sng">
                      <a:solidFill>
                        <a:srgbClr val="5AA0F5"/>
                      </a:solidFill>
                    </a:lnT>
                    <a:lnB w="12700" cmpd="sng">
                      <a:solidFill>
                        <a:srgbClr val="5AA0F5"/>
                      </a:solidFill>
                    </a:lnB>
                    <a:lnTlToBr w="12700" cmpd="sng">
                      <a:noFill/>
                      <a:prstDash val="solid"/>
                    </a:lnTlToBr>
                    <a:lnBlToTr w="12700" cmpd="sng">
                      <a:noFill/>
                      <a:prstDash val="solid"/>
                    </a:lnBlToTr>
                    <a:noFill/>
                  </a:tcPr>
                </a:tc>
                <a:tc>
                  <a:txBody>
                    <a:bodyPr/>
                    <a:lstStyle/>
                    <a:p>
                      <a:pPr algn="ctr" fontAlgn="b"/>
                      <a:r>
                        <a:rPr lang="en-IN" sz="1200" u="none" strike="noStrike" dirty="0">
                          <a:effectLst/>
                          <a:latin typeface="Leelawadee" panose="020B0502040204020203" pitchFamily="34" charset="-34"/>
                          <a:cs typeface="Leelawadee" panose="020B0502040204020203" pitchFamily="34" charset="-34"/>
                        </a:rPr>
                        <a:t> </a:t>
                      </a:r>
                      <a:r>
                        <a:rPr lang="en-IN" sz="1200" b="1" u="none" strike="noStrike" kern="1200" dirty="0">
                          <a:solidFill>
                            <a:srgbClr val="00B050"/>
                          </a:solidFill>
                          <a:effectLst/>
                          <a:latin typeface="Leelawadee" panose="020B0502040204020203" pitchFamily="34" charset="-34"/>
                          <a:ea typeface="+mn-ea"/>
                          <a:cs typeface="Leelawadee" panose="020B0502040204020203" pitchFamily="34" charset="-34"/>
                        </a:rPr>
                        <a:t>High  </a:t>
                      </a:r>
                    </a:p>
                  </a:txBody>
                  <a:tcPr marL="7668" marR="7668" marT="7668" marB="0" anchor="b">
                    <a:lnL w="12700" cmpd="sng">
                      <a:solidFill>
                        <a:srgbClr val="5AA0F5"/>
                      </a:solidFill>
                    </a:lnL>
                    <a:lnR w="12700" cmpd="sng">
                      <a:solidFill>
                        <a:srgbClr val="5AA0F5"/>
                      </a:solidFill>
                    </a:lnR>
                    <a:lnT w="12700" cmpd="sng">
                      <a:solidFill>
                        <a:srgbClr val="5AA0F5"/>
                      </a:solidFill>
                    </a:lnT>
                    <a:lnB w="12700" cmpd="sng">
                      <a:solidFill>
                        <a:srgbClr val="5AA0F5"/>
                      </a:solidFill>
                    </a:lnB>
                    <a:lnTlToBr w="12700" cmpd="sng">
                      <a:noFill/>
                      <a:prstDash val="solid"/>
                    </a:lnTlToBr>
                    <a:lnBlToTr w="12700" cmpd="sng">
                      <a:noFill/>
                      <a:prstDash val="solid"/>
                    </a:lnBlToTr>
                    <a:noFill/>
                  </a:tcPr>
                </a:tc>
              </a:tr>
              <a:tr h="354367">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algn="ctr" fontAlgn="b"/>
                      <a:r>
                        <a:rPr lang="en-IN" sz="1400" u="none" strike="noStrike" dirty="0">
                          <a:effectLst/>
                          <a:latin typeface="Leelawadee" panose="020B0502040204020203" pitchFamily="34" charset="-34"/>
                          <a:cs typeface="Leelawadee" panose="020B0502040204020203" pitchFamily="34" charset="-34"/>
                        </a:rPr>
                        <a:t>JLR Plant</a:t>
                      </a:r>
                      <a:endParaRPr lang="en-IN" sz="1400" b="0" i="0" u="none" strike="noStrike" dirty="0">
                        <a:solidFill>
                          <a:srgbClr val="000000"/>
                        </a:solidFill>
                        <a:effectLst/>
                        <a:latin typeface="Leelawadee" panose="020B0502040204020203" pitchFamily="34" charset="-34"/>
                        <a:cs typeface="Leelawadee" panose="020B0502040204020203" pitchFamily="34" charset="-34"/>
                      </a:endParaRPr>
                    </a:p>
                  </a:txBody>
                  <a:tcPr marL="7668" marR="7668" marT="7668" marB="0" anchor="b">
                    <a:lnL w="12700" cmpd="sng">
                      <a:solidFill>
                        <a:srgbClr val="5AA0F5"/>
                      </a:solidFill>
                    </a:lnL>
                    <a:lnR w="12700" cmpd="sng">
                      <a:solidFill>
                        <a:srgbClr val="5AA0F5"/>
                      </a:solidFill>
                    </a:lnR>
                    <a:lnT w="12700" cmpd="sng">
                      <a:solidFill>
                        <a:srgbClr val="5AA0F5"/>
                      </a:solidFill>
                    </a:lnT>
                    <a:lnB w="12700" cmpd="sng">
                      <a:solidFill>
                        <a:srgbClr val="5AA0F5"/>
                      </a:solidFill>
                    </a:lnB>
                    <a:lnTlToBr w="12700" cmpd="sng">
                      <a:noFill/>
                      <a:prstDash val="solid"/>
                    </a:lnTlToBr>
                    <a:lnBlToTr w="12700" cmpd="sng">
                      <a:noFill/>
                      <a:prstDash val="solid"/>
                    </a:lnBlToTr>
                    <a:solidFill>
                      <a:srgbClr val="5AA0F5">
                        <a:tint val="20000"/>
                      </a:srgbClr>
                    </a:solid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lvl="0" algn="l" fontAlgn="b"/>
                      <a:r>
                        <a:rPr lang="en-IN" sz="1200" u="none" strike="noStrike" dirty="0">
                          <a:effectLst/>
                          <a:latin typeface="Leelawadee" panose="020B0502040204020203" pitchFamily="34" charset="-34"/>
                          <a:cs typeface="Leelawadee" panose="020B0502040204020203" pitchFamily="34" charset="-34"/>
                        </a:rPr>
                        <a:t>UK</a:t>
                      </a:r>
                      <a:endParaRPr lang="en-IN" sz="1200" b="0" i="0" u="none" strike="noStrike" dirty="0">
                        <a:solidFill>
                          <a:srgbClr val="000000"/>
                        </a:solidFill>
                        <a:effectLst/>
                        <a:latin typeface="Leelawadee" panose="020B0502040204020203" pitchFamily="34" charset="-34"/>
                        <a:cs typeface="Leelawadee" panose="020B0502040204020203" pitchFamily="34" charset="-34"/>
                      </a:endParaRPr>
                    </a:p>
                  </a:txBody>
                  <a:tcPr marL="7668" marR="7668" marT="7668" marB="0" anchor="b">
                    <a:lnL w="12700" cmpd="sng">
                      <a:solidFill>
                        <a:srgbClr val="5AA0F5"/>
                      </a:solidFill>
                    </a:lnL>
                    <a:lnR w="12700" cmpd="sng">
                      <a:solidFill>
                        <a:srgbClr val="5AA0F5"/>
                      </a:solidFill>
                    </a:lnR>
                    <a:lnT w="12700" cmpd="sng">
                      <a:solidFill>
                        <a:srgbClr val="5AA0F5"/>
                      </a:solidFill>
                    </a:lnT>
                    <a:lnB w="12700" cmpd="sng">
                      <a:solidFill>
                        <a:srgbClr val="5AA0F5"/>
                      </a:solidFill>
                    </a:lnB>
                    <a:lnTlToBr w="12700" cmpd="sng">
                      <a:noFill/>
                      <a:prstDash val="solid"/>
                    </a:lnTlToBr>
                    <a:lnBlToTr w="12700" cmpd="sng">
                      <a:noFill/>
                      <a:prstDash val="solid"/>
                    </a:lnBlToTr>
                    <a:solidFill>
                      <a:srgbClr val="5AA0F5">
                        <a:tint val="20000"/>
                      </a:srgbClr>
                    </a:solid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algn="ctr" fontAlgn="b"/>
                      <a:r>
                        <a:rPr lang="en-IN" sz="1200" u="none" strike="noStrike">
                          <a:effectLst/>
                          <a:latin typeface="Leelawadee" panose="020B0502040204020203" pitchFamily="34" charset="-34"/>
                          <a:cs typeface="Leelawadee" panose="020B0502040204020203" pitchFamily="34" charset="-34"/>
                        </a:rPr>
                        <a:t>1</a:t>
                      </a:r>
                      <a:endParaRPr lang="en-IN" sz="1200" b="0" i="0" u="none" strike="noStrike">
                        <a:solidFill>
                          <a:srgbClr val="000000"/>
                        </a:solidFill>
                        <a:effectLst/>
                        <a:latin typeface="Leelawadee" panose="020B0502040204020203" pitchFamily="34" charset="-34"/>
                        <a:cs typeface="Leelawadee" panose="020B0502040204020203" pitchFamily="34" charset="-34"/>
                      </a:endParaRPr>
                    </a:p>
                  </a:txBody>
                  <a:tcPr marL="7668" marR="7668" marT="7668" marB="0" anchor="b">
                    <a:lnL w="12700" cmpd="sng">
                      <a:solidFill>
                        <a:srgbClr val="5AA0F5"/>
                      </a:solidFill>
                    </a:lnL>
                    <a:lnR w="12700" cmpd="sng">
                      <a:solidFill>
                        <a:srgbClr val="5AA0F5"/>
                      </a:solidFill>
                    </a:lnR>
                    <a:lnT w="12700" cmpd="sng">
                      <a:solidFill>
                        <a:srgbClr val="5AA0F5"/>
                      </a:solidFill>
                    </a:lnT>
                    <a:lnB w="12700" cmpd="sng">
                      <a:solidFill>
                        <a:srgbClr val="5AA0F5"/>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algn="ctr" fontAlgn="b"/>
                      <a:r>
                        <a:rPr lang="en-IN" sz="1200" u="none" strike="noStrike">
                          <a:effectLst/>
                          <a:latin typeface="Leelawadee" panose="020B0502040204020203" pitchFamily="34" charset="-34"/>
                          <a:cs typeface="Leelawadee" panose="020B0502040204020203" pitchFamily="34" charset="-34"/>
                        </a:rPr>
                        <a:t>5</a:t>
                      </a:r>
                      <a:endParaRPr lang="en-IN" sz="1200" b="0" i="0" u="none" strike="noStrike">
                        <a:solidFill>
                          <a:srgbClr val="000000"/>
                        </a:solidFill>
                        <a:effectLst/>
                        <a:latin typeface="Leelawadee" panose="020B0502040204020203" pitchFamily="34" charset="-34"/>
                        <a:cs typeface="Leelawadee" panose="020B0502040204020203" pitchFamily="34" charset="-34"/>
                      </a:endParaRPr>
                    </a:p>
                  </a:txBody>
                  <a:tcPr marL="7668" marR="7668" marT="7668" marB="0" anchor="b">
                    <a:lnL w="12700" cmpd="sng">
                      <a:solidFill>
                        <a:srgbClr val="5AA0F5"/>
                      </a:solidFill>
                    </a:lnL>
                    <a:lnR w="12700" cmpd="sng">
                      <a:solidFill>
                        <a:srgbClr val="5AA0F5"/>
                      </a:solidFill>
                    </a:lnR>
                    <a:lnT w="12700" cmpd="sng">
                      <a:solidFill>
                        <a:srgbClr val="5AA0F5"/>
                      </a:solidFill>
                    </a:lnT>
                    <a:lnB w="12700" cmpd="sng">
                      <a:solidFill>
                        <a:srgbClr val="5AA0F5"/>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algn="ctr" fontAlgn="b"/>
                      <a:r>
                        <a:rPr lang="en-IN" sz="1200" u="none" strike="noStrike">
                          <a:effectLst/>
                          <a:latin typeface="Leelawadee" panose="020B0502040204020203" pitchFamily="34" charset="-34"/>
                          <a:cs typeface="Leelawadee" panose="020B0502040204020203" pitchFamily="34" charset="-34"/>
                        </a:rPr>
                        <a:t>              2,00,000 </a:t>
                      </a:r>
                      <a:endParaRPr lang="en-IN" sz="1200" b="0" i="0" u="none" strike="noStrike">
                        <a:solidFill>
                          <a:srgbClr val="000000"/>
                        </a:solidFill>
                        <a:effectLst/>
                        <a:latin typeface="Leelawadee" panose="020B0502040204020203" pitchFamily="34" charset="-34"/>
                        <a:cs typeface="Leelawadee" panose="020B0502040204020203" pitchFamily="34" charset="-34"/>
                      </a:endParaRPr>
                    </a:p>
                  </a:txBody>
                  <a:tcPr marL="7668" marR="7668" marT="7668" marB="0" anchor="b">
                    <a:lnL w="12700" cmpd="sng">
                      <a:solidFill>
                        <a:srgbClr val="5AA0F5"/>
                      </a:solidFill>
                    </a:lnL>
                    <a:lnR w="12700" cmpd="sng">
                      <a:solidFill>
                        <a:srgbClr val="5AA0F5"/>
                      </a:solidFill>
                    </a:lnR>
                    <a:lnT w="12700" cmpd="sng">
                      <a:solidFill>
                        <a:srgbClr val="5AA0F5"/>
                      </a:solidFill>
                    </a:lnT>
                    <a:lnB w="12700" cmpd="sng">
                      <a:solidFill>
                        <a:srgbClr val="5AA0F5"/>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algn="ctr" fontAlgn="b"/>
                      <a:r>
                        <a:rPr lang="en-IN" sz="1200" u="none" strike="noStrike" dirty="0">
                          <a:effectLst/>
                          <a:latin typeface="Leelawadee" panose="020B0502040204020203" pitchFamily="34" charset="-34"/>
                          <a:cs typeface="Leelawadee" panose="020B0502040204020203" pitchFamily="34" charset="-34"/>
                        </a:rPr>
                        <a:t>   10,00,000 </a:t>
                      </a:r>
                      <a:endParaRPr lang="en-IN" sz="1200" b="0" i="0" u="none" strike="noStrike" dirty="0">
                        <a:solidFill>
                          <a:srgbClr val="000000"/>
                        </a:solidFill>
                        <a:effectLst/>
                        <a:latin typeface="Leelawadee" panose="020B0502040204020203" pitchFamily="34" charset="-34"/>
                        <a:cs typeface="Leelawadee" panose="020B0502040204020203" pitchFamily="34" charset="-34"/>
                      </a:endParaRPr>
                    </a:p>
                  </a:txBody>
                  <a:tcPr marL="7668" marR="7668" marT="7668" marB="0" anchor="b">
                    <a:lnL w="12700" cmpd="sng">
                      <a:solidFill>
                        <a:srgbClr val="5AA0F5"/>
                      </a:solidFill>
                    </a:lnL>
                    <a:lnR w="12700" cap="flat" cmpd="sng" algn="ctr">
                      <a:solidFill>
                        <a:srgbClr val="5AA0F5"/>
                      </a:solidFill>
                      <a:prstDash val="solid"/>
                      <a:round/>
                      <a:headEnd type="none" w="med" len="med"/>
                      <a:tailEnd type="none" w="med" len="med"/>
                    </a:lnR>
                    <a:lnT w="12700" cmpd="sng">
                      <a:solidFill>
                        <a:srgbClr val="5AA0F5"/>
                      </a:solidFill>
                    </a:lnT>
                    <a:lnB w="12700" cmpd="sng">
                      <a:solidFill>
                        <a:srgbClr val="5AA0F5"/>
                      </a:solidFill>
                    </a:lnB>
                    <a:lnTlToBr w="12700" cmpd="sng">
                      <a:noFill/>
                      <a:prstDash val="solid"/>
                    </a:lnTlToBr>
                    <a:lnBlToTr w="12700" cmpd="sng">
                      <a:noFill/>
                      <a:prstDash val="solid"/>
                    </a:lnBlToTr>
                    <a:noFill/>
                  </a:tcPr>
                </a:tc>
                <a:tc>
                  <a:txBody>
                    <a:bodyPr/>
                    <a:lstStyle/>
                    <a:p>
                      <a:pPr algn="ctr" fontAlgn="b"/>
                      <a:r>
                        <a:rPr lang="en-IN" sz="1200" u="none" strike="noStrike" dirty="0">
                          <a:effectLst/>
                          <a:latin typeface="Leelawadee" panose="020B0502040204020203" pitchFamily="34" charset="-34"/>
                          <a:cs typeface="Leelawadee" panose="020B0502040204020203" pitchFamily="34" charset="-34"/>
                        </a:rPr>
                        <a:t> </a:t>
                      </a:r>
                      <a:r>
                        <a:rPr lang="en-IN" sz="1200" b="1" u="none" strike="noStrike" kern="1200" dirty="0">
                          <a:solidFill>
                            <a:srgbClr val="00B050"/>
                          </a:solidFill>
                          <a:effectLst/>
                          <a:latin typeface="Leelawadee" panose="020B0502040204020203" pitchFamily="34" charset="-34"/>
                          <a:ea typeface="+mn-ea"/>
                          <a:cs typeface="Leelawadee" panose="020B0502040204020203" pitchFamily="34" charset="-34"/>
                        </a:rPr>
                        <a:t>High  </a:t>
                      </a:r>
                    </a:p>
                  </a:txBody>
                  <a:tcPr marL="7668" marR="7668" marT="7668" marB="0" anchor="b">
                    <a:lnL w="12700" cmpd="sng">
                      <a:solidFill>
                        <a:srgbClr val="5AA0F5"/>
                      </a:solidFill>
                    </a:lnL>
                    <a:lnR w="12700" cmpd="sng">
                      <a:solidFill>
                        <a:srgbClr val="5AA0F5"/>
                      </a:solidFill>
                    </a:lnR>
                    <a:lnT w="12700" cmpd="sng">
                      <a:solidFill>
                        <a:srgbClr val="5AA0F5"/>
                      </a:solidFill>
                    </a:lnT>
                    <a:lnB w="12700" cmpd="sng">
                      <a:solidFill>
                        <a:srgbClr val="5AA0F5"/>
                      </a:solidFill>
                    </a:lnB>
                    <a:lnTlToBr w="12700" cmpd="sng">
                      <a:noFill/>
                      <a:prstDash val="solid"/>
                    </a:lnTlToBr>
                    <a:lnBlToTr w="12700" cmpd="sng">
                      <a:noFill/>
                      <a:prstDash val="solid"/>
                    </a:lnBlToTr>
                    <a:noFill/>
                  </a:tcPr>
                </a:tc>
                <a:tc>
                  <a:txBody>
                    <a:bodyPr/>
                    <a:lstStyle/>
                    <a:p>
                      <a:pPr algn="ctr" fontAlgn="b"/>
                      <a:r>
                        <a:rPr lang="en-IN" sz="1200" u="none" strike="noStrike" dirty="0">
                          <a:effectLst/>
                          <a:latin typeface="Leelawadee" panose="020B0502040204020203" pitchFamily="34" charset="-34"/>
                          <a:cs typeface="Leelawadee" panose="020B0502040204020203" pitchFamily="34" charset="-34"/>
                        </a:rPr>
                        <a:t> </a:t>
                      </a:r>
                      <a:r>
                        <a:rPr lang="en-IN" sz="1200" b="1" u="none" strike="noStrike" kern="1200" dirty="0">
                          <a:solidFill>
                            <a:srgbClr val="C00000"/>
                          </a:solidFill>
                          <a:effectLst/>
                          <a:latin typeface="Leelawadee" panose="020B0502040204020203" pitchFamily="34" charset="-34"/>
                          <a:ea typeface="+mn-ea"/>
                          <a:cs typeface="Leelawadee" panose="020B0502040204020203" pitchFamily="34" charset="-34"/>
                        </a:rPr>
                        <a:t>Low </a:t>
                      </a:r>
                    </a:p>
                  </a:txBody>
                  <a:tcPr marL="7668" marR="7668" marT="7668" marB="0" anchor="b">
                    <a:lnL w="12700" cmpd="sng">
                      <a:solidFill>
                        <a:srgbClr val="5AA0F5"/>
                      </a:solidFill>
                    </a:lnL>
                    <a:lnR w="12700" cmpd="sng">
                      <a:solidFill>
                        <a:srgbClr val="5AA0F5"/>
                      </a:solidFill>
                    </a:lnR>
                    <a:lnT w="12700" cmpd="sng">
                      <a:solidFill>
                        <a:srgbClr val="5AA0F5"/>
                      </a:solidFill>
                    </a:lnT>
                    <a:lnB w="12700" cmpd="sng">
                      <a:solidFill>
                        <a:srgbClr val="5AA0F5"/>
                      </a:solidFill>
                    </a:lnB>
                    <a:lnTlToBr w="12700" cmpd="sng">
                      <a:noFill/>
                      <a:prstDash val="solid"/>
                    </a:lnTlToBr>
                    <a:lnBlToTr w="12700" cmpd="sng">
                      <a:noFill/>
                      <a:prstDash val="solid"/>
                    </a:lnBlToTr>
                    <a:noFill/>
                  </a:tcPr>
                </a:tc>
              </a:tr>
            </a:tbl>
          </a:graphicData>
        </a:graphic>
      </p:graphicFrame>
      <p:sp>
        <p:nvSpPr>
          <p:cNvPr id="92" name="Oval 91"/>
          <p:cNvSpPr/>
          <p:nvPr/>
        </p:nvSpPr>
        <p:spPr>
          <a:xfrm>
            <a:off x="204425" y="1565735"/>
            <a:ext cx="266144" cy="266144"/>
          </a:xfrm>
          <a:prstGeom prst="ellipse">
            <a:avLst/>
          </a:prstGeom>
          <a:solidFill>
            <a:srgbClr val="0E5580">
              <a:lumMod val="60000"/>
              <a:lumOff val="40000"/>
            </a:srgbClr>
          </a:solidFill>
          <a:ln w="19050" cap="rnd" cmpd="sng" algn="ctr">
            <a:solidFill>
              <a:srgbClr val="0E5580">
                <a:lumMod val="7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400" b="1" i="0" u="none" strike="noStrike" kern="0" cap="none" spc="0" normalizeH="0" baseline="0" noProof="0" dirty="0" smtClean="0">
                <a:ln>
                  <a:noFill/>
                </a:ln>
                <a:solidFill>
                  <a:prstClr val="white"/>
                </a:solidFill>
                <a:effectLst/>
                <a:uLnTx/>
                <a:uFillTx/>
                <a:latin typeface="Century Gothic"/>
                <a:ea typeface="+mn-ea"/>
                <a:cs typeface="+mn-cs"/>
              </a:rPr>
              <a:t>1</a:t>
            </a:r>
            <a:endParaRPr kumimoji="0" lang="en-IN" sz="1400" b="1" i="0" u="none" strike="noStrike" kern="0" cap="none" spc="0" normalizeH="0" baseline="0" noProof="0" dirty="0">
              <a:ln>
                <a:noFill/>
              </a:ln>
              <a:solidFill>
                <a:prstClr val="white"/>
              </a:solidFill>
              <a:effectLst/>
              <a:uLnTx/>
              <a:uFillTx/>
              <a:latin typeface="Century Gothic"/>
              <a:ea typeface="+mn-ea"/>
              <a:cs typeface="+mn-cs"/>
            </a:endParaRPr>
          </a:p>
        </p:txBody>
      </p:sp>
      <p:sp>
        <p:nvSpPr>
          <p:cNvPr id="93" name="Oval 92"/>
          <p:cNvSpPr/>
          <p:nvPr/>
        </p:nvSpPr>
        <p:spPr>
          <a:xfrm>
            <a:off x="204425" y="1922850"/>
            <a:ext cx="266144" cy="266144"/>
          </a:xfrm>
          <a:prstGeom prst="ellipse">
            <a:avLst/>
          </a:prstGeom>
          <a:solidFill>
            <a:srgbClr val="0E5580">
              <a:lumMod val="60000"/>
              <a:lumOff val="40000"/>
            </a:srgbClr>
          </a:solidFill>
          <a:ln w="19050" cap="rnd" cmpd="sng" algn="ctr">
            <a:solidFill>
              <a:srgbClr val="0E5580">
                <a:lumMod val="7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400" b="1" i="0" u="none" strike="noStrike" kern="0" cap="none" spc="0" normalizeH="0" baseline="0" noProof="0" dirty="0">
                <a:ln>
                  <a:noFill/>
                </a:ln>
                <a:solidFill>
                  <a:prstClr val="white"/>
                </a:solidFill>
                <a:effectLst/>
                <a:uLnTx/>
                <a:uFillTx/>
                <a:latin typeface="Century Gothic"/>
                <a:ea typeface="+mn-ea"/>
                <a:cs typeface="+mn-cs"/>
              </a:rPr>
              <a:t>2</a:t>
            </a:r>
          </a:p>
        </p:txBody>
      </p:sp>
      <p:pic>
        <p:nvPicPr>
          <p:cNvPr id="94" name="Picture 93"/>
          <p:cNvPicPr>
            <a:picLocks noChangeAspect="1"/>
          </p:cNvPicPr>
          <p:nvPr/>
        </p:nvPicPr>
        <p:blipFill>
          <a:blip r:embed="rId3"/>
          <a:stretch>
            <a:fillRect/>
          </a:stretch>
        </p:blipFill>
        <p:spPr>
          <a:xfrm>
            <a:off x="720137" y="1556222"/>
            <a:ext cx="308290" cy="285169"/>
          </a:xfrm>
          <a:prstGeom prst="rect">
            <a:avLst/>
          </a:prstGeom>
        </p:spPr>
      </p:pic>
      <p:sp>
        <p:nvSpPr>
          <p:cNvPr id="95" name="Oval 94"/>
          <p:cNvSpPr/>
          <p:nvPr/>
        </p:nvSpPr>
        <p:spPr>
          <a:xfrm>
            <a:off x="204425" y="2307261"/>
            <a:ext cx="266144" cy="266144"/>
          </a:xfrm>
          <a:prstGeom prst="ellipse">
            <a:avLst/>
          </a:prstGeom>
          <a:solidFill>
            <a:srgbClr val="0E5580">
              <a:lumMod val="60000"/>
              <a:lumOff val="40000"/>
            </a:srgbClr>
          </a:solidFill>
          <a:ln w="19050" cap="rnd" cmpd="sng" algn="ctr">
            <a:solidFill>
              <a:srgbClr val="0E5580">
                <a:lumMod val="7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400" b="1" i="0" u="none" strike="noStrike" kern="0" cap="none" spc="0" normalizeH="0" baseline="0" noProof="0" dirty="0" smtClean="0">
                <a:ln>
                  <a:noFill/>
                </a:ln>
                <a:solidFill>
                  <a:prstClr val="white"/>
                </a:solidFill>
                <a:effectLst/>
                <a:uLnTx/>
                <a:uFillTx/>
                <a:latin typeface="Century Gothic"/>
                <a:ea typeface="+mn-ea"/>
                <a:cs typeface="+mn-cs"/>
              </a:rPr>
              <a:t>3</a:t>
            </a:r>
            <a:endParaRPr kumimoji="0" lang="en-IN" sz="1400" b="1" i="0" u="none" strike="noStrike" kern="0" cap="none" spc="0" normalizeH="0" baseline="0" noProof="0" dirty="0">
              <a:ln>
                <a:noFill/>
              </a:ln>
              <a:solidFill>
                <a:prstClr val="white"/>
              </a:solidFill>
              <a:effectLst/>
              <a:uLnTx/>
              <a:uFillTx/>
              <a:latin typeface="Century Gothic"/>
              <a:ea typeface="+mn-ea"/>
              <a:cs typeface="+mn-cs"/>
            </a:endParaRPr>
          </a:p>
        </p:txBody>
      </p:sp>
      <p:sp>
        <p:nvSpPr>
          <p:cNvPr id="96" name="Oval 95"/>
          <p:cNvSpPr/>
          <p:nvPr/>
        </p:nvSpPr>
        <p:spPr>
          <a:xfrm>
            <a:off x="204425" y="2655275"/>
            <a:ext cx="266144" cy="266144"/>
          </a:xfrm>
          <a:prstGeom prst="ellipse">
            <a:avLst/>
          </a:prstGeom>
          <a:solidFill>
            <a:srgbClr val="0E5580">
              <a:lumMod val="60000"/>
              <a:lumOff val="40000"/>
            </a:srgbClr>
          </a:solidFill>
          <a:ln w="19050" cap="rnd" cmpd="sng" algn="ctr">
            <a:solidFill>
              <a:srgbClr val="0E5580">
                <a:lumMod val="7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400" b="1" i="0" u="none" strike="noStrike" kern="0" cap="none" spc="0" normalizeH="0" baseline="0" noProof="0" dirty="0">
                <a:ln>
                  <a:noFill/>
                </a:ln>
                <a:solidFill>
                  <a:prstClr val="white"/>
                </a:solidFill>
                <a:effectLst/>
                <a:uLnTx/>
                <a:uFillTx/>
                <a:latin typeface="Century Gothic"/>
                <a:ea typeface="+mn-ea"/>
                <a:cs typeface="+mn-cs"/>
              </a:rPr>
              <a:t>4</a:t>
            </a:r>
          </a:p>
        </p:txBody>
      </p:sp>
      <p:sp>
        <p:nvSpPr>
          <p:cNvPr id="97" name="Oval 96"/>
          <p:cNvSpPr/>
          <p:nvPr/>
        </p:nvSpPr>
        <p:spPr>
          <a:xfrm>
            <a:off x="204425" y="3012390"/>
            <a:ext cx="266144" cy="266144"/>
          </a:xfrm>
          <a:prstGeom prst="ellipse">
            <a:avLst/>
          </a:prstGeom>
          <a:solidFill>
            <a:srgbClr val="0E5580">
              <a:lumMod val="60000"/>
              <a:lumOff val="40000"/>
            </a:srgbClr>
          </a:solidFill>
          <a:ln w="19050" cap="rnd" cmpd="sng" algn="ctr">
            <a:solidFill>
              <a:srgbClr val="0E5580">
                <a:lumMod val="7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400" b="1" i="0" u="none" strike="noStrike" kern="0" cap="none" spc="0" normalizeH="0" baseline="0" noProof="0" dirty="0" smtClean="0">
                <a:ln>
                  <a:noFill/>
                </a:ln>
                <a:solidFill>
                  <a:prstClr val="white"/>
                </a:solidFill>
                <a:effectLst/>
                <a:uLnTx/>
                <a:uFillTx/>
                <a:latin typeface="Century Gothic"/>
                <a:ea typeface="+mn-ea"/>
                <a:cs typeface="+mn-cs"/>
              </a:rPr>
              <a:t>5</a:t>
            </a:r>
            <a:endParaRPr kumimoji="0" lang="en-IN" sz="1400" b="1" i="0" u="none" strike="noStrike" kern="0" cap="none" spc="0" normalizeH="0" baseline="0" noProof="0" dirty="0">
              <a:ln>
                <a:noFill/>
              </a:ln>
              <a:solidFill>
                <a:prstClr val="white"/>
              </a:solidFill>
              <a:effectLst/>
              <a:uLnTx/>
              <a:uFillTx/>
              <a:latin typeface="Century Gothic"/>
              <a:ea typeface="+mn-ea"/>
              <a:cs typeface="+mn-cs"/>
            </a:endParaRPr>
          </a:p>
        </p:txBody>
      </p:sp>
      <p:sp>
        <p:nvSpPr>
          <p:cNvPr id="98" name="Oval 97"/>
          <p:cNvSpPr/>
          <p:nvPr/>
        </p:nvSpPr>
        <p:spPr>
          <a:xfrm>
            <a:off x="204425" y="3396801"/>
            <a:ext cx="266144" cy="266144"/>
          </a:xfrm>
          <a:prstGeom prst="ellipse">
            <a:avLst/>
          </a:prstGeom>
          <a:solidFill>
            <a:srgbClr val="0E5580">
              <a:lumMod val="60000"/>
              <a:lumOff val="40000"/>
            </a:srgbClr>
          </a:solidFill>
          <a:ln w="19050" cap="rnd" cmpd="sng" algn="ctr">
            <a:solidFill>
              <a:srgbClr val="0E5580">
                <a:lumMod val="7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400" b="1" i="0" u="none" strike="noStrike" kern="0" cap="none" spc="0" normalizeH="0" baseline="0" noProof="0" dirty="0" smtClean="0">
                <a:ln>
                  <a:noFill/>
                </a:ln>
                <a:solidFill>
                  <a:prstClr val="white"/>
                </a:solidFill>
                <a:effectLst/>
                <a:uLnTx/>
                <a:uFillTx/>
                <a:latin typeface="Century Gothic"/>
                <a:ea typeface="+mn-ea"/>
                <a:cs typeface="+mn-cs"/>
              </a:rPr>
              <a:t>6</a:t>
            </a:r>
            <a:endParaRPr kumimoji="0" lang="en-IN" sz="1400" b="1" i="0" u="none" strike="noStrike" kern="0" cap="none" spc="0" normalizeH="0" baseline="0" noProof="0" dirty="0">
              <a:ln>
                <a:noFill/>
              </a:ln>
              <a:solidFill>
                <a:prstClr val="white"/>
              </a:solidFill>
              <a:effectLst/>
              <a:uLnTx/>
              <a:uFillTx/>
              <a:latin typeface="Century Gothic"/>
              <a:ea typeface="+mn-ea"/>
              <a:cs typeface="+mn-cs"/>
            </a:endParaRPr>
          </a:p>
        </p:txBody>
      </p:sp>
      <p:sp>
        <p:nvSpPr>
          <p:cNvPr id="99" name="Oval 98"/>
          <p:cNvSpPr/>
          <p:nvPr/>
        </p:nvSpPr>
        <p:spPr>
          <a:xfrm>
            <a:off x="186870" y="3785742"/>
            <a:ext cx="266144" cy="266144"/>
          </a:xfrm>
          <a:prstGeom prst="ellipse">
            <a:avLst/>
          </a:prstGeom>
          <a:solidFill>
            <a:srgbClr val="0E5580">
              <a:lumMod val="60000"/>
              <a:lumOff val="40000"/>
            </a:srgbClr>
          </a:solidFill>
          <a:ln w="19050" cap="rnd" cmpd="sng" algn="ctr">
            <a:solidFill>
              <a:srgbClr val="0E5580">
                <a:lumMod val="7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400" b="1" i="0" u="none" strike="noStrike" kern="0" cap="none" spc="0" normalizeH="0" baseline="0" noProof="0" dirty="0">
                <a:ln>
                  <a:noFill/>
                </a:ln>
                <a:solidFill>
                  <a:prstClr val="white"/>
                </a:solidFill>
                <a:effectLst/>
                <a:uLnTx/>
                <a:uFillTx/>
                <a:latin typeface="Century Gothic"/>
                <a:ea typeface="+mn-ea"/>
                <a:cs typeface="+mn-cs"/>
              </a:rPr>
              <a:t>7</a:t>
            </a:r>
          </a:p>
        </p:txBody>
      </p:sp>
      <p:sp>
        <p:nvSpPr>
          <p:cNvPr id="100" name="Oval 99"/>
          <p:cNvSpPr/>
          <p:nvPr/>
        </p:nvSpPr>
        <p:spPr>
          <a:xfrm>
            <a:off x="200518" y="4142857"/>
            <a:ext cx="266144" cy="266144"/>
          </a:xfrm>
          <a:prstGeom prst="ellipse">
            <a:avLst/>
          </a:prstGeom>
          <a:solidFill>
            <a:srgbClr val="0E5580">
              <a:lumMod val="60000"/>
              <a:lumOff val="40000"/>
            </a:srgbClr>
          </a:solidFill>
          <a:ln w="19050" cap="rnd" cmpd="sng" algn="ctr">
            <a:solidFill>
              <a:srgbClr val="0E5580">
                <a:lumMod val="7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400" b="1" i="0" u="none" strike="noStrike" kern="0" cap="none" spc="0" normalizeH="0" baseline="0" noProof="0" dirty="0" smtClean="0">
                <a:ln>
                  <a:noFill/>
                </a:ln>
                <a:solidFill>
                  <a:prstClr val="white"/>
                </a:solidFill>
                <a:effectLst/>
                <a:uLnTx/>
                <a:uFillTx/>
                <a:latin typeface="Century Gothic"/>
                <a:ea typeface="+mn-ea"/>
                <a:cs typeface="+mn-cs"/>
              </a:rPr>
              <a:t>8</a:t>
            </a:r>
            <a:endParaRPr kumimoji="0" lang="en-IN" sz="1400" b="1" i="0" u="none" strike="noStrike" kern="0" cap="none" spc="0" normalizeH="0" baseline="0" noProof="0" dirty="0">
              <a:ln>
                <a:noFill/>
              </a:ln>
              <a:solidFill>
                <a:prstClr val="white"/>
              </a:solidFill>
              <a:effectLst/>
              <a:uLnTx/>
              <a:uFillTx/>
              <a:latin typeface="Century Gothic"/>
              <a:ea typeface="+mn-ea"/>
              <a:cs typeface="+mn-cs"/>
            </a:endParaRPr>
          </a:p>
        </p:txBody>
      </p:sp>
      <p:sp>
        <p:nvSpPr>
          <p:cNvPr id="101" name="Oval 100"/>
          <p:cNvSpPr/>
          <p:nvPr/>
        </p:nvSpPr>
        <p:spPr>
          <a:xfrm>
            <a:off x="186870" y="4527268"/>
            <a:ext cx="266144" cy="266144"/>
          </a:xfrm>
          <a:prstGeom prst="ellipse">
            <a:avLst/>
          </a:prstGeom>
          <a:solidFill>
            <a:srgbClr val="0E5580">
              <a:lumMod val="60000"/>
              <a:lumOff val="40000"/>
            </a:srgbClr>
          </a:solidFill>
          <a:ln w="19050" cap="rnd" cmpd="sng" algn="ctr">
            <a:solidFill>
              <a:srgbClr val="0E5580">
                <a:lumMod val="7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400" b="1" i="0" u="none" strike="noStrike" kern="0" cap="none" spc="0" normalizeH="0" baseline="0" noProof="0" dirty="0" smtClean="0">
                <a:ln>
                  <a:noFill/>
                </a:ln>
                <a:solidFill>
                  <a:prstClr val="white"/>
                </a:solidFill>
                <a:effectLst/>
                <a:uLnTx/>
                <a:uFillTx/>
                <a:latin typeface="Century Gothic"/>
                <a:ea typeface="+mn-ea"/>
                <a:cs typeface="+mn-cs"/>
              </a:rPr>
              <a:t>9</a:t>
            </a:r>
            <a:endParaRPr kumimoji="0" lang="en-IN" sz="1400" b="1" i="0" u="none" strike="noStrike" kern="0" cap="none" spc="0" normalizeH="0" baseline="0" noProof="0" dirty="0">
              <a:ln>
                <a:noFill/>
              </a:ln>
              <a:solidFill>
                <a:prstClr val="white"/>
              </a:solidFill>
              <a:effectLst/>
              <a:uLnTx/>
              <a:uFillTx/>
              <a:latin typeface="Century Gothic"/>
              <a:ea typeface="+mn-ea"/>
              <a:cs typeface="+mn-cs"/>
            </a:endParaRPr>
          </a:p>
        </p:txBody>
      </p:sp>
      <p:sp>
        <p:nvSpPr>
          <p:cNvPr id="102" name="Oval 101"/>
          <p:cNvSpPr/>
          <p:nvPr/>
        </p:nvSpPr>
        <p:spPr>
          <a:xfrm>
            <a:off x="186870" y="4870704"/>
            <a:ext cx="266144" cy="266144"/>
          </a:xfrm>
          <a:prstGeom prst="ellipse">
            <a:avLst/>
          </a:prstGeom>
          <a:solidFill>
            <a:srgbClr val="0E5580">
              <a:lumMod val="60000"/>
              <a:lumOff val="40000"/>
            </a:srgbClr>
          </a:solidFill>
          <a:ln w="19050" cap="rnd" cmpd="sng" algn="ctr">
            <a:solidFill>
              <a:srgbClr val="0E5580">
                <a:lumMod val="7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400" b="1" i="0" u="none" strike="noStrike" kern="0" cap="none" spc="0" normalizeH="0" baseline="0" noProof="0" dirty="0">
              <a:ln>
                <a:noFill/>
              </a:ln>
              <a:solidFill>
                <a:prstClr val="white"/>
              </a:solidFill>
              <a:effectLst/>
              <a:uLnTx/>
              <a:uFillTx/>
              <a:latin typeface="Century Gothic"/>
              <a:ea typeface="+mn-ea"/>
              <a:cs typeface="+mn-cs"/>
            </a:endParaRPr>
          </a:p>
        </p:txBody>
      </p:sp>
      <p:sp>
        <p:nvSpPr>
          <p:cNvPr id="103" name="Oval 102"/>
          <p:cNvSpPr/>
          <p:nvPr/>
        </p:nvSpPr>
        <p:spPr>
          <a:xfrm>
            <a:off x="186870" y="5241467"/>
            <a:ext cx="266144" cy="266144"/>
          </a:xfrm>
          <a:prstGeom prst="ellipse">
            <a:avLst/>
          </a:prstGeom>
          <a:solidFill>
            <a:srgbClr val="0E5580">
              <a:lumMod val="60000"/>
              <a:lumOff val="40000"/>
            </a:srgbClr>
          </a:solidFill>
          <a:ln w="19050" cap="rnd" cmpd="sng" algn="ctr">
            <a:solidFill>
              <a:srgbClr val="0E5580">
                <a:lumMod val="7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000" b="1" i="0" u="none" strike="noStrike" kern="0" cap="none" spc="0" normalizeH="0" baseline="0" noProof="0" dirty="0">
              <a:ln>
                <a:noFill/>
              </a:ln>
              <a:solidFill>
                <a:prstClr val="white"/>
              </a:solidFill>
              <a:effectLst/>
              <a:uLnTx/>
              <a:uFillTx/>
              <a:latin typeface="Century Gothic"/>
              <a:ea typeface="+mn-ea"/>
              <a:cs typeface="+mn-cs"/>
            </a:endParaRPr>
          </a:p>
        </p:txBody>
      </p:sp>
      <p:sp>
        <p:nvSpPr>
          <p:cNvPr id="104" name="TextBox 103"/>
          <p:cNvSpPr txBox="1"/>
          <p:nvPr/>
        </p:nvSpPr>
        <p:spPr bwMode="gray">
          <a:xfrm>
            <a:off x="137369" y="4902578"/>
            <a:ext cx="196261" cy="196261"/>
          </a:xfrm>
          <a:prstGeom prst="rect">
            <a:avLst/>
          </a:prstGeom>
        </p:spPr>
        <p:txBody>
          <a:bodyPr vert="horz" wrap="none" lIns="91440" tIns="45720" rIns="91440" bIns="45720" rtlCol="0" anchor="ctr">
            <a:noAutofit/>
          </a:bodyPr>
          <a:lstStyle/>
          <a:p>
            <a:r>
              <a:rPr lang="en-IN" sz="1400" b="1" dirty="0">
                <a:solidFill>
                  <a:prstClr val="white"/>
                </a:solidFill>
                <a:latin typeface="Century Gothic"/>
              </a:rPr>
              <a:t>10</a:t>
            </a:r>
          </a:p>
        </p:txBody>
      </p:sp>
      <p:sp>
        <p:nvSpPr>
          <p:cNvPr id="105" name="TextBox 104"/>
          <p:cNvSpPr txBox="1"/>
          <p:nvPr/>
        </p:nvSpPr>
        <p:spPr bwMode="gray">
          <a:xfrm>
            <a:off x="139551" y="5209068"/>
            <a:ext cx="327112" cy="327112"/>
          </a:xfrm>
          <a:prstGeom prst="rect">
            <a:avLst/>
          </a:prstGeom>
        </p:spPr>
        <p:txBody>
          <a:bodyPr vert="horz" wrap="none" lIns="91440" tIns="45720" rIns="91440" bIns="45720" rtlCol="0" anchor="ctr">
            <a:noAutofit/>
          </a:bodyPr>
          <a:lstStyle/>
          <a:p>
            <a:r>
              <a:rPr lang="en-IN" sz="1400" b="1" dirty="0">
                <a:solidFill>
                  <a:prstClr val="white"/>
                </a:solidFill>
                <a:latin typeface="Century Gothic"/>
              </a:rPr>
              <a:t>11</a:t>
            </a:r>
          </a:p>
        </p:txBody>
      </p:sp>
      <p:pic>
        <p:nvPicPr>
          <p:cNvPr id="106" name="Picture 105"/>
          <p:cNvPicPr>
            <a:picLocks noChangeAspect="1"/>
          </p:cNvPicPr>
          <p:nvPr/>
        </p:nvPicPr>
        <p:blipFill>
          <a:blip r:embed="rId3"/>
          <a:stretch>
            <a:fillRect/>
          </a:stretch>
        </p:blipFill>
        <p:spPr>
          <a:xfrm>
            <a:off x="720137" y="1922850"/>
            <a:ext cx="308290" cy="285169"/>
          </a:xfrm>
          <a:prstGeom prst="rect">
            <a:avLst/>
          </a:prstGeom>
        </p:spPr>
      </p:pic>
      <p:pic>
        <p:nvPicPr>
          <p:cNvPr id="107" name="Picture 106"/>
          <p:cNvPicPr>
            <a:picLocks noChangeAspect="1"/>
          </p:cNvPicPr>
          <p:nvPr/>
        </p:nvPicPr>
        <p:blipFill>
          <a:blip r:embed="rId3"/>
          <a:stretch>
            <a:fillRect/>
          </a:stretch>
        </p:blipFill>
        <p:spPr>
          <a:xfrm>
            <a:off x="565992" y="4508243"/>
            <a:ext cx="308290" cy="285169"/>
          </a:xfrm>
          <a:prstGeom prst="rect">
            <a:avLst/>
          </a:prstGeom>
        </p:spPr>
      </p:pic>
    </p:spTree>
    <p:extLst>
      <p:ext uri="{BB962C8B-B14F-4D97-AF65-F5344CB8AC3E}">
        <p14:creationId xmlns:p14="http://schemas.microsoft.com/office/powerpoint/2010/main" val="369930270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flipH="1">
            <a:off x="0" y="6311900"/>
            <a:ext cx="12192000" cy="232833"/>
          </a:xfrm>
          <a:prstGeom prst="rect">
            <a:avLst/>
          </a:prstGeom>
        </p:spPr>
      </p:pic>
      <p:sp>
        <p:nvSpPr>
          <p:cNvPr id="3" name="Rectangle 2"/>
          <p:cNvSpPr/>
          <p:nvPr/>
        </p:nvSpPr>
        <p:spPr>
          <a:xfrm>
            <a:off x="0" y="0"/>
            <a:ext cx="12192000" cy="54102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8" name="Group 7"/>
          <p:cNvGrpSpPr/>
          <p:nvPr/>
        </p:nvGrpSpPr>
        <p:grpSpPr>
          <a:xfrm>
            <a:off x="1432887" y="228600"/>
            <a:ext cx="9331722" cy="4627462"/>
            <a:chOff x="1432887" y="-358424"/>
            <a:chExt cx="9331722" cy="4627462"/>
          </a:xfrm>
        </p:grpSpPr>
        <p:sp>
          <p:nvSpPr>
            <p:cNvPr id="5" name="Rectangle 4"/>
            <p:cNvSpPr/>
            <p:nvPr/>
          </p:nvSpPr>
          <p:spPr>
            <a:xfrm>
              <a:off x="1432887" y="1960714"/>
              <a:ext cx="9331722" cy="2308324"/>
            </a:xfrm>
            <a:prstGeom prst="rect">
              <a:avLst/>
            </a:prstGeom>
          </p:spPr>
          <p:txBody>
            <a:bodyPr wrap="none">
              <a:spAutoFit/>
            </a:bodyPr>
            <a:lstStyle/>
            <a:p>
              <a:pPr algn="ctr"/>
              <a:r>
                <a:rPr lang="en-IN" sz="7200" dirty="0" smtClean="0">
                  <a:ln/>
                  <a:solidFill>
                    <a:schemeClr val="bg1"/>
                  </a:solidFill>
                  <a:latin typeface="Leelawadee UI" panose="020B0502040204020203" pitchFamily="34" charset="-34"/>
                  <a:cs typeface="Leelawadee UI" panose="020B0502040204020203" pitchFamily="34" charset="-34"/>
                </a:rPr>
                <a:t>ABOUT LOYALTY AND </a:t>
              </a:r>
            </a:p>
            <a:p>
              <a:pPr algn="ctr"/>
              <a:r>
                <a:rPr lang="en-IN" sz="7200" dirty="0" smtClean="0">
                  <a:ln/>
                  <a:solidFill>
                    <a:schemeClr val="bg1"/>
                  </a:solidFill>
                  <a:latin typeface="Leelawadee UI" panose="020B0502040204020203" pitchFamily="34" charset="-34"/>
                  <a:cs typeface="Leelawadee UI" panose="020B0502040204020203" pitchFamily="34" charset="-34"/>
                </a:rPr>
                <a:t>TATA TREATS</a:t>
              </a:r>
              <a:endParaRPr lang="en-IN" sz="7200" dirty="0">
                <a:ln/>
                <a:solidFill>
                  <a:schemeClr val="bg1"/>
                </a:solidFill>
                <a:latin typeface="Leelawadee UI" panose="020B0502040204020203" pitchFamily="34" charset="-34"/>
                <a:cs typeface="Leelawadee UI" panose="020B0502040204020203" pitchFamily="34" charset="-34"/>
              </a:endParaRPr>
            </a:p>
          </p:txBody>
        </p:sp>
        <p:sp>
          <p:nvSpPr>
            <p:cNvPr id="31" name="Rectangle 30"/>
            <p:cNvSpPr/>
            <p:nvPr/>
          </p:nvSpPr>
          <p:spPr>
            <a:xfrm>
              <a:off x="6006372" y="2724748"/>
              <a:ext cx="184730" cy="1200329"/>
            </a:xfrm>
            <a:prstGeom prst="rect">
              <a:avLst/>
            </a:prstGeom>
          </p:spPr>
          <p:txBody>
            <a:bodyPr wrap="none">
              <a:spAutoFit/>
            </a:bodyPr>
            <a:lstStyle/>
            <a:p>
              <a:pPr algn="ctr"/>
              <a:endParaRPr lang="en-IN" sz="7200" dirty="0">
                <a:ln/>
                <a:solidFill>
                  <a:schemeClr val="bg1"/>
                </a:solidFill>
                <a:latin typeface="Leelawadee UI" panose="020B0502040204020203" pitchFamily="34" charset="-34"/>
                <a:cs typeface="Leelawadee UI" panose="020B0502040204020203" pitchFamily="34" charset="-34"/>
              </a:endParaRPr>
            </a:p>
          </p:txBody>
        </p:sp>
        <p:sp>
          <p:nvSpPr>
            <p:cNvPr id="7" name="Rectangle 6"/>
            <p:cNvSpPr/>
            <p:nvPr/>
          </p:nvSpPr>
          <p:spPr>
            <a:xfrm>
              <a:off x="4778975" y="-358424"/>
              <a:ext cx="2634054" cy="2646878"/>
            </a:xfrm>
            <a:prstGeom prst="rect">
              <a:avLst/>
            </a:prstGeom>
          </p:spPr>
          <p:txBody>
            <a:bodyPr wrap="none">
              <a:spAutoFit/>
            </a:bodyPr>
            <a:lstStyle/>
            <a:p>
              <a:pPr algn="ctr"/>
              <a:r>
                <a:rPr lang="en-IN" sz="16600" b="1" dirty="0" smtClean="0">
                  <a:solidFill>
                    <a:schemeClr val="bg1"/>
                  </a:solidFill>
                  <a:latin typeface="Leelawadee UI" panose="020B0502040204020203" pitchFamily="34" charset="-34"/>
                  <a:cs typeface="Leelawadee UI" panose="020B0502040204020203" pitchFamily="34" charset="-34"/>
                </a:rPr>
                <a:t>02</a:t>
              </a:r>
              <a:endParaRPr lang="en-IN" sz="16600" dirty="0">
                <a:solidFill>
                  <a:schemeClr val="bg1"/>
                </a:solidFill>
              </a:endParaRPr>
            </a:p>
          </p:txBody>
        </p:sp>
        <p:cxnSp>
          <p:nvCxnSpPr>
            <p:cNvPr id="34" name="Straight Connector 33"/>
            <p:cNvCxnSpPr/>
            <p:nvPr/>
          </p:nvCxnSpPr>
          <p:spPr>
            <a:xfrm>
              <a:off x="2895600" y="1960714"/>
              <a:ext cx="64008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40628321"/>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040F425-731D-4835-A38A-9545B9CAE996}" type="slidenum">
              <a:rPr lang="en-IN" smtClean="0">
                <a:solidFill>
                  <a:srgbClr val="000000">
                    <a:tint val="75000"/>
                  </a:srgbClr>
                </a:solidFill>
              </a:rPr>
              <a:pPr/>
              <a:t>50</a:t>
            </a:fld>
            <a:endParaRPr lang="en-IN" dirty="0">
              <a:solidFill>
                <a:srgbClr val="000000">
                  <a:tint val="75000"/>
                </a:srgbClr>
              </a:solidFill>
            </a:endParaRPr>
          </a:p>
        </p:txBody>
      </p:sp>
      <p:sp>
        <p:nvSpPr>
          <p:cNvPr id="5" name="Rectangle 4"/>
          <p:cNvSpPr/>
          <p:nvPr/>
        </p:nvSpPr>
        <p:spPr>
          <a:xfrm>
            <a:off x="2565242" y="237066"/>
            <a:ext cx="7061805" cy="523220"/>
          </a:xfrm>
          <a:prstGeom prst="rect">
            <a:avLst/>
          </a:prstGeom>
          <a:solidFill>
            <a:schemeClr val="bg1"/>
          </a:solidFill>
        </p:spPr>
        <p:txBody>
          <a:bodyPr wrap="none" anchor="ctr">
            <a:spAutoFit/>
          </a:bodyPr>
          <a:lstStyle/>
          <a:p>
            <a:pPr algn="ctr"/>
            <a:r>
              <a:rPr lang="en-IN" sz="2800" b="1" dirty="0" smtClean="0">
                <a:solidFill>
                  <a:srgbClr val="0070C0"/>
                </a:solidFill>
                <a:latin typeface="Leelawadee UI" panose="020B0502040204020203" pitchFamily="34" charset="-34"/>
                <a:cs typeface="Leelawadee UI" panose="020B0502040204020203" pitchFamily="34" charset="-34"/>
              </a:rPr>
              <a:t>List of Privileges: Experiences and Events</a:t>
            </a:r>
            <a:endParaRPr lang="en-IN" sz="2800" b="1" dirty="0">
              <a:solidFill>
                <a:srgbClr val="0070C0"/>
              </a:solidFill>
              <a:latin typeface="Leelawadee UI" panose="020B0502040204020203" pitchFamily="34" charset="-34"/>
              <a:cs typeface="Leelawadee UI" panose="020B0502040204020203" pitchFamily="34" charset="-34"/>
            </a:endParaRPr>
          </a:p>
        </p:txBody>
      </p:sp>
      <p:graphicFrame>
        <p:nvGraphicFramePr>
          <p:cNvPr id="51" name="Table 50"/>
          <p:cNvGraphicFramePr>
            <a:graphicFrameLocks noGrp="1"/>
          </p:cNvGraphicFramePr>
          <p:nvPr>
            <p:extLst/>
          </p:nvPr>
        </p:nvGraphicFramePr>
        <p:xfrm>
          <a:off x="576027" y="760286"/>
          <a:ext cx="11249660" cy="5431950"/>
        </p:xfrm>
        <a:graphic>
          <a:graphicData uri="http://schemas.openxmlformats.org/drawingml/2006/table">
            <a:tbl>
              <a:tblPr/>
              <a:tblGrid>
                <a:gridCol w="1819059"/>
                <a:gridCol w="3216045"/>
                <a:gridCol w="973818"/>
                <a:gridCol w="932934"/>
                <a:gridCol w="791313"/>
                <a:gridCol w="1113700"/>
                <a:gridCol w="879237"/>
                <a:gridCol w="1523554"/>
              </a:tblGrid>
              <a:tr h="622410">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algn="ctr" fontAlgn="b"/>
                      <a:r>
                        <a:rPr lang="en-IN" sz="1400" b="1" u="none" strike="noStrike" dirty="0" smtClean="0">
                          <a:solidFill>
                            <a:schemeClr val="bg1"/>
                          </a:solidFill>
                          <a:effectLst/>
                          <a:latin typeface="Leelawadee" panose="020B0502040204020203" pitchFamily="34" charset="-34"/>
                          <a:cs typeface="Leelawadee" panose="020B0502040204020203" pitchFamily="34" charset="-34"/>
                        </a:rPr>
                        <a:t>(Company</a:t>
                      </a:r>
                      <a:r>
                        <a:rPr lang="en-IN" sz="1400" b="1" u="none" strike="noStrike" dirty="0">
                          <a:solidFill>
                            <a:schemeClr val="bg1"/>
                          </a:solidFill>
                          <a:effectLst/>
                          <a:latin typeface="Leelawadee" panose="020B0502040204020203" pitchFamily="34" charset="-34"/>
                          <a:cs typeface="Leelawadee" panose="020B0502040204020203" pitchFamily="34" charset="-34"/>
                        </a:rPr>
                        <a:t>)</a:t>
                      </a:r>
                      <a:endParaRPr lang="en-IN" sz="1400" b="1" i="0" u="none" strike="noStrike" dirty="0">
                        <a:solidFill>
                          <a:schemeClr val="bg1"/>
                        </a:solidFill>
                        <a:effectLst/>
                        <a:latin typeface="Leelawadee" panose="020B0502040204020203" pitchFamily="34" charset="-34"/>
                        <a:cs typeface="Leelawadee" panose="020B0502040204020203" pitchFamily="34" charset="-34"/>
                      </a:endParaRPr>
                    </a:p>
                  </a:txBody>
                  <a:tcPr marL="7668" marR="7668" marT="7668" marB="0" anchor="ctr">
                    <a:lnL w="12700" cmpd="sng">
                      <a:solidFill>
                        <a:srgbClr val="5AA0F5"/>
                      </a:solidFill>
                    </a:lnL>
                    <a:lnR w="12700" cmpd="sng">
                      <a:solidFill>
                        <a:srgbClr val="5AA0F5"/>
                      </a:solidFill>
                    </a:lnR>
                    <a:lnT w="12700" cmpd="sng">
                      <a:solidFill>
                        <a:srgbClr val="5AA0F5"/>
                      </a:solidFill>
                    </a:lnT>
                    <a:lnB w="12700" cmpd="sng">
                      <a:solidFill>
                        <a:srgbClr val="5AA0F5"/>
                      </a:solidFill>
                    </a:lnB>
                    <a:lnTlToBr w="12700" cmpd="sng">
                      <a:noFill/>
                      <a:prstDash val="solid"/>
                    </a:lnTlToBr>
                    <a:lnBlToTr w="12700" cmpd="sng">
                      <a:noFill/>
                      <a:prstDash val="solid"/>
                    </a:lnBlToTr>
                    <a:solidFill>
                      <a:srgbClr val="0E5580">
                        <a:lumMod val="60000"/>
                        <a:lumOff val="40000"/>
                      </a:srgbClr>
                    </a:solid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algn="ctr" fontAlgn="b"/>
                      <a:r>
                        <a:rPr lang="en-IN" sz="1400" b="1" u="none" strike="noStrike" dirty="0" smtClean="0">
                          <a:solidFill>
                            <a:schemeClr val="bg1"/>
                          </a:solidFill>
                          <a:effectLst/>
                          <a:latin typeface="Leelawadee" panose="020B0502040204020203" pitchFamily="34" charset="-34"/>
                          <a:cs typeface="Leelawadee" panose="020B0502040204020203" pitchFamily="34" charset="-34"/>
                        </a:rPr>
                        <a:t>Experience/Event</a:t>
                      </a:r>
                      <a:endParaRPr lang="en-IN" sz="1400" b="1" i="0" u="none" strike="noStrike" dirty="0">
                        <a:solidFill>
                          <a:schemeClr val="bg1"/>
                        </a:solidFill>
                        <a:effectLst/>
                        <a:latin typeface="Leelawadee" panose="020B0502040204020203" pitchFamily="34" charset="-34"/>
                        <a:cs typeface="Leelawadee" panose="020B0502040204020203" pitchFamily="34" charset="-34"/>
                      </a:endParaRPr>
                    </a:p>
                  </a:txBody>
                  <a:tcPr marL="7668" marR="7668" marT="7668" marB="0" anchor="ctr">
                    <a:lnL w="12700" cmpd="sng">
                      <a:solidFill>
                        <a:srgbClr val="5AA0F5"/>
                      </a:solidFill>
                    </a:lnL>
                    <a:lnR w="12700" cmpd="sng">
                      <a:solidFill>
                        <a:srgbClr val="5AA0F5"/>
                      </a:solidFill>
                    </a:lnR>
                    <a:lnT w="12700" cmpd="sng">
                      <a:solidFill>
                        <a:srgbClr val="5AA0F5"/>
                      </a:solidFill>
                    </a:lnT>
                    <a:lnB w="12700" cmpd="sng">
                      <a:solidFill>
                        <a:srgbClr val="5AA0F5"/>
                      </a:solidFill>
                    </a:lnB>
                    <a:lnTlToBr w="12700" cmpd="sng">
                      <a:noFill/>
                      <a:prstDash val="solid"/>
                    </a:lnTlToBr>
                    <a:lnBlToTr w="12700" cmpd="sng">
                      <a:noFill/>
                      <a:prstDash val="solid"/>
                    </a:lnBlToTr>
                    <a:solidFill>
                      <a:srgbClr val="0E5580">
                        <a:lumMod val="60000"/>
                        <a:lumOff val="40000"/>
                      </a:srgbClr>
                    </a:solid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algn="ctr" fontAlgn="b"/>
                      <a:r>
                        <a:rPr lang="en-IN" sz="1400" b="1" u="none" strike="noStrike" dirty="0" smtClean="0">
                          <a:solidFill>
                            <a:schemeClr val="bg1"/>
                          </a:solidFill>
                          <a:effectLst/>
                          <a:latin typeface="Leelawadee" panose="020B0502040204020203" pitchFamily="34" charset="-34"/>
                          <a:cs typeface="Leelawadee" panose="020B0502040204020203" pitchFamily="34" charset="-34"/>
                        </a:rPr>
                        <a:t>Location</a:t>
                      </a:r>
                      <a:endParaRPr lang="en-IN" sz="1400" b="1" i="0" u="none" strike="noStrike" dirty="0">
                        <a:solidFill>
                          <a:schemeClr val="bg1"/>
                        </a:solidFill>
                        <a:effectLst/>
                        <a:latin typeface="Leelawadee" panose="020B0502040204020203" pitchFamily="34" charset="-34"/>
                        <a:cs typeface="Leelawadee" panose="020B0502040204020203" pitchFamily="34" charset="-34"/>
                      </a:endParaRPr>
                    </a:p>
                  </a:txBody>
                  <a:tcPr marL="7668" marR="7668" marT="7668" marB="0" anchor="ctr">
                    <a:lnL w="12700" cmpd="sng">
                      <a:solidFill>
                        <a:srgbClr val="5AA0F5"/>
                      </a:solidFill>
                    </a:lnL>
                    <a:lnR w="12700" cmpd="sng">
                      <a:solidFill>
                        <a:srgbClr val="5AA0F5"/>
                      </a:solidFill>
                    </a:lnR>
                    <a:lnT w="12700" cmpd="sng">
                      <a:solidFill>
                        <a:srgbClr val="5AA0F5"/>
                      </a:solidFill>
                    </a:lnT>
                    <a:lnB w="12700" cmpd="sng">
                      <a:solidFill>
                        <a:srgbClr val="5AA0F5"/>
                      </a:solidFill>
                    </a:lnB>
                    <a:lnTlToBr w="12700" cmpd="sng">
                      <a:noFill/>
                      <a:prstDash val="solid"/>
                    </a:lnTlToBr>
                    <a:lnBlToTr w="12700" cmpd="sng">
                      <a:noFill/>
                      <a:prstDash val="solid"/>
                    </a:lnBlToTr>
                    <a:solidFill>
                      <a:srgbClr val="0E5580">
                        <a:lumMod val="60000"/>
                        <a:lumOff val="40000"/>
                      </a:srgbClr>
                    </a:solid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algn="ctr" fontAlgn="b"/>
                      <a:r>
                        <a:rPr lang="en-IN" sz="1400" b="1" u="none" strike="noStrike" dirty="0">
                          <a:solidFill>
                            <a:schemeClr val="bg1"/>
                          </a:solidFill>
                          <a:effectLst/>
                          <a:latin typeface="Leelawadee" panose="020B0502040204020203" pitchFamily="34" charset="-34"/>
                          <a:cs typeface="Leelawadee" panose="020B0502040204020203" pitchFamily="34" charset="-34"/>
                        </a:rPr>
                        <a:t>Batch Size</a:t>
                      </a:r>
                      <a:endParaRPr lang="en-IN" sz="1400" b="1" i="0" u="none" strike="noStrike" dirty="0">
                        <a:solidFill>
                          <a:schemeClr val="bg1"/>
                        </a:solidFill>
                        <a:effectLst/>
                        <a:latin typeface="Leelawadee" panose="020B0502040204020203" pitchFamily="34" charset="-34"/>
                        <a:cs typeface="Leelawadee" panose="020B0502040204020203" pitchFamily="34" charset="-34"/>
                      </a:endParaRPr>
                    </a:p>
                  </a:txBody>
                  <a:tcPr marL="7668" marR="7668" marT="7668" marB="0" anchor="ctr">
                    <a:lnL w="12700" cmpd="sng">
                      <a:solidFill>
                        <a:srgbClr val="5AA0F5"/>
                      </a:solidFill>
                    </a:lnL>
                    <a:lnR w="12700" cmpd="sng">
                      <a:solidFill>
                        <a:srgbClr val="5AA0F5"/>
                      </a:solidFill>
                    </a:lnR>
                    <a:lnT w="12700" cmpd="sng">
                      <a:solidFill>
                        <a:srgbClr val="5AA0F5"/>
                      </a:solidFill>
                    </a:lnT>
                    <a:lnB w="12700" cmpd="sng">
                      <a:solidFill>
                        <a:srgbClr val="5AA0F5"/>
                      </a:solidFill>
                    </a:lnB>
                    <a:lnTlToBr w="12700" cmpd="sng">
                      <a:noFill/>
                      <a:prstDash val="solid"/>
                    </a:lnTlToBr>
                    <a:lnBlToTr w="12700" cmpd="sng">
                      <a:noFill/>
                      <a:prstDash val="solid"/>
                    </a:lnBlToTr>
                    <a:solidFill>
                      <a:srgbClr val="0E5580">
                        <a:lumMod val="60000"/>
                        <a:lumOff val="40000"/>
                      </a:srgbClr>
                    </a:solid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algn="ctr" fontAlgn="b"/>
                      <a:r>
                        <a:rPr lang="en-IN" sz="1400" b="1" u="none" strike="noStrike" dirty="0">
                          <a:solidFill>
                            <a:schemeClr val="bg1"/>
                          </a:solidFill>
                          <a:effectLst/>
                          <a:latin typeface="Leelawadee" panose="020B0502040204020203" pitchFamily="34" charset="-34"/>
                          <a:cs typeface="Leelawadee" panose="020B0502040204020203" pitchFamily="34" charset="-34"/>
                        </a:rPr>
                        <a:t>Cost</a:t>
                      </a:r>
                      <a:r>
                        <a:rPr lang="en-IN" sz="1400" b="1" u="none" strike="noStrike" dirty="0" smtClean="0">
                          <a:solidFill>
                            <a:schemeClr val="bg1"/>
                          </a:solidFill>
                          <a:effectLst/>
                          <a:latin typeface="Leelawadee" panose="020B0502040204020203" pitchFamily="34" charset="-34"/>
                          <a:cs typeface="Leelawadee" panose="020B0502040204020203" pitchFamily="34" charset="-34"/>
                        </a:rPr>
                        <a:t>/ person</a:t>
                      </a:r>
                      <a:endParaRPr lang="en-IN" sz="1400" b="1" i="0" u="none" strike="noStrike" dirty="0">
                        <a:solidFill>
                          <a:schemeClr val="bg1"/>
                        </a:solidFill>
                        <a:effectLst/>
                        <a:latin typeface="Leelawadee" panose="020B0502040204020203" pitchFamily="34" charset="-34"/>
                        <a:cs typeface="Leelawadee" panose="020B0502040204020203" pitchFamily="34" charset="-34"/>
                      </a:endParaRPr>
                    </a:p>
                  </a:txBody>
                  <a:tcPr marL="7668" marR="7668" marT="7668" marB="0" anchor="ctr">
                    <a:lnL w="12700" cmpd="sng">
                      <a:solidFill>
                        <a:srgbClr val="5AA0F5"/>
                      </a:solidFill>
                    </a:lnL>
                    <a:lnR w="12700" cmpd="sng">
                      <a:solidFill>
                        <a:srgbClr val="5AA0F5"/>
                      </a:solidFill>
                    </a:lnR>
                    <a:lnT w="12700" cmpd="sng">
                      <a:solidFill>
                        <a:srgbClr val="5AA0F5"/>
                      </a:solidFill>
                    </a:lnT>
                    <a:lnB w="12700" cmpd="sng">
                      <a:solidFill>
                        <a:srgbClr val="5AA0F5"/>
                      </a:solidFill>
                    </a:lnB>
                    <a:lnTlToBr w="12700" cmpd="sng">
                      <a:noFill/>
                      <a:prstDash val="solid"/>
                    </a:lnTlToBr>
                    <a:lnBlToTr w="12700" cmpd="sng">
                      <a:noFill/>
                      <a:prstDash val="solid"/>
                    </a:lnBlToTr>
                    <a:solidFill>
                      <a:srgbClr val="0E5580">
                        <a:lumMod val="60000"/>
                        <a:lumOff val="40000"/>
                      </a:srgbClr>
                    </a:solid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algn="ctr" fontAlgn="b"/>
                      <a:r>
                        <a:rPr lang="en-IN" sz="1400" b="1" u="none" strike="noStrike" dirty="0">
                          <a:solidFill>
                            <a:schemeClr val="bg1"/>
                          </a:solidFill>
                          <a:effectLst/>
                          <a:latin typeface="Leelawadee" panose="020B0502040204020203" pitchFamily="34" charset="-34"/>
                          <a:cs typeface="Leelawadee" panose="020B0502040204020203" pitchFamily="34" charset="-34"/>
                        </a:rPr>
                        <a:t>Total Cost</a:t>
                      </a:r>
                      <a:endParaRPr lang="en-IN" sz="1400" b="1" i="0" u="none" strike="noStrike" dirty="0">
                        <a:solidFill>
                          <a:schemeClr val="bg1"/>
                        </a:solidFill>
                        <a:effectLst/>
                        <a:latin typeface="Leelawadee" panose="020B0502040204020203" pitchFamily="34" charset="-34"/>
                        <a:cs typeface="Leelawadee" panose="020B0502040204020203" pitchFamily="34" charset="-34"/>
                      </a:endParaRPr>
                    </a:p>
                  </a:txBody>
                  <a:tcPr marL="7668" marR="7668" marT="7668" marB="0" anchor="ctr">
                    <a:lnL w="12700" cmpd="sng">
                      <a:solidFill>
                        <a:srgbClr val="5AA0F5"/>
                      </a:solidFill>
                    </a:lnL>
                    <a:lnR w="12700" cmpd="sng">
                      <a:solidFill>
                        <a:srgbClr val="5AA0F5"/>
                      </a:solidFill>
                    </a:lnR>
                    <a:lnT w="12700" cmpd="sng">
                      <a:solidFill>
                        <a:srgbClr val="5AA0F5"/>
                      </a:solidFill>
                    </a:lnT>
                    <a:lnB w="12700" cmpd="sng">
                      <a:solidFill>
                        <a:srgbClr val="5AA0F5"/>
                      </a:solidFill>
                    </a:lnB>
                    <a:lnTlToBr w="12700" cmpd="sng">
                      <a:noFill/>
                      <a:prstDash val="solid"/>
                    </a:lnTlToBr>
                    <a:lnBlToTr w="12700" cmpd="sng">
                      <a:noFill/>
                      <a:prstDash val="solid"/>
                    </a:lnBlToTr>
                    <a:solidFill>
                      <a:srgbClr val="0E5580">
                        <a:lumMod val="60000"/>
                        <a:lumOff val="40000"/>
                      </a:srgbClr>
                    </a:solid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algn="ctr" fontAlgn="b"/>
                      <a:r>
                        <a:rPr lang="en-IN" sz="1400" b="1" u="none" strike="noStrike" dirty="0">
                          <a:solidFill>
                            <a:schemeClr val="bg1"/>
                          </a:solidFill>
                          <a:effectLst/>
                          <a:latin typeface="Leelawadee" panose="020B0502040204020203" pitchFamily="34" charset="-34"/>
                          <a:cs typeface="Leelawadee" panose="020B0502040204020203" pitchFamily="34" charset="-34"/>
                        </a:rPr>
                        <a:t>Perceived Value</a:t>
                      </a:r>
                      <a:endParaRPr lang="en-IN" sz="1400" b="1" i="0" u="none" strike="noStrike" dirty="0">
                        <a:solidFill>
                          <a:schemeClr val="bg1"/>
                        </a:solidFill>
                        <a:effectLst/>
                        <a:latin typeface="Leelawadee" panose="020B0502040204020203" pitchFamily="34" charset="-34"/>
                        <a:cs typeface="Leelawadee" panose="020B0502040204020203" pitchFamily="34" charset="-34"/>
                      </a:endParaRPr>
                    </a:p>
                  </a:txBody>
                  <a:tcPr marL="7668" marR="7668" marT="7668" marB="0" anchor="ctr">
                    <a:lnL w="12700" cmpd="sng">
                      <a:solidFill>
                        <a:srgbClr val="5AA0F5"/>
                      </a:solidFill>
                    </a:lnL>
                    <a:lnR w="12700" cmpd="sng">
                      <a:solidFill>
                        <a:srgbClr val="5AA0F5"/>
                      </a:solidFill>
                    </a:lnR>
                    <a:lnT w="12700" cmpd="sng">
                      <a:solidFill>
                        <a:srgbClr val="5AA0F5"/>
                      </a:solidFill>
                    </a:lnT>
                    <a:lnB w="12700" cmpd="sng">
                      <a:solidFill>
                        <a:srgbClr val="5AA0F5"/>
                      </a:solidFill>
                    </a:lnB>
                    <a:lnTlToBr w="12700" cmpd="sng">
                      <a:noFill/>
                      <a:prstDash val="solid"/>
                    </a:lnTlToBr>
                    <a:lnBlToTr w="12700" cmpd="sng">
                      <a:noFill/>
                      <a:prstDash val="solid"/>
                    </a:lnBlToTr>
                    <a:solidFill>
                      <a:srgbClr val="0E5580">
                        <a:lumMod val="60000"/>
                        <a:lumOff val="40000"/>
                      </a:srgbClr>
                    </a:solid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algn="ctr" fontAlgn="b"/>
                      <a:r>
                        <a:rPr lang="en-IN" sz="1400" b="1" u="none" strike="noStrike" dirty="0">
                          <a:solidFill>
                            <a:schemeClr val="bg1"/>
                          </a:solidFill>
                          <a:effectLst/>
                          <a:latin typeface="Leelawadee" panose="020B0502040204020203" pitchFamily="34" charset="-34"/>
                          <a:cs typeface="Leelawadee" panose="020B0502040204020203" pitchFamily="34" charset="-34"/>
                        </a:rPr>
                        <a:t>Implementation </a:t>
                      </a:r>
                      <a:r>
                        <a:rPr lang="en-IN" sz="1400" b="1" u="none" strike="noStrike" dirty="0" smtClean="0">
                          <a:solidFill>
                            <a:schemeClr val="bg1"/>
                          </a:solidFill>
                          <a:effectLst/>
                          <a:latin typeface="Leelawadee" panose="020B0502040204020203" pitchFamily="34" charset="-34"/>
                          <a:cs typeface="Leelawadee" panose="020B0502040204020203" pitchFamily="34" charset="-34"/>
                        </a:rPr>
                        <a:t>Probability*</a:t>
                      </a:r>
                      <a:endParaRPr lang="en-IN" sz="1400" b="1" i="0" u="none" strike="noStrike" dirty="0">
                        <a:solidFill>
                          <a:schemeClr val="bg1"/>
                        </a:solidFill>
                        <a:effectLst/>
                        <a:latin typeface="Leelawadee" panose="020B0502040204020203" pitchFamily="34" charset="-34"/>
                        <a:cs typeface="Leelawadee" panose="020B0502040204020203" pitchFamily="34" charset="-34"/>
                      </a:endParaRPr>
                    </a:p>
                  </a:txBody>
                  <a:tcPr marL="7668" marR="7668" marT="7668" marB="0" anchor="ctr">
                    <a:lnL w="12700" cmpd="sng">
                      <a:solidFill>
                        <a:srgbClr val="5AA0F5"/>
                      </a:solidFill>
                    </a:lnL>
                    <a:lnR w="12700" cmpd="sng">
                      <a:solidFill>
                        <a:srgbClr val="5AA0F5"/>
                      </a:solidFill>
                    </a:lnR>
                    <a:lnT w="12700" cmpd="sng">
                      <a:solidFill>
                        <a:srgbClr val="5AA0F5"/>
                      </a:solidFill>
                    </a:lnT>
                    <a:lnB w="12700" cmpd="sng">
                      <a:solidFill>
                        <a:srgbClr val="5AA0F5"/>
                      </a:solidFill>
                    </a:lnB>
                    <a:lnTlToBr w="12700" cmpd="sng">
                      <a:noFill/>
                      <a:prstDash val="solid"/>
                    </a:lnTlToBr>
                    <a:lnBlToTr w="12700" cmpd="sng">
                      <a:noFill/>
                      <a:prstDash val="solid"/>
                    </a:lnBlToTr>
                    <a:solidFill>
                      <a:srgbClr val="0E5580">
                        <a:lumMod val="60000"/>
                        <a:lumOff val="40000"/>
                      </a:srgbClr>
                    </a:solidFill>
                  </a:tcPr>
                </a:tc>
              </a:tr>
              <a:tr h="320636">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algn="ctr" fontAlgn="b"/>
                      <a:r>
                        <a:rPr lang="en-IN" sz="1400" b="0" i="0" u="none" strike="noStrike" dirty="0">
                          <a:solidFill>
                            <a:srgbClr val="000000"/>
                          </a:solidFill>
                          <a:effectLst/>
                          <a:latin typeface="Leelawadee" panose="020B0502040204020203" pitchFamily="34" charset="-34"/>
                          <a:cs typeface="Leelawadee" panose="020B0502040204020203" pitchFamily="34" charset="-34"/>
                        </a:rPr>
                        <a:t>All</a:t>
                      </a:r>
                    </a:p>
                  </a:txBody>
                  <a:tcPr marL="0" marR="0" marT="0" marB="0" anchor="b">
                    <a:lnL w="12700" cmpd="sng">
                      <a:solidFill>
                        <a:srgbClr val="5AA0F5"/>
                      </a:solidFill>
                    </a:lnL>
                    <a:lnR w="12700" cmpd="sng">
                      <a:solidFill>
                        <a:srgbClr val="5AA0F5"/>
                      </a:solidFill>
                    </a:lnR>
                    <a:lnT w="12700" cmpd="sng">
                      <a:solidFill>
                        <a:srgbClr val="5AA0F5"/>
                      </a:solidFill>
                    </a:lnT>
                    <a:lnB w="12700" cmpd="sng">
                      <a:solidFill>
                        <a:srgbClr val="5AA0F5"/>
                      </a:solidFill>
                    </a:lnB>
                    <a:lnTlToBr w="12700" cmpd="sng">
                      <a:noFill/>
                      <a:prstDash val="solid"/>
                    </a:lnTlToBr>
                    <a:lnBlToTr w="12700" cmpd="sng">
                      <a:noFill/>
                      <a:prstDash val="solid"/>
                    </a:lnBlToTr>
                    <a:solidFill>
                      <a:srgbClr val="5AA0F5">
                        <a:tint val="20000"/>
                      </a:srgbClr>
                    </a:solid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algn="l" fontAlgn="b"/>
                      <a:r>
                        <a:rPr lang="en-IN" sz="1200" b="0" i="0" u="none" strike="noStrike">
                          <a:solidFill>
                            <a:srgbClr val="000000"/>
                          </a:solidFill>
                          <a:effectLst/>
                          <a:latin typeface="Leelawadee" panose="020B0502040204020203" pitchFamily="34" charset="-34"/>
                          <a:cs typeface="Leelawadee" panose="020B0502040204020203" pitchFamily="34" charset="-34"/>
                        </a:rPr>
                        <a:t>Celebrity Events</a:t>
                      </a:r>
                    </a:p>
                  </a:txBody>
                  <a:tcPr marL="0" marR="0" marT="0" marB="0" anchor="b">
                    <a:lnL w="12700" cmpd="sng">
                      <a:solidFill>
                        <a:srgbClr val="5AA0F5"/>
                      </a:solidFill>
                    </a:lnL>
                    <a:lnR w="12700" cmpd="sng">
                      <a:solidFill>
                        <a:srgbClr val="5AA0F5"/>
                      </a:solidFill>
                    </a:lnR>
                    <a:lnT w="12700" cmpd="sng">
                      <a:solidFill>
                        <a:srgbClr val="5AA0F5"/>
                      </a:solidFill>
                    </a:lnT>
                    <a:lnB w="12700" cmpd="sng">
                      <a:solidFill>
                        <a:srgbClr val="5AA0F5"/>
                      </a:solidFill>
                    </a:lnB>
                    <a:lnTlToBr w="12700" cmpd="sng">
                      <a:noFill/>
                      <a:prstDash val="solid"/>
                    </a:lnTlToBr>
                    <a:lnBlToTr w="12700" cmpd="sng">
                      <a:noFill/>
                      <a:prstDash val="solid"/>
                    </a:lnBlToTr>
                    <a:solidFill>
                      <a:srgbClr val="5AA0F5">
                        <a:tint val="20000"/>
                      </a:srgbClr>
                    </a:solid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algn="ctr"/>
                      <a:r>
                        <a:rPr lang="en-IN" sz="1200" dirty="0" smtClean="0">
                          <a:latin typeface="Leelawadee" panose="020B0502040204020203" pitchFamily="34" charset="-34"/>
                          <a:cs typeface="Leelawadee" panose="020B0502040204020203" pitchFamily="34" charset="-34"/>
                        </a:rPr>
                        <a:t>Pan India</a:t>
                      </a:r>
                      <a:endParaRPr lang="en-IN" sz="1200" dirty="0">
                        <a:latin typeface="Leelawadee" panose="020B0502040204020203" pitchFamily="34" charset="-34"/>
                        <a:cs typeface="Leelawadee" panose="020B0502040204020203" pitchFamily="34" charset="-34"/>
                      </a:endParaRPr>
                    </a:p>
                  </a:txBody>
                  <a:tcPr marL="7668" marR="7668" marT="7668" marB="0" anchor="b">
                    <a:lnL w="12700" cmpd="sng">
                      <a:solidFill>
                        <a:srgbClr val="5AA0F5"/>
                      </a:solidFill>
                    </a:lnL>
                    <a:lnR w="12700" cmpd="sng">
                      <a:solidFill>
                        <a:srgbClr val="5AA0F5"/>
                      </a:solidFill>
                    </a:lnR>
                    <a:lnT w="12700" cmpd="sng">
                      <a:solidFill>
                        <a:srgbClr val="5AA0F5"/>
                      </a:solidFill>
                    </a:lnT>
                    <a:lnB w="12700" cmpd="sng">
                      <a:solidFill>
                        <a:srgbClr val="5AA0F5"/>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algn="ctr"/>
                      <a:r>
                        <a:rPr lang="en-IN" sz="1200" dirty="0" smtClean="0">
                          <a:latin typeface="Leelawadee" panose="020B0502040204020203" pitchFamily="34" charset="-34"/>
                          <a:cs typeface="Leelawadee" panose="020B0502040204020203" pitchFamily="34" charset="-34"/>
                        </a:rPr>
                        <a:t>10</a:t>
                      </a:r>
                      <a:endParaRPr lang="en-IN" sz="1200" dirty="0">
                        <a:latin typeface="Leelawadee" panose="020B0502040204020203" pitchFamily="34" charset="-34"/>
                        <a:cs typeface="Leelawadee" panose="020B0502040204020203" pitchFamily="34" charset="-34"/>
                      </a:endParaRPr>
                    </a:p>
                  </a:txBody>
                  <a:tcPr marL="7668" marR="7668" marT="7668" marB="0" anchor="b">
                    <a:lnL w="12700" cmpd="sng">
                      <a:solidFill>
                        <a:srgbClr val="5AA0F5"/>
                      </a:solidFill>
                    </a:lnL>
                    <a:lnR w="12700" cmpd="sng">
                      <a:solidFill>
                        <a:srgbClr val="5AA0F5"/>
                      </a:solidFill>
                    </a:lnR>
                    <a:lnT w="12700" cmpd="sng">
                      <a:solidFill>
                        <a:srgbClr val="5AA0F5"/>
                      </a:solidFill>
                    </a:lnT>
                    <a:lnB w="12700" cmpd="sng">
                      <a:solidFill>
                        <a:srgbClr val="5AA0F5"/>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algn="ctr"/>
                      <a:r>
                        <a:rPr lang="en-IN" sz="1200" dirty="0" smtClean="0">
                          <a:latin typeface="Leelawadee" panose="020B0502040204020203" pitchFamily="34" charset="-34"/>
                          <a:cs typeface="Leelawadee" panose="020B0502040204020203" pitchFamily="34" charset="-34"/>
                        </a:rPr>
                        <a:t>10,000</a:t>
                      </a:r>
                      <a:endParaRPr lang="en-IN" sz="1200" dirty="0">
                        <a:latin typeface="Leelawadee" panose="020B0502040204020203" pitchFamily="34" charset="-34"/>
                        <a:cs typeface="Leelawadee" panose="020B0502040204020203" pitchFamily="34" charset="-34"/>
                      </a:endParaRPr>
                    </a:p>
                  </a:txBody>
                  <a:tcPr marL="7668" marR="7668" marT="7668" marB="0" anchor="b">
                    <a:lnL w="12700" cmpd="sng">
                      <a:solidFill>
                        <a:srgbClr val="5AA0F5"/>
                      </a:solidFill>
                    </a:lnL>
                    <a:lnR w="12700" cmpd="sng">
                      <a:solidFill>
                        <a:srgbClr val="5AA0F5"/>
                      </a:solidFill>
                    </a:lnR>
                    <a:lnT w="12700" cmpd="sng">
                      <a:solidFill>
                        <a:srgbClr val="5AA0F5"/>
                      </a:solidFill>
                    </a:lnT>
                    <a:lnB w="12700" cmpd="sng">
                      <a:solidFill>
                        <a:srgbClr val="5AA0F5"/>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algn="l" fontAlgn="b"/>
                      <a:r>
                        <a:rPr lang="en-IN" sz="1200" b="0" i="0" u="none" strike="noStrike" dirty="0">
                          <a:solidFill>
                            <a:srgbClr val="000000"/>
                          </a:solidFill>
                          <a:effectLst/>
                          <a:latin typeface="Leelawadee" panose="020B0502040204020203" pitchFamily="34" charset="-34"/>
                          <a:cs typeface="Leelawadee" panose="020B0502040204020203" pitchFamily="34" charset="-34"/>
                        </a:rPr>
                        <a:t>       1,00,000 </a:t>
                      </a:r>
                    </a:p>
                  </a:txBody>
                  <a:tcPr marL="9525" marR="9525" marT="9525" marB="0" anchor="b">
                    <a:lnL w="12700" cmpd="sng">
                      <a:solidFill>
                        <a:srgbClr val="5AA0F5"/>
                      </a:solidFill>
                    </a:lnL>
                    <a:lnR w="12700" cmpd="sng">
                      <a:solidFill>
                        <a:srgbClr val="5AA0F5"/>
                      </a:solidFill>
                    </a:lnR>
                    <a:lnT w="12700" cmpd="sng">
                      <a:solidFill>
                        <a:srgbClr val="5AA0F5"/>
                      </a:solidFill>
                    </a:lnT>
                    <a:lnB w="12700" cmpd="sng">
                      <a:solidFill>
                        <a:srgbClr val="5AA0F5"/>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algn="ctr"/>
                      <a:r>
                        <a:rPr lang="en-IN" sz="1200" b="1" u="none" strike="noStrike" kern="1200" dirty="0" smtClean="0">
                          <a:solidFill>
                            <a:srgbClr val="00B050"/>
                          </a:solidFill>
                          <a:effectLst/>
                          <a:latin typeface="Leelawadee" panose="020B0502040204020203" pitchFamily="34" charset="-34"/>
                          <a:ea typeface="+mn-ea"/>
                          <a:cs typeface="Leelawadee" panose="020B0502040204020203" pitchFamily="34" charset="-34"/>
                        </a:rPr>
                        <a:t>High</a:t>
                      </a:r>
                      <a:endParaRPr lang="en-IN" sz="1200" b="1" u="none" strike="noStrike" kern="1200" dirty="0">
                        <a:solidFill>
                          <a:srgbClr val="00B050"/>
                        </a:solidFill>
                        <a:effectLst/>
                        <a:latin typeface="Leelawadee" panose="020B0502040204020203" pitchFamily="34" charset="-34"/>
                        <a:ea typeface="+mn-ea"/>
                        <a:cs typeface="Leelawadee" panose="020B0502040204020203" pitchFamily="34" charset="-34"/>
                      </a:endParaRPr>
                    </a:p>
                  </a:txBody>
                  <a:tcPr marL="7668" marR="7668" marT="7668" marB="0" anchor="b">
                    <a:lnL w="12700" cmpd="sng">
                      <a:solidFill>
                        <a:srgbClr val="5AA0F5"/>
                      </a:solidFill>
                    </a:lnL>
                    <a:lnR w="12700" cmpd="sng">
                      <a:solidFill>
                        <a:srgbClr val="5AA0F5"/>
                      </a:solidFill>
                    </a:lnR>
                    <a:lnT w="12700" cmpd="sng">
                      <a:solidFill>
                        <a:srgbClr val="5AA0F5"/>
                      </a:solidFill>
                    </a:lnT>
                    <a:lnB w="12700" cmpd="sng">
                      <a:solidFill>
                        <a:srgbClr val="5AA0F5"/>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algn="ctr"/>
                      <a:r>
                        <a:rPr lang="en-IN" sz="1200" b="1" dirty="0" smtClean="0">
                          <a:solidFill>
                            <a:srgbClr val="C00000"/>
                          </a:solidFill>
                          <a:latin typeface="Leelawadee" panose="020B0502040204020203" pitchFamily="34" charset="-34"/>
                          <a:cs typeface="Leelawadee" panose="020B0502040204020203" pitchFamily="34" charset="-34"/>
                        </a:rPr>
                        <a:t>Low</a:t>
                      </a:r>
                      <a:endParaRPr lang="en-IN" sz="1200" b="1" dirty="0">
                        <a:solidFill>
                          <a:srgbClr val="C00000"/>
                        </a:solidFill>
                        <a:latin typeface="Leelawadee" panose="020B0502040204020203" pitchFamily="34" charset="-34"/>
                        <a:cs typeface="Leelawadee" panose="020B0502040204020203" pitchFamily="34" charset="-34"/>
                      </a:endParaRPr>
                    </a:p>
                  </a:txBody>
                  <a:tcPr marL="7668" marR="7668" marT="7668" marB="0" anchor="b">
                    <a:lnL w="12700" cmpd="sng">
                      <a:solidFill>
                        <a:srgbClr val="5AA0F5"/>
                      </a:solidFill>
                    </a:lnL>
                    <a:lnR w="12700" cmpd="sng">
                      <a:solidFill>
                        <a:srgbClr val="5AA0F5"/>
                      </a:solidFill>
                    </a:lnR>
                    <a:lnT w="12700" cmpd="sng">
                      <a:solidFill>
                        <a:srgbClr val="5AA0F5"/>
                      </a:solidFill>
                    </a:lnT>
                    <a:lnB w="12700" cmpd="sng">
                      <a:solidFill>
                        <a:srgbClr val="5AA0F5"/>
                      </a:solidFill>
                    </a:lnB>
                    <a:lnTlToBr w="12700" cmpd="sng">
                      <a:noFill/>
                      <a:prstDash val="solid"/>
                    </a:lnTlToBr>
                    <a:lnBlToTr w="12700" cmpd="sng">
                      <a:noFill/>
                      <a:prstDash val="solid"/>
                    </a:lnBlToTr>
                    <a:noFill/>
                  </a:tcPr>
                </a:tc>
              </a:tr>
              <a:tr h="320636">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algn="ctr" fontAlgn="b"/>
                      <a:r>
                        <a:rPr lang="en-IN" sz="1400" b="0" i="0" u="none" strike="noStrike" dirty="0">
                          <a:solidFill>
                            <a:srgbClr val="000000"/>
                          </a:solidFill>
                          <a:effectLst/>
                          <a:latin typeface="Leelawadee" panose="020B0502040204020203" pitchFamily="34" charset="-34"/>
                          <a:cs typeface="Leelawadee" panose="020B0502040204020203" pitchFamily="34" charset="-34"/>
                        </a:rPr>
                        <a:t>TGBL</a:t>
                      </a:r>
                    </a:p>
                  </a:txBody>
                  <a:tcPr marL="0" marR="0" marT="0" marB="0" anchor="b">
                    <a:lnL w="12700" cmpd="sng">
                      <a:solidFill>
                        <a:srgbClr val="5AA0F5"/>
                      </a:solidFill>
                    </a:lnL>
                    <a:lnR w="12700" cmpd="sng">
                      <a:solidFill>
                        <a:srgbClr val="5AA0F5"/>
                      </a:solidFill>
                    </a:lnR>
                    <a:lnT w="12700" cmpd="sng">
                      <a:solidFill>
                        <a:srgbClr val="5AA0F5"/>
                      </a:solidFill>
                    </a:lnT>
                    <a:lnB w="12700" cmpd="sng">
                      <a:solidFill>
                        <a:srgbClr val="5AA0F5"/>
                      </a:solidFill>
                    </a:lnB>
                    <a:lnTlToBr w="12700" cmpd="sng">
                      <a:noFill/>
                      <a:prstDash val="solid"/>
                    </a:lnTlToBr>
                    <a:lnBlToTr w="12700" cmpd="sng">
                      <a:noFill/>
                      <a:prstDash val="solid"/>
                    </a:lnBlToTr>
                    <a:solidFill>
                      <a:srgbClr val="5AA0F5">
                        <a:tint val="20000"/>
                      </a:srgbClr>
                    </a:solid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algn="l" fontAlgn="b"/>
                      <a:r>
                        <a:rPr lang="en-IN" sz="1200" b="0" i="0" u="none" strike="noStrike" dirty="0">
                          <a:solidFill>
                            <a:srgbClr val="000000"/>
                          </a:solidFill>
                          <a:effectLst/>
                          <a:latin typeface="Leelawadee" panose="020B0502040204020203" pitchFamily="34" charset="-34"/>
                          <a:cs typeface="Leelawadee" panose="020B0502040204020203" pitchFamily="34" charset="-34"/>
                        </a:rPr>
                        <a:t>Coffee tasting at Starbucks </a:t>
                      </a:r>
                    </a:p>
                  </a:txBody>
                  <a:tcPr marL="0" marR="0" marT="0" marB="0" anchor="b">
                    <a:lnL w="12700" cmpd="sng">
                      <a:solidFill>
                        <a:srgbClr val="5AA0F5"/>
                      </a:solidFill>
                    </a:lnL>
                    <a:lnR w="12700" cmpd="sng">
                      <a:solidFill>
                        <a:srgbClr val="5AA0F5"/>
                      </a:solidFill>
                    </a:lnR>
                    <a:lnT w="12700" cmpd="sng">
                      <a:solidFill>
                        <a:srgbClr val="5AA0F5"/>
                      </a:solidFill>
                    </a:lnT>
                    <a:lnB w="12700" cmpd="sng">
                      <a:solidFill>
                        <a:srgbClr val="5AA0F5"/>
                      </a:solidFill>
                    </a:lnB>
                    <a:lnTlToBr w="12700" cmpd="sng">
                      <a:noFill/>
                      <a:prstDash val="solid"/>
                    </a:lnTlToBr>
                    <a:lnBlToTr w="12700" cmpd="sng">
                      <a:noFill/>
                      <a:prstDash val="solid"/>
                    </a:lnBlToTr>
                    <a:solidFill>
                      <a:srgbClr val="5AA0F5">
                        <a:tint val="20000"/>
                      </a:srgbClr>
                    </a:solid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marL="0" marR="0" indent="0" algn="ctr" defTabSz="457200" rtl="0" eaLnBrk="1" fontAlgn="auto" latinLnBrk="0" hangingPunct="1">
                        <a:lnSpc>
                          <a:spcPct val="100000"/>
                        </a:lnSpc>
                        <a:spcBef>
                          <a:spcPts val="0"/>
                        </a:spcBef>
                        <a:spcAft>
                          <a:spcPts val="0"/>
                        </a:spcAft>
                        <a:buClrTx/>
                        <a:buSzTx/>
                        <a:buFontTx/>
                        <a:buNone/>
                        <a:tabLst/>
                        <a:defRPr/>
                      </a:pPr>
                      <a:r>
                        <a:rPr lang="en-IN" sz="1200" dirty="0" smtClean="0">
                          <a:latin typeface="Leelawadee" panose="020B0502040204020203" pitchFamily="34" charset="-34"/>
                          <a:cs typeface="Leelawadee" panose="020B0502040204020203" pitchFamily="34" charset="-34"/>
                        </a:rPr>
                        <a:t>Pan India</a:t>
                      </a:r>
                    </a:p>
                  </a:txBody>
                  <a:tcPr marL="7668" marR="7668" marT="7668" marB="0" anchor="b">
                    <a:lnL w="12700" cmpd="sng">
                      <a:solidFill>
                        <a:srgbClr val="5AA0F5"/>
                      </a:solidFill>
                    </a:lnL>
                    <a:lnR w="12700" cmpd="sng">
                      <a:solidFill>
                        <a:srgbClr val="5AA0F5"/>
                      </a:solidFill>
                    </a:lnR>
                    <a:lnT w="12700" cmpd="sng">
                      <a:solidFill>
                        <a:srgbClr val="5AA0F5"/>
                      </a:solidFill>
                    </a:lnT>
                    <a:lnB w="12700" cmpd="sng">
                      <a:solidFill>
                        <a:srgbClr val="5AA0F5"/>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algn="ctr"/>
                      <a:r>
                        <a:rPr lang="en-IN" sz="1200" dirty="0" smtClean="0">
                          <a:latin typeface="Leelawadee" panose="020B0502040204020203" pitchFamily="34" charset="-34"/>
                          <a:cs typeface="Leelawadee" panose="020B0502040204020203" pitchFamily="34" charset="-34"/>
                        </a:rPr>
                        <a:t>10</a:t>
                      </a:r>
                      <a:endParaRPr lang="en-IN" sz="1200" dirty="0">
                        <a:latin typeface="Leelawadee" panose="020B0502040204020203" pitchFamily="34" charset="-34"/>
                        <a:cs typeface="Leelawadee" panose="020B0502040204020203" pitchFamily="34" charset="-34"/>
                      </a:endParaRPr>
                    </a:p>
                  </a:txBody>
                  <a:tcPr marL="7668" marR="7668" marT="7668" marB="0" anchor="b">
                    <a:lnL w="12700" cmpd="sng">
                      <a:solidFill>
                        <a:srgbClr val="5AA0F5"/>
                      </a:solidFill>
                    </a:lnL>
                    <a:lnR w="12700" cmpd="sng">
                      <a:solidFill>
                        <a:srgbClr val="5AA0F5"/>
                      </a:solidFill>
                    </a:lnR>
                    <a:lnT w="12700" cmpd="sng">
                      <a:solidFill>
                        <a:srgbClr val="5AA0F5"/>
                      </a:solidFill>
                    </a:lnT>
                    <a:lnB w="12700" cmpd="sng">
                      <a:solidFill>
                        <a:srgbClr val="5AA0F5"/>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algn="ctr"/>
                      <a:r>
                        <a:rPr lang="en-IN" sz="1200" dirty="0" smtClean="0">
                          <a:latin typeface="Leelawadee" panose="020B0502040204020203" pitchFamily="34" charset="-34"/>
                          <a:cs typeface="Leelawadee" panose="020B0502040204020203" pitchFamily="34" charset="-34"/>
                        </a:rPr>
                        <a:t>5,000</a:t>
                      </a:r>
                      <a:endParaRPr lang="en-IN" sz="1200" dirty="0">
                        <a:latin typeface="Leelawadee" panose="020B0502040204020203" pitchFamily="34" charset="-34"/>
                        <a:cs typeface="Leelawadee" panose="020B0502040204020203" pitchFamily="34" charset="-34"/>
                      </a:endParaRPr>
                    </a:p>
                  </a:txBody>
                  <a:tcPr marL="7668" marR="7668" marT="7668" marB="0" anchor="b">
                    <a:lnL w="12700" cmpd="sng">
                      <a:solidFill>
                        <a:srgbClr val="5AA0F5"/>
                      </a:solidFill>
                    </a:lnL>
                    <a:lnR w="12700" cmpd="sng">
                      <a:solidFill>
                        <a:srgbClr val="5AA0F5"/>
                      </a:solidFill>
                    </a:lnR>
                    <a:lnT w="12700" cmpd="sng">
                      <a:solidFill>
                        <a:srgbClr val="5AA0F5"/>
                      </a:solidFill>
                    </a:lnT>
                    <a:lnB w="12700" cmpd="sng">
                      <a:solidFill>
                        <a:srgbClr val="5AA0F5"/>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algn="l" fontAlgn="b"/>
                      <a:r>
                        <a:rPr lang="en-IN" sz="1200" b="0" i="0" u="none" strike="noStrike">
                          <a:solidFill>
                            <a:srgbClr val="000000"/>
                          </a:solidFill>
                          <a:effectLst/>
                          <a:latin typeface="Leelawadee" panose="020B0502040204020203" pitchFamily="34" charset="-34"/>
                          <a:cs typeface="Leelawadee" panose="020B0502040204020203" pitchFamily="34" charset="-34"/>
                        </a:rPr>
                        <a:t>          50,000 </a:t>
                      </a:r>
                    </a:p>
                  </a:txBody>
                  <a:tcPr marL="9525" marR="9525" marT="9525" marB="0" anchor="b">
                    <a:lnL w="12700" cmpd="sng">
                      <a:solidFill>
                        <a:srgbClr val="5AA0F5"/>
                      </a:solidFill>
                    </a:lnL>
                    <a:lnR w="12700" cmpd="sng">
                      <a:solidFill>
                        <a:srgbClr val="5AA0F5"/>
                      </a:solidFill>
                    </a:lnR>
                    <a:lnT w="12700" cmpd="sng">
                      <a:solidFill>
                        <a:srgbClr val="5AA0F5"/>
                      </a:solidFill>
                    </a:lnT>
                    <a:lnB w="12700" cmpd="sng">
                      <a:solidFill>
                        <a:srgbClr val="5AA0F5"/>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marL="0" marR="0" indent="0" algn="ctr" defTabSz="457200" rtl="0" eaLnBrk="1" fontAlgn="auto" latinLnBrk="0" hangingPunct="1">
                        <a:lnSpc>
                          <a:spcPct val="100000"/>
                        </a:lnSpc>
                        <a:spcBef>
                          <a:spcPts val="0"/>
                        </a:spcBef>
                        <a:spcAft>
                          <a:spcPts val="0"/>
                        </a:spcAft>
                        <a:buClrTx/>
                        <a:buSzTx/>
                        <a:buFontTx/>
                        <a:buNone/>
                        <a:tabLst/>
                        <a:defRPr/>
                      </a:pPr>
                      <a:r>
                        <a:rPr lang="en-IN" sz="1200" b="1" u="none" strike="noStrike" kern="1200" dirty="0" smtClean="0">
                          <a:solidFill>
                            <a:srgbClr val="00B050"/>
                          </a:solidFill>
                          <a:effectLst/>
                          <a:latin typeface="Leelawadee" panose="020B0502040204020203" pitchFamily="34" charset="-34"/>
                          <a:ea typeface="+mn-ea"/>
                          <a:cs typeface="Leelawadee" panose="020B0502040204020203" pitchFamily="34" charset="-34"/>
                        </a:rPr>
                        <a:t>High</a:t>
                      </a:r>
                    </a:p>
                  </a:txBody>
                  <a:tcPr marL="7668" marR="7668" marT="7668" marB="0" anchor="b">
                    <a:lnL w="12700" cmpd="sng">
                      <a:solidFill>
                        <a:srgbClr val="5AA0F5"/>
                      </a:solidFill>
                    </a:lnL>
                    <a:lnR w="12700" cmpd="sng">
                      <a:solidFill>
                        <a:srgbClr val="5AA0F5"/>
                      </a:solidFill>
                    </a:lnR>
                    <a:lnT w="12700" cmpd="sng">
                      <a:solidFill>
                        <a:srgbClr val="5AA0F5"/>
                      </a:solidFill>
                    </a:lnT>
                    <a:lnB w="12700" cmpd="sng">
                      <a:solidFill>
                        <a:srgbClr val="5AA0F5"/>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marL="0" marR="0" indent="0" algn="ctr" defTabSz="457200" rtl="0" eaLnBrk="1" fontAlgn="auto" latinLnBrk="0" hangingPunct="1">
                        <a:lnSpc>
                          <a:spcPct val="100000"/>
                        </a:lnSpc>
                        <a:spcBef>
                          <a:spcPts val="0"/>
                        </a:spcBef>
                        <a:spcAft>
                          <a:spcPts val="0"/>
                        </a:spcAft>
                        <a:buClrTx/>
                        <a:buSzTx/>
                        <a:buFontTx/>
                        <a:buNone/>
                        <a:tabLst/>
                        <a:defRPr/>
                      </a:pPr>
                      <a:r>
                        <a:rPr lang="en-IN" sz="1200" b="1" u="none" strike="noStrike" kern="1200" dirty="0" smtClean="0">
                          <a:solidFill>
                            <a:srgbClr val="00B050"/>
                          </a:solidFill>
                          <a:effectLst/>
                          <a:latin typeface="Leelawadee" panose="020B0502040204020203" pitchFamily="34" charset="-34"/>
                          <a:ea typeface="+mn-ea"/>
                          <a:cs typeface="Leelawadee" panose="020B0502040204020203" pitchFamily="34" charset="-34"/>
                        </a:rPr>
                        <a:t>High</a:t>
                      </a:r>
                    </a:p>
                  </a:txBody>
                  <a:tcPr marL="7668" marR="7668" marT="7668" marB="0" anchor="b">
                    <a:lnL w="12700" cmpd="sng">
                      <a:solidFill>
                        <a:srgbClr val="5AA0F5"/>
                      </a:solidFill>
                    </a:lnL>
                    <a:lnR w="12700" cmpd="sng">
                      <a:solidFill>
                        <a:srgbClr val="5AA0F5"/>
                      </a:solidFill>
                    </a:lnR>
                    <a:lnT w="12700" cmpd="sng">
                      <a:solidFill>
                        <a:srgbClr val="5AA0F5"/>
                      </a:solidFill>
                    </a:lnT>
                    <a:lnB w="12700" cmpd="sng">
                      <a:solidFill>
                        <a:srgbClr val="5AA0F5"/>
                      </a:solidFill>
                    </a:lnB>
                    <a:lnTlToBr w="12700" cmpd="sng">
                      <a:noFill/>
                      <a:prstDash val="solid"/>
                    </a:lnTlToBr>
                    <a:lnBlToTr w="12700" cmpd="sng">
                      <a:noFill/>
                      <a:prstDash val="solid"/>
                    </a:lnBlToTr>
                    <a:noFill/>
                  </a:tcPr>
                </a:tc>
              </a:tr>
              <a:tr h="320636">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algn="ctr" fontAlgn="b"/>
                      <a:r>
                        <a:rPr lang="en-IN" sz="1400" b="0" i="0" u="none" strike="noStrike" dirty="0">
                          <a:solidFill>
                            <a:srgbClr val="000000"/>
                          </a:solidFill>
                          <a:effectLst/>
                          <a:latin typeface="Leelawadee" panose="020B0502040204020203" pitchFamily="34" charset="-34"/>
                          <a:cs typeface="Leelawadee" panose="020B0502040204020203" pitchFamily="34" charset="-34"/>
                        </a:rPr>
                        <a:t>TCS</a:t>
                      </a:r>
                    </a:p>
                  </a:txBody>
                  <a:tcPr marL="0" marR="0" marT="0" marB="0" anchor="b">
                    <a:lnL w="12700" cmpd="sng">
                      <a:solidFill>
                        <a:srgbClr val="5AA0F5"/>
                      </a:solidFill>
                    </a:lnL>
                    <a:lnR w="12700" cmpd="sng">
                      <a:solidFill>
                        <a:srgbClr val="5AA0F5"/>
                      </a:solidFill>
                    </a:lnR>
                    <a:lnT w="12700" cmpd="sng">
                      <a:solidFill>
                        <a:srgbClr val="5AA0F5"/>
                      </a:solidFill>
                    </a:lnT>
                    <a:lnB w="12700" cmpd="sng">
                      <a:solidFill>
                        <a:srgbClr val="5AA0F5"/>
                      </a:solidFill>
                    </a:lnB>
                    <a:lnTlToBr w="12700" cmpd="sng">
                      <a:noFill/>
                      <a:prstDash val="solid"/>
                    </a:lnTlToBr>
                    <a:lnBlToTr w="12700" cmpd="sng">
                      <a:noFill/>
                      <a:prstDash val="solid"/>
                    </a:lnBlToTr>
                    <a:solidFill>
                      <a:srgbClr val="5AA0F5">
                        <a:tint val="20000"/>
                      </a:srgbClr>
                    </a:solid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algn="l" fontAlgn="b"/>
                      <a:r>
                        <a:rPr lang="en-IN" sz="1200" b="0" i="0" u="none" strike="noStrike" dirty="0">
                          <a:solidFill>
                            <a:srgbClr val="000000"/>
                          </a:solidFill>
                          <a:effectLst/>
                          <a:latin typeface="Leelawadee" panose="020B0502040204020203" pitchFamily="34" charset="-34"/>
                          <a:cs typeface="Leelawadee" panose="020B0502040204020203" pitchFamily="34" charset="-34"/>
                        </a:rPr>
                        <a:t>TCS Experience </a:t>
                      </a:r>
                      <a:r>
                        <a:rPr lang="en-IN" sz="1200" b="0" i="0" u="none" strike="noStrike" dirty="0" smtClean="0">
                          <a:solidFill>
                            <a:srgbClr val="000000"/>
                          </a:solidFill>
                          <a:effectLst/>
                          <a:latin typeface="Leelawadee" panose="020B0502040204020203" pitchFamily="34" charset="-34"/>
                          <a:cs typeface="Leelawadee" panose="020B0502040204020203" pitchFamily="34" charset="-34"/>
                        </a:rPr>
                        <a:t>Centre + Dine</a:t>
                      </a:r>
                      <a:r>
                        <a:rPr lang="en-IN" sz="1200" b="0" i="0" u="none" strike="noStrike" baseline="0" dirty="0" smtClean="0">
                          <a:solidFill>
                            <a:srgbClr val="000000"/>
                          </a:solidFill>
                          <a:effectLst/>
                          <a:latin typeface="Leelawadee" panose="020B0502040204020203" pitchFamily="34" charset="-34"/>
                          <a:cs typeface="Leelawadee" panose="020B0502040204020203" pitchFamily="34" charset="-34"/>
                        </a:rPr>
                        <a:t> with CEO</a:t>
                      </a:r>
                      <a:endParaRPr lang="en-IN" sz="1200" b="0" i="0" u="none" strike="noStrike" dirty="0">
                        <a:solidFill>
                          <a:srgbClr val="000000"/>
                        </a:solidFill>
                        <a:effectLst/>
                        <a:latin typeface="Leelawadee" panose="020B0502040204020203" pitchFamily="34" charset="-34"/>
                        <a:cs typeface="Leelawadee" panose="020B0502040204020203" pitchFamily="34" charset="-34"/>
                      </a:endParaRPr>
                    </a:p>
                  </a:txBody>
                  <a:tcPr marL="0" marR="0" marT="0" marB="0" anchor="b">
                    <a:lnL w="12700" cmpd="sng">
                      <a:solidFill>
                        <a:srgbClr val="5AA0F5"/>
                      </a:solidFill>
                    </a:lnL>
                    <a:lnR w="12700" cmpd="sng">
                      <a:solidFill>
                        <a:srgbClr val="5AA0F5"/>
                      </a:solidFill>
                    </a:lnR>
                    <a:lnT w="12700" cmpd="sng">
                      <a:solidFill>
                        <a:srgbClr val="5AA0F5"/>
                      </a:solidFill>
                    </a:lnT>
                    <a:lnB w="12700" cmpd="sng">
                      <a:solidFill>
                        <a:srgbClr val="5AA0F5"/>
                      </a:solidFill>
                    </a:lnB>
                    <a:lnTlToBr w="12700" cmpd="sng">
                      <a:noFill/>
                      <a:prstDash val="solid"/>
                    </a:lnTlToBr>
                    <a:lnBlToTr w="12700" cmpd="sng">
                      <a:noFill/>
                      <a:prstDash val="solid"/>
                    </a:lnBlToTr>
                    <a:solidFill>
                      <a:srgbClr val="5AA0F5">
                        <a:tint val="20000"/>
                      </a:srgbClr>
                    </a:solid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algn="ctr"/>
                      <a:r>
                        <a:rPr lang="en-IN" sz="1200" dirty="0" smtClean="0">
                          <a:latin typeface="Leelawadee" panose="020B0502040204020203" pitchFamily="34" charset="-34"/>
                          <a:cs typeface="Leelawadee" panose="020B0502040204020203" pitchFamily="34" charset="-34"/>
                        </a:rPr>
                        <a:t>Mumbai</a:t>
                      </a:r>
                      <a:endParaRPr lang="en-IN" sz="1200" dirty="0">
                        <a:latin typeface="Leelawadee" panose="020B0502040204020203" pitchFamily="34" charset="-34"/>
                        <a:cs typeface="Leelawadee" panose="020B0502040204020203" pitchFamily="34" charset="-34"/>
                      </a:endParaRPr>
                    </a:p>
                  </a:txBody>
                  <a:tcPr marL="7668" marR="7668" marT="7668" marB="0" anchor="b">
                    <a:lnL w="12700" cmpd="sng">
                      <a:solidFill>
                        <a:srgbClr val="5AA0F5"/>
                      </a:solidFill>
                    </a:lnL>
                    <a:lnR w="12700" cmpd="sng">
                      <a:solidFill>
                        <a:srgbClr val="5AA0F5"/>
                      </a:solidFill>
                    </a:lnR>
                    <a:lnT w="12700" cmpd="sng">
                      <a:solidFill>
                        <a:srgbClr val="5AA0F5"/>
                      </a:solidFill>
                    </a:lnT>
                    <a:lnB w="12700" cmpd="sng">
                      <a:solidFill>
                        <a:srgbClr val="5AA0F5"/>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algn="ctr"/>
                      <a:r>
                        <a:rPr lang="en-IN" sz="1200" dirty="0" smtClean="0">
                          <a:latin typeface="Leelawadee" panose="020B0502040204020203" pitchFamily="34" charset="-34"/>
                          <a:cs typeface="Leelawadee" panose="020B0502040204020203" pitchFamily="34" charset="-34"/>
                        </a:rPr>
                        <a:t>5</a:t>
                      </a:r>
                      <a:endParaRPr lang="en-IN" sz="1200" dirty="0">
                        <a:latin typeface="Leelawadee" panose="020B0502040204020203" pitchFamily="34" charset="-34"/>
                        <a:cs typeface="Leelawadee" panose="020B0502040204020203" pitchFamily="34" charset="-34"/>
                      </a:endParaRPr>
                    </a:p>
                  </a:txBody>
                  <a:tcPr marL="7668" marR="7668" marT="7668" marB="0" anchor="b">
                    <a:lnL w="12700" cmpd="sng">
                      <a:solidFill>
                        <a:srgbClr val="5AA0F5"/>
                      </a:solidFill>
                    </a:lnL>
                    <a:lnR w="12700" cmpd="sng">
                      <a:solidFill>
                        <a:srgbClr val="5AA0F5"/>
                      </a:solidFill>
                    </a:lnR>
                    <a:lnT w="12700" cmpd="sng">
                      <a:solidFill>
                        <a:srgbClr val="5AA0F5"/>
                      </a:solidFill>
                    </a:lnT>
                    <a:lnB w="12700" cmpd="sng">
                      <a:solidFill>
                        <a:srgbClr val="5AA0F5"/>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algn="ctr"/>
                      <a:r>
                        <a:rPr lang="en-IN" sz="1200" dirty="0" smtClean="0">
                          <a:latin typeface="Leelawadee" panose="020B0502040204020203" pitchFamily="34" charset="-34"/>
                          <a:cs typeface="Leelawadee" panose="020B0502040204020203" pitchFamily="34" charset="-34"/>
                        </a:rPr>
                        <a:t>20,000</a:t>
                      </a:r>
                      <a:endParaRPr lang="en-IN" sz="1200" dirty="0">
                        <a:latin typeface="Leelawadee" panose="020B0502040204020203" pitchFamily="34" charset="-34"/>
                        <a:cs typeface="Leelawadee" panose="020B0502040204020203" pitchFamily="34" charset="-34"/>
                      </a:endParaRPr>
                    </a:p>
                  </a:txBody>
                  <a:tcPr marL="7668" marR="7668" marT="7668" marB="0" anchor="b">
                    <a:lnL w="12700" cmpd="sng">
                      <a:solidFill>
                        <a:srgbClr val="5AA0F5"/>
                      </a:solidFill>
                    </a:lnL>
                    <a:lnR w="12700" cmpd="sng">
                      <a:solidFill>
                        <a:srgbClr val="5AA0F5"/>
                      </a:solidFill>
                    </a:lnR>
                    <a:lnT w="12700" cmpd="sng">
                      <a:solidFill>
                        <a:srgbClr val="5AA0F5"/>
                      </a:solidFill>
                    </a:lnT>
                    <a:lnB w="12700" cmpd="sng">
                      <a:solidFill>
                        <a:srgbClr val="5AA0F5"/>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algn="l" fontAlgn="b"/>
                      <a:r>
                        <a:rPr lang="en-IN" sz="1200" b="0" i="0" u="none" strike="noStrike">
                          <a:solidFill>
                            <a:srgbClr val="000000"/>
                          </a:solidFill>
                          <a:effectLst/>
                          <a:latin typeface="Leelawadee" panose="020B0502040204020203" pitchFamily="34" charset="-34"/>
                          <a:cs typeface="Leelawadee" panose="020B0502040204020203" pitchFamily="34" charset="-34"/>
                        </a:rPr>
                        <a:t>       1,00,000 </a:t>
                      </a:r>
                    </a:p>
                  </a:txBody>
                  <a:tcPr marL="9525" marR="9525" marT="9525" marB="0" anchor="b">
                    <a:lnL w="12700" cmpd="sng">
                      <a:solidFill>
                        <a:srgbClr val="5AA0F5"/>
                      </a:solidFill>
                    </a:lnL>
                    <a:lnR w="12700" cmpd="sng">
                      <a:solidFill>
                        <a:srgbClr val="5AA0F5"/>
                      </a:solidFill>
                    </a:lnR>
                    <a:lnT w="12700" cmpd="sng">
                      <a:solidFill>
                        <a:srgbClr val="5AA0F5"/>
                      </a:solidFill>
                    </a:lnT>
                    <a:lnB w="12700" cmpd="sng">
                      <a:solidFill>
                        <a:srgbClr val="5AA0F5"/>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algn="ctr"/>
                      <a:r>
                        <a:rPr lang="en-IN" sz="1200" b="1" u="none" strike="noStrike" kern="1200" dirty="0" smtClean="0">
                          <a:solidFill>
                            <a:srgbClr val="00B050"/>
                          </a:solidFill>
                          <a:effectLst/>
                          <a:latin typeface="Leelawadee" panose="020B0502040204020203" pitchFamily="34" charset="-34"/>
                          <a:ea typeface="+mn-ea"/>
                          <a:cs typeface="Leelawadee" panose="020B0502040204020203" pitchFamily="34" charset="-34"/>
                        </a:rPr>
                        <a:t>High</a:t>
                      </a:r>
                      <a:endParaRPr lang="en-IN" sz="1200" b="1" u="none" strike="noStrike" kern="1200" dirty="0">
                        <a:solidFill>
                          <a:srgbClr val="00B050"/>
                        </a:solidFill>
                        <a:effectLst/>
                        <a:latin typeface="Leelawadee" panose="020B0502040204020203" pitchFamily="34" charset="-34"/>
                        <a:ea typeface="+mn-ea"/>
                        <a:cs typeface="Leelawadee" panose="020B0502040204020203" pitchFamily="34" charset="-34"/>
                      </a:endParaRPr>
                    </a:p>
                  </a:txBody>
                  <a:tcPr marL="7668" marR="7668" marT="7668" marB="0" anchor="b">
                    <a:lnL w="12700" cmpd="sng">
                      <a:solidFill>
                        <a:srgbClr val="5AA0F5"/>
                      </a:solidFill>
                    </a:lnL>
                    <a:lnR w="12700" cmpd="sng">
                      <a:solidFill>
                        <a:srgbClr val="5AA0F5"/>
                      </a:solidFill>
                    </a:lnR>
                    <a:lnT w="12700" cmpd="sng">
                      <a:solidFill>
                        <a:srgbClr val="5AA0F5"/>
                      </a:solidFill>
                    </a:lnT>
                    <a:lnB w="12700" cmpd="sng">
                      <a:solidFill>
                        <a:srgbClr val="5AA0F5"/>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algn="ctr"/>
                      <a:r>
                        <a:rPr lang="en-IN" sz="1200" b="1" kern="1200" dirty="0" smtClean="0">
                          <a:solidFill>
                            <a:srgbClr val="C00000"/>
                          </a:solidFill>
                          <a:latin typeface="Leelawadee" panose="020B0502040204020203" pitchFamily="34" charset="-34"/>
                          <a:ea typeface="+mn-ea"/>
                          <a:cs typeface="Leelawadee" panose="020B0502040204020203" pitchFamily="34" charset="-34"/>
                        </a:rPr>
                        <a:t>Low</a:t>
                      </a:r>
                      <a:endParaRPr lang="en-IN" sz="1200" b="1" kern="1200" dirty="0">
                        <a:solidFill>
                          <a:srgbClr val="C00000"/>
                        </a:solidFill>
                        <a:latin typeface="Leelawadee" panose="020B0502040204020203" pitchFamily="34" charset="-34"/>
                        <a:ea typeface="+mn-ea"/>
                        <a:cs typeface="Leelawadee" panose="020B0502040204020203" pitchFamily="34" charset="-34"/>
                      </a:endParaRPr>
                    </a:p>
                  </a:txBody>
                  <a:tcPr marL="7668" marR="7668" marT="7668" marB="0" anchor="b">
                    <a:lnL w="12700" cmpd="sng">
                      <a:solidFill>
                        <a:srgbClr val="5AA0F5"/>
                      </a:solidFill>
                    </a:lnL>
                    <a:lnR w="12700" cmpd="sng">
                      <a:solidFill>
                        <a:srgbClr val="5AA0F5"/>
                      </a:solidFill>
                    </a:lnR>
                    <a:lnT w="12700" cmpd="sng">
                      <a:solidFill>
                        <a:srgbClr val="5AA0F5"/>
                      </a:solidFill>
                    </a:lnT>
                    <a:lnB w="12700" cmpd="sng">
                      <a:solidFill>
                        <a:srgbClr val="5AA0F5"/>
                      </a:solidFill>
                    </a:lnB>
                    <a:lnTlToBr w="12700" cmpd="sng">
                      <a:noFill/>
                      <a:prstDash val="solid"/>
                    </a:lnTlToBr>
                    <a:lnBlToTr w="12700" cmpd="sng">
                      <a:noFill/>
                      <a:prstDash val="solid"/>
                    </a:lnBlToTr>
                    <a:noFill/>
                  </a:tcPr>
                </a:tc>
              </a:tr>
              <a:tr h="320636">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algn="ctr" fontAlgn="b"/>
                      <a:r>
                        <a:rPr lang="en-IN" sz="1400" b="0" i="0" u="none" strike="noStrike" dirty="0">
                          <a:solidFill>
                            <a:srgbClr val="000000"/>
                          </a:solidFill>
                          <a:effectLst/>
                          <a:latin typeface="Leelawadee" panose="020B0502040204020203" pitchFamily="34" charset="-34"/>
                          <a:cs typeface="Leelawadee" panose="020B0502040204020203" pitchFamily="34" charset="-34"/>
                        </a:rPr>
                        <a:t>Tata Motors</a:t>
                      </a:r>
                    </a:p>
                  </a:txBody>
                  <a:tcPr marL="0" marR="0" marT="0" marB="0" anchor="b">
                    <a:lnL w="12700" cmpd="sng">
                      <a:solidFill>
                        <a:srgbClr val="5AA0F5"/>
                      </a:solidFill>
                    </a:lnL>
                    <a:lnR w="12700" cmpd="sng">
                      <a:solidFill>
                        <a:srgbClr val="5AA0F5"/>
                      </a:solidFill>
                    </a:lnR>
                    <a:lnT w="12700" cmpd="sng">
                      <a:solidFill>
                        <a:srgbClr val="5AA0F5"/>
                      </a:solidFill>
                    </a:lnT>
                    <a:lnB w="12700" cmpd="sng">
                      <a:solidFill>
                        <a:srgbClr val="5AA0F5"/>
                      </a:solidFill>
                    </a:lnB>
                    <a:lnTlToBr w="12700" cmpd="sng">
                      <a:noFill/>
                      <a:prstDash val="solid"/>
                    </a:lnTlToBr>
                    <a:lnBlToTr w="12700" cmpd="sng">
                      <a:noFill/>
                      <a:prstDash val="solid"/>
                    </a:lnBlToTr>
                    <a:solidFill>
                      <a:srgbClr val="5AA0F5">
                        <a:tint val="20000"/>
                      </a:srgbClr>
                    </a:solid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algn="l" fontAlgn="b"/>
                      <a:r>
                        <a:rPr lang="en-IN" sz="1200" b="0" i="0" u="none" strike="noStrike" dirty="0">
                          <a:solidFill>
                            <a:srgbClr val="000000"/>
                          </a:solidFill>
                          <a:effectLst/>
                          <a:latin typeface="Leelawadee" panose="020B0502040204020203" pitchFamily="34" charset="-34"/>
                          <a:cs typeface="Leelawadee" panose="020B0502040204020203" pitchFamily="34" charset="-34"/>
                        </a:rPr>
                        <a:t>Match Passes (IPL)</a:t>
                      </a:r>
                    </a:p>
                  </a:txBody>
                  <a:tcPr marL="0" marR="0" marT="0" marB="0" anchor="b">
                    <a:lnL w="12700" cmpd="sng">
                      <a:solidFill>
                        <a:srgbClr val="5AA0F5"/>
                      </a:solidFill>
                    </a:lnL>
                    <a:lnR w="12700" cmpd="sng">
                      <a:solidFill>
                        <a:srgbClr val="5AA0F5"/>
                      </a:solidFill>
                    </a:lnR>
                    <a:lnT w="12700" cmpd="sng">
                      <a:solidFill>
                        <a:srgbClr val="5AA0F5"/>
                      </a:solidFill>
                    </a:lnT>
                    <a:lnB w="12700" cmpd="sng">
                      <a:solidFill>
                        <a:srgbClr val="5AA0F5"/>
                      </a:solidFill>
                    </a:lnB>
                    <a:lnTlToBr w="12700" cmpd="sng">
                      <a:noFill/>
                      <a:prstDash val="solid"/>
                    </a:lnTlToBr>
                    <a:lnBlToTr w="12700" cmpd="sng">
                      <a:noFill/>
                      <a:prstDash val="solid"/>
                    </a:lnBlToTr>
                    <a:solidFill>
                      <a:srgbClr val="5AA0F5">
                        <a:tint val="20000"/>
                      </a:srgbClr>
                    </a:solid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marL="0" marR="0" indent="0" algn="ctr" defTabSz="457200" rtl="0" eaLnBrk="1" fontAlgn="auto" latinLnBrk="0" hangingPunct="1">
                        <a:lnSpc>
                          <a:spcPct val="100000"/>
                        </a:lnSpc>
                        <a:spcBef>
                          <a:spcPts val="0"/>
                        </a:spcBef>
                        <a:spcAft>
                          <a:spcPts val="0"/>
                        </a:spcAft>
                        <a:buClrTx/>
                        <a:buSzTx/>
                        <a:buFontTx/>
                        <a:buNone/>
                        <a:tabLst/>
                        <a:defRPr/>
                      </a:pPr>
                      <a:r>
                        <a:rPr lang="en-IN" sz="1200" dirty="0" smtClean="0">
                          <a:latin typeface="Leelawadee" panose="020B0502040204020203" pitchFamily="34" charset="-34"/>
                          <a:cs typeface="Leelawadee" panose="020B0502040204020203" pitchFamily="34" charset="-34"/>
                        </a:rPr>
                        <a:t>Pan India</a:t>
                      </a:r>
                    </a:p>
                  </a:txBody>
                  <a:tcPr marL="7668" marR="7668" marT="7668" marB="0" anchor="b">
                    <a:lnL w="12700" cmpd="sng">
                      <a:solidFill>
                        <a:srgbClr val="5AA0F5"/>
                      </a:solidFill>
                    </a:lnL>
                    <a:lnR w="12700" cmpd="sng">
                      <a:solidFill>
                        <a:srgbClr val="5AA0F5"/>
                      </a:solidFill>
                    </a:lnR>
                    <a:lnT w="12700" cmpd="sng">
                      <a:solidFill>
                        <a:srgbClr val="5AA0F5"/>
                      </a:solidFill>
                    </a:lnT>
                    <a:lnB w="12700" cmpd="sng">
                      <a:solidFill>
                        <a:srgbClr val="5AA0F5"/>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algn="ctr"/>
                      <a:r>
                        <a:rPr lang="en-IN" sz="1200" dirty="0" smtClean="0">
                          <a:latin typeface="Leelawadee" panose="020B0502040204020203" pitchFamily="34" charset="-34"/>
                          <a:cs typeface="Leelawadee" panose="020B0502040204020203" pitchFamily="34" charset="-34"/>
                        </a:rPr>
                        <a:t>10</a:t>
                      </a:r>
                      <a:endParaRPr lang="en-IN" sz="1200" dirty="0">
                        <a:latin typeface="Leelawadee" panose="020B0502040204020203" pitchFamily="34" charset="-34"/>
                        <a:cs typeface="Leelawadee" panose="020B0502040204020203" pitchFamily="34" charset="-34"/>
                      </a:endParaRPr>
                    </a:p>
                  </a:txBody>
                  <a:tcPr marL="7668" marR="7668" marT="7668" marB="0" anchor="b">
                    <a:lnL w="12700" cmpd="sng">
                      <a:solidFill>
                        <a:srgbClr val="5AA0F5"/>
                      </a:solidFill>
                    </a:lnL>
                    <a:lnR w="12700" cmpd="sng">
                      <a:solidFill>
                        <a:srgbClr val="5AA0F5"/>
                      </a:solidFill>
                    </a:lnR>
                    <a:lnT w="12700" cmpd="sng">
                      <a:solidFill>
                        <a:srgbClr val="5AA0F5"/>
                      </a:solidFill>
                    </a:lnT>
                    <a:lnB w="12700" cmpd="sng">
                      <a:solidFill>
                        <a:srgbClr val="5AA0F5"/>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algn="ctr"/>
                      <a:r>
                        <a:rPr lang="en-IN" sz="1200" dirty="0" smtClean="0">
                          <a:latin typeface="Leelawadee" panose="020B0502040204020203" pitchFamily="34" charset="-34"/>
                          <a:cs typeface="Leelawadee" panose="020B0502040204020203" pitchFamily="34" charset="-34"/>
                        </a:rPr>
                        <a:t>5000</a:t>
                      </a:r>
                      <a:endParaRPr lang="en-IN" sz="1200" dirty="0">
                        <a:latin typeface="Leelawadee" panose="020B0502040204020203" pitchFamily="34" charset="-34"/>
                        <a:cs typeface="Leelawadee" panose="020B0502040204020203" pitchFamily="34" charset="-34"/>
                      </a:endParaRPr>
                    </a:p>
                  </a:txBody>
                  <a:tcPr marL="7668" marR="7668" marT="7668" marB="0" anchor="b">
                    <a:lnL w="12700" cmpd="sng">
                      <a:solidFill>
                        <a:srgbClr val="5AA0F5"/>
                      </a:solidFill>
                    </a:lnL>
                    <a:lnR w="12700" cmpd="sng">
                      <a:solidFill>
                        <a:srgbClr val="5AA0F5"/>
                      </a:solidFill>
                    </a:lnR>
                    <a:lnT w="12700" cmpd="sng">
                      <a:solidFill>
                        <a:srgbClr val="5AA0F5"/>
                      </a:solidFill>
                    </a:lnT>
                    <a:lnB w="12700" cmpd="sng">
                      <a:solidFill>
                        <a:srgbClr val="5AA0F5"/>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algn="ctr" fontAlgn="b"/>
                      <a:r>
                        <a:rPr lang="en-IN" sz="1200" b="0" i="0" u="none" strike="noStrike" dirty="0" smtClean="0">
                          <a:solidFill>
                            <a:srgbClr val="000000"/>
                          </a:solidFill>
                          <a:effectLst/>
                          <a:latin typeface="Leelawadee" panose="020B0502040204020203" pitchFamily="34" charset="-34"/>
                          <a:cs typeface="Leelawadee" panose="020B0502040204020203" pitchFamily="34" charset="-34"/>
                        </a:rPr>
                        <a:t>50,000</a:t>
                      </a:r>
                    </a:p>
                  </a:txBody>
                  <a:tcPr marL="9525" marR="9525" marT="9525" marB="0" anchor="b">
                    <a:lnL w="12700" cmpd="sng">
                      <a:solidFill>
                        <a:srgbClr val="5AA0F5"/>
                      </a:solidFill>
                    </a:lnL>
                    <a:lnR w="12700" cmpd="sng">
                      <a:solidFill>
                        <a:srgbClr val="5AA0F5"/>
                      </a:solidFill>
                    </a:lnR>
                    <a:lnT w="12700" cmpd="sng">
                      <a:solidFill>
                        <a:srgbClr val="5AA0F5"/>
                      </a:solidFill>
                    </a:lnT>
                    <a:lnB w="12700" cmpd="sng">
                      <a:solidFill>
                        <a:srgbClr val="5AA0F5"/>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algn="ctr"/>
                      <a:r>
                        <a:rPr lang="en-IN" sz="1200" b="1" kern="1200" dirty="0" smtClean="0">
                          <a:solidFill>
                            <a:srgbClr val="00B0F0"/>
                          </a:solidFill>
                          <a:latin typeface="Leelawadee" panose="020B0502040204020203" pitchFamily="34" charset="-34"/>
                          <a:ea typeface="+mn-ea"/>
                          <a:cs typeface="Leelawadee" panose="020B0502040204020203" pitchFamily="34" charset="-34"/>
                        </a:rPr>
                        <a:t>Medium</a:t>
                      </a:r>
                      <a:endParaRPr lang="en-IN" sz="1200" b="1" kern="1200" dirty="0">
                        <a:solidFill>
                          <a:srgbClr val="00B0F0"/>
                        </a:solidFill>
                        <a:latin typeface="Leelawadee" panose="020B0502040204020203" pitchFamily="34" charset="-34"/>
                        <a:ea typeface="+mn-ea"/>
                        <a:cs typeface="Leelawadee" panose="020B0502040204020203" pitchFamily="34" charset="-34"/>
                      </a:endParaRPr>
                    </a:p>
                  </a:txBody>
                  <a:tcPr marL="7668" marR="7668" marT="7668" marB="0" anchor="b">
                    <a:lnL w="12700" cmpd="sng">
                      <a:solidFill>
                        <a:srgbClr val="5AA0F5"/>
                      </a:solidFill>
                    </a:lnL>
                    <a:lnR w="12700" cmpd="sng">
                      <a:solidFill>
                        <a:srgbClr val="5AA0F5"/>
                      </a:solidFill>
                    </a:lnR>
                    <a:lnT w="12700" cmpd="sng">
                      <a:solidFill>
                        <a:srgbClr val="5AA0F5"/>
                      </a:solidFill>
                    </a:lnT>
                    <a:lnB w="12700" cmpd="sng">
                      <a:solidFill>
                        <a:srgbClr val="5AA0F5"/>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algn="ctr"/>
                      <a:r>
                        <a:rPr lang="en-IN" sz="1200" b="1" u="none" strike="noStrike" kern="1200" dirty="0" smtClean="0">
                          <a:solidFill>
                            <a:srgbClr val="00B050"/>
                          </a:solidFill>
                          <a:effectLst/>
                          <a:latin typeface="Leelawadee" panose="020B0502040204020203" pitchFamily="34" charset="-34"/>
                          <a:ea typeface="+mn-ea"/>
                          <a:cs typeface="Leelawadee" panose="020B0502040204020203" pitchFamily="34" charset="-34"/>
                        </a:rPr>
                        <a:t>High</a:t>
                      </a:r>
                      <a:endParaRPr lang="en-IN" sz="1200" b="1" u="none" strike="noStrike" kern="1200" dirty="0">
                        <a:solidFill>
                          <a:srgbClr val="00B050"/>
                        </a:solidFill>
                        <a:effectLst/>
                        <a:latin typeface="Leelawadee" panose="020B0502040204020203" pitchFamily="34" charset="-34"/>
                        <a:ea typeface="+mn-ea"/>
                        <a:cs typeface="Leelawadee" panose="020B0502040204020203" pitchFamily="34" charset="-34"/>
                      </a:endParaRPr>
                    </a:p>
                  </a:txBody>
                  <a:tcPr marL="7668" marR="7668" marT="7668" marB="0" anchor="b">
                    <a:lnL w="12700" cmpd="sng">
                      <a:solidFill>
                        <a:srgbClr val="5AA0F5"/>
                      </a:solidFill>
                    </a:lnL>
                    <a:lnR w="12700" cmpd="sng">
                      <a:solidFill>
                        <a:srgbClr val="5AA0F5"/>
                      </a:solidFill>
                    </a:lnR>
                    <a:lnT w="12700" cmpd="sng">
                      <a:solidFill>
                        <a:srgbClr val="5AA0F5"/>
                      </a:solidFill>
                    </a:lnT>
                    <a:lnB w="12700" cmpd="sng">
                      <a:solidFill>
                        <a:srgbClr val="5AA0F5"/>
                      </a:solidFill>
                    </a:lnB>
                    <a:lnTlToBr w="12700" cmpd="sng">
                      <a:noFill/>
                      <a:prstDash val="solid"/>
                    </a:lnTlToBr>
                    <a:lnBlToTr w="12700" cmpd="sng">
                      <a:noFill/>
                      <a:prstDash val="solid"/>
                    </a:lnBlToTr>
                    <a:noFill/>
                  </a:tcPr>
                </a:tc>
              </a:tr>
              <a:tr h="320636">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algn="ctr" fontAlgn="b"/>
                      <a:r>
                        <a:rPr lang="en-IN" sz="1400" b="0" i="0" u="none" strike="noStrike" dirty="0">
                          <a:solidFill>
                            <a:srgbClr val="000000"/>
                          </a:solidFill>
                          <a:effectLst/>
                          <a:latin typeface="Leelawadee" panose="020B0502040204020203" pitchFamily="34" charset="-34"/>
                          <a:cs typeface="Leelawadee" panose="020B0502040204020203" pitchFamily="34" charset="-34"/>
                        </a:rPr>
                        <a:t>Tata Motors</a:t>
                      </a:r>
                    </a:p>
                  </a:txBody>
                  <a:tcPr marL="0" marR="0" marT="0" marB="0" anchor="b">
                    <a:lnL w="12700" cmpd="sng">
                      <a:solidFill>
                        <a:srgbClr val="5AA0F5"/>
                      </a:solidFill>
                    </a:lnL>
                    <a:lnR w="12700" cmpd="sng">
                      <a:solidFill>
                        <a:srgbClr val="5AA0F5"/>
                      </a:solidFill>
                    </a:lnR>
                    <a:lnT w="12700" cmpd="sng">
                      <a:solidFill>
                        <a:srgbClr val="5AA0F5"/>
                      </a:solidFill>
                    </a:lnT>
                    <a:lnB w="12700" cmpd="sng">
                      <a:solidFill>
                        <a:srgbClr val="5AA0F5"/>
                      </a:solidFill>
                    </a:lnB>
                    <a:lnTlToBr w="12700" cmpd="sng">
                      <a:noFill/>
                      <a:prstDash val="solid"/>
                    </a:lnTlToBr>
                    <a:lnBlToTr w="12700" cmpd="sng">
                      <a:noFill/>
                      <a:prstDash val="solid"/>
                    </a:lnBlToTr>
                    <a:solidFill>
                      <a:srgbClr val="5AA0F5">
                        <a:tint val="20000"/>
                      </a:srgbClr>
                    </a:solid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algn="l" fontAlgn="b"/>
                      <a:r>
                        <a:rPr lang="en-IN" sz="1200" b="0" i="0" u="none" strike="noStrike">
                          <a:solidFill>
                            <a:srgbClr val="000000"/>
                          </a:solidFill>
                          <a:effectLst/>
                          <a:latin typeface="Leelawadee" panose="020B0502040204020203" pitchFamily="34" charset="-34"/>
                          <a:cs typeface="Leelawadee" panose="020B0502040204020203" pitchFamily="34" charset="-34"/>
                        </a:rPr>
                        <a:t>Auto Expo</a:t>
                      </a:r>
                    </a:p>
                  </a:txBody>
                  <a:tcPr marL="0" marR="0" marT="0" marB="0" anchor="b">
                    <a:lnL w="12700" cmpd="sng">
                      <a:solidFill>
                        <a:srgbClr val="5AA0F5"/>
                      </a:solidFill>
                    </a:lnL>
                    <a:lnR w="12700" cmpd="sng">
                      <a:solidFill>
                        <a:srgbClr val="5AA0F5"/>
                      </a:solidFill>
                    </a:lnR>
                    <a:lnT w="12700" cmpd="sng">
                      <a:solidFill>
                        <a:srgbClr val="5AA0F5"/>
                      </a:solidFill>
                    </a:lnT>
                    <a:lnB w="12700" cmpd="sng">
                      <a:solidFill>
                        <a:srgbClr val="5AA0F5"/>
                      </a:solidFill>
                    </a:lnB>
                    <a:lnTlToBr w="12700" cmpd="sng">
                      <a:noFill/>
                      <a:prstDash val="solid"/>
                    </a:lnTlToBr>
                    <a:lnBlToTr w="12700" cmpd="sng">
                      <a:noFill/>
                      <a:prstDash val="solid"/>
                    </a:lnBlToTr>
                    <a:solidFill>
                      <a:srgbClr val="5AA0F5">
                        <a:tint val="20000"/>
                      </a:srgbClr>
                    </a:solid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algn="ctr"/>
                      <a:r>
                        <a:rPr lang="en-IN" sz="1200" dirty="0" smtClean="0">
                          <a:latin typeface="Leelawadee" panose="020B0502040204020203" pitchFamily="34" charset="-34"/>
                          <a:cs typeface="Leelawadee" panose="020B0502040204020203" pitchFamily="34" charset="-34"/>
                        </a:rPr>
                        <a:t>Delhi</a:t>
                      </a:r>
                      <a:endParaRPr lang="en-IN" sz="1200" dirty="0">
                        <a:latin typeface="Leelawadee" panose="020B0502040204020203" pitchFamily="34" charset="-34"/>
                        <a:cs typeface="Leelawadee" panose="020B0502040204020203" pitchFamily="34" charset="-34"/>
                      </a:endParaRPr>
                    </a:p>
                  </a:txBody>
                  <a:tcPr marL="7668" marR="7668" marT="7668" marB="0" anchor="b">
                    <a:lnL w="12700" cmpd="sng">
                      <a:solidFill>
                        <a:srgbClr val="5AA0F5"/>
                      </a:solidFill>
                    </a:lnL>
                    <a:lnR w="12700" cmpd="sng">
                      <a:solidFill>
                        <a:srgbClr val="5AA0F5"/>
                      </a:solidFill>
                    </a:lnR>
                    <a:lnT w="12700" cmpd="sng">
                      <a:solidFill>
                        <a:srgbClr val="5AA0F5"/>
                      </a:solidFill>
                    </a:lnT>
                    <a:lnB w="12700" cmpd="sng">
                      <a:solidFill>
                        <a:srgbClr val="5AA0F5"/>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algn="ctr"/>
                      <a:r>
                        <a:rPr lang="en-IN" sz="1200" dirty="0" smtClean="0">
                          <a:latin typeface="Leelawadee" panose="020B0502040204020203" pitchFamily="34" charset="-34"/>
                          <a:cs typeface="Leelawadee" panose="020B0502040204020203" pitchFamily="34" charset="-34"/>
                        </a:rPr>
                        <a:t>10</a:t>
                      </a:r>
                      <a:endParaRPr lang="en-IN" sz="1200" dirty="0">
                        <a:latin typeface="Leelawadee" panose="020B0502040204020203" pitchFamily="34" charset="-34"/>
                        <a:cs typeface="Leelawadee" panose="020B0502040204020203" pitchFamily="34" charset="-34"/>
                      </a:endParaRPr>
                    </a:p>
                  </a:txBody>
                  <a:tcPr marL="7668" marR="7668" marT="7668" marB="0" anchor="b">
                    <a:lnL w="12700" cmpd="sng">
                      <a:solidFill>
                        <a:srgbClr val="5AA0F5"/>
                      </a:solidFill>
                    </a:lnL>
                    <a:lnR w="12700" cmpd="sng">
                      <a:solidFill>
                        <a:srgbClr val="5AA0F5"/>
                      </a:solidFill>
                    </a:lnR>
                    <a:lnT w="12700" cmpd="sng">
                      <a:solidFill>
                        <a:srgbClr val="5AA0F5"/>
                      </a:solidFill>
                    </a:lnT>
                    <a:lnB w="12700" cmpd="sng">
                      <a:solidFill>
                        <a:srgbClr val="5AA0F5"/>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algn="ctr"/>
                      <a:r>
                        <a:rPr lang="en-IN" sz="1200" dirty="0" smtClean="0">
                          <a:latin typeface="Leelawadee" panose="020B0502040204020203" pitchFamily="34" charset="-34"/>
                          <a:cs typeface="Leelawadee" panose="020B0502040204020203" pitchFamily="34" charset="-34"/>
                        </a:rPr>
                        <a:t>30,000</a:t>
                      </a:r>
                      <a:endParaRPr lang="en-IN" sz="1200" dirty="0">
                        <a:latin typeface="Leelawadee" panose="020B0502040204020203" pitchFamily="34" charset="-34"/>
                        <a:cs typeface="Leelawadee" panose="020B0502040204020203" pitchFamily="34" charset="-34"/>
                      </a:endParaRPr>
                    </a:p>
                  </a:txBody>
                  <a:tcPr marL="7668" marR="7668" marT="7668" marB="0" anchor="b">
                    <a:lnL w="12700" cmpd="sng">
                      <a:solidFill>
                        <a:srgbClr val="5AA0F5"/>
                      </a:solidFill>
                    </a:lnL>
                    <a:lnR w="12700" cmpd="sng">
                      <a:solidFill>
                        <a:srgbClr val="5AA0F5"/>
                      </a:solidFill>
                    </a:lnR>
                    <a:lnT w="12700" cmpd="sng">
                      <a:solidFill>
                        <a:srgbClr val="5AA0F5"/>
                      </a:solidFill>
                    </a:lnT>
                    <a:lnB w="12700" cmpd="sng">
                      <a:solidFill>
                        <a:srgbClr val="5AA0F5"/>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algn="l" fontAlgn="b"/>
                      <a:r>
                        <a:rPr lang="en-IN" sz="1200" b="0" i="0" u="none" strike="noStrike">
                          <a:solidFill>
                            <a:srgbClr val="000000"/>
                          </a:solidFill>
                          <a:effectLst/>
                          <a:latin typeface="Leelawadee" panose="020B0502040204020203" pitchFamily="34" charset="-34"/>
                          <a:cs typeface="Leelawadee" panose="020B0502040204020203" pitchFamily="34" charset="-34"/>
                        </a:rPr>
                        <a:t>       3,00,000 </a:t>
                      </a:r>
                    </a:p>
                  </a:txBody>
                  <a:tcPr marL="9525" marR="9525" marT="9525" marB="0" anchor="b">
                    <a:lnL w="12700" cmpd="sng">
                      <a:solidFill>
                        <a:srgbClr val="5AA0F5"/>
                      </a:solidFill>
                    </a:lnL>
                    <a:lnR w="12700" cmpd="sng">
                      <a:solidFill>
                        <a:srgbClr val="5AA0F5"/>
                      </a:solidFill>
                    </a:lnR>
                    <a:lnT w="12700" cmpd="sng">
                      <a:solidFill>
                        <a:srgbClr val="5AA0F5"/>
                      </a:solidFill>
                    </a:lnT>
                    <a:lnB w="12700" cmpd="sng">
                      <a:solidFill>
                        <a:srgbClr val="5AA0F5"/>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algn="ctr"/>
                      <a:r>
                        <a:rPr lang="en-IN" sz="1200" b="1" u="none" strike="noStrike" kern="1200" dirty="0" smtClean="0">
                          <a:solidFill>
                            <a:srgbClr val="00B050"/>
                          </a:solidFill>
                          <a:effectLst/>
                          <a:latin typeface="Leelawadee" panose="020B0502040204020203" pitchFamily="34" charset="-34"/>
                          <a:ea typeface="+mn-ea"/>
                          <a:cs typeface="Leelawadee" panose="020B0502040204020203" pitchFamily="34" charset="-34"/>
                        </a:rPr>
                        <a:t>High</a:t>
                      </a:r>
                      <a:endParaRPr lang="en-IN" sz="1200" b="1" u="none" strike="noStrike" kern="1200" dirty="0">
                        <a:solidFill>
                          <a:srgbClr val="00B050"/>
                        </a:solidFill>
                        <a:effectLst/>
                        <a:latin typeface="Leelawadee" panose="020B0502040204020203" pitchFamily="34" charset="-34"/>
                        <a:ea typeface="+mn-ea"/>
                        <a:cs typeface="Leelawadee" panose="020B0502040204020203" pitchFamily="34" charset="-34"/>
                      </a:endParaRPr>
                    </a:p>
                  </a:txBody>
                  <a:tcPr marL="7668" marR="7668" marT="7668" marB="0" anchor="b">
                    <a:lnL w="12700" cmpd="sng">
                      <a:solidFill>
                        <a:srgbClr val="5AA0F5"/>
                      </a:solidFill>
                    </a:lnL>
                    <a:lnR w="12700" cmpd="sng">
                      <a:solidFill>
                        <a:srgbClr val="5AA0F5"/>
                      </a:solidFill>
                    </a:lnR>
                    <a:lnT w="12700" cmpd="sng">
                      <a:solidFill>
                        <a:srgbClr val="5AA0F5"/>
                      </a:solidFill>
                    </a:lnT>
                    <a:lnB w="12700" cmpd="sng">
                      <a:solidFill>
                        <a:srgbClr val="5AA0F5"/>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algn="ctr"/>
                      <a:r>
                        <a:rPr lang="en-IN" sz="1200" b="1" kern="1200" dirty="0" smtClean="0">
                          <a:solidFill>
                            <a:srgbClr val="00B0F0"/>
                          </a:solidFill>
                          <a:latin typeface="Leelawadee" panose="020B0502040204020203" pitchFamily="34" charset="-34"/>
                          <a:ea typeface="+mn-ea"/>
                          <a:cs typeface="Leelawadee" panose="020B0502040204020203" pitchFamily="34" charset="-34"/>
                        </a:rPr>
                        <a:t>Medium</a:t>
                      </a:r>
                      <a:endParaRPr lang="en-IN" sz="1200" b="1" kern="1200" dirty="0">
                        <a:solidFill>
                          <a:srgbClr val="00B0F0"/>
                        </a:solidFill>
                        <a:latin typeface="Leelawadee" panose="020B0502040204020203" pitchFamily="34" charset="-34"/>
                        <a:ea typeface="+mn-ea"/>
                        <a:cs typeface="Leelawadee" panose="020B0502040204020203" pitchFamily="34" charset="-34"/>
                      </a:endParaRPr>
                    </a:p>
                  </a:txBody>
                  <a:tcPr marL="7668" marR="7668" marT="7668" marB="0" anchor="b">
                    <a:lnL w="12700" cmpd="sng">
                      <a:solidFill>
                        <a:srgbClr val="5AA0F5"/>
                      </a:solidFill>
                    </a:lnL>
                    <a:lnR w="12700" cmpd="sng">
                      <a:solidFill>
                        <a:srgbClr val="5AA0F5"/>
                      </a:solidFill>
                    </a:lnR>
                    <a:lnT w="12700" cmpd="sng">
                      <a:solidFill>
                        <a:srgbClr val="5AA0F5"/>
                      </a:solidFill>
                    </a:lnT>
                    <a:lnB w="12700" cmpd="sng">
                      <a:solidFill>
                        <a:srgbClr val="5AA0F5"/>
                      </a:solidFill>
                    </a:lnB>
                    <a:lnTlToBr w="12700" cmpd="sng">
                      <a:noFill/>
                      <a:prstDash val="solid"/>
                    </a:lnTlToBr>
                    <a:lnBlToTr w="12700" cmpd="sng">
                      <a:noFill/>
                      <a:prstDash val="solid"/>
                    </a:lnBlToTr>
                    <a:noFill/>
                  </a:tcPr>
                </a:tc>
              </a:tr>
              <a:tr h="320636">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algn="ctr" fontAlgn="b"/>
                      <a:r>
                        <a:rPr lang="en-IN" sz="1400" b="0" i="0" u="none" strike="noStrike" dirty="0">
                          <a:solidFill>
                            <a:srgbClr val="000000"/>
                          </a:solidFill>
                          <a:effectLst/>
                          <a:latin typeface="Leelawadee" panose="020B0502040204020203" pitchFamily="34" charset="-34"/>
                          <a:cs typeface="Leelawadee" panose="020B0502040204020203" pitchFamily="34" charset="-34"/>
                        </a:rPr>
                        <a:t>Tata Motors</a:t>
                      </a:r>
                    </a:p>
                  </a:txBody>
                  <a:tcPr marL="0" marR="0" marT="0" marB="0" anchor="b">
                    <a:lnL w="12700" cmpd="sng">
                      <a:solidFill>
                        <a:srgbClr val="5AA0F5"/>
                      </a:solidFill>
                    </a:lnL>
                    <a:lnR w="12700" cmpd="sng">
                      <a:solidFill>
                        <a:srgbClr val="5AA0F5"/>
                      </a:solidFill>
                    </a:lnR>
                    <a:lnT w="12700" cmpd="sng">
                      <a:solidFill>
                        <a:srgbClr val="5AA0F5"/>
                      </a:solidFill>
                    </a:lnT>
                    <a:lnB w="12700" cmpd="sng">
                      <a:solidFill>
                        <a:srgbClr val="5AA0F5"/>
                      </a:solidFill>
                    </a:lnB>
                    <a:lnTlToBr w="12700" cmpd="sng">
                      <a:noFill/>
                      <a:prstDash val="solid"/>
                    </a:lnTlToBr>
                    <a:lnBlToTr w="12700" cmpd="sng">
                      <a:noFill/>
                      <a:prstDash val="solid"/>
                    </a:lnBlToTr>
                    <a:solidFill>
                      <a:srgbClr val="5AA0F5">
                        <a:tint val="20000"/>
                      </a:srgbClr>
                    </a:solid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algn="l" fontAlgn="b"/>
                      <a:r>
                        <a:rPr lang="en-IN" sz="1200" b="0" i="0" u="none" strike="noStrike" dirty="0">
                          <a:solidFill>
                            <a:srgbClr val="000000"/>
                          </a:solidFill>
                          <a:effectLst/>
                          <a:latin typeface="Leelawadee" panose="020B0502040204020203" pitchFamily="34" charset="-34"/>
                          <a:cs typeface="Leelawadee" panose="020B0502040204020203" pitchFamily="34" charset="-34"/>
                        </a:rPr>
                        <a:t>Auto Expo</a:t>
                      </a:r>
                    </a:p>
                  </a:txBody>
                  <a:tcPr marL="0" marR="0" marT="0" marB="0" anchor="b">
                    <a:lnL w="12700" cmpd="sng">
                      <a:solidFill>
                        <a:srgbClr val="5AA0F5"/>
                      </a:solidFill>
                    </a:lnL>
                    <a:lnR w="12700" cmpd="sng">
                      <a:solidFill>
                        <a:srgbClr val="5AA0F5"/>
                      </a:solidFill>
                    </a:lnR>
                    <a:lnT w="12700" cmpd="sng">
                      <a:solidFill>
                        <a:srgbClr val="5AA0F5"/>
                      </a:solidFill>
                    </a:lnT>
                    <a:lnB w="12700" cmpd="sng">
                      <a:solidFill>
                        <a:srgbClr val="5AA0F5"/>
                      </a:solidFill>
                    </a:lnB>
                    <a:lnTlToBr w="12700" cmpd="sng">
                      <a:noFill/>
                      <a:prstDash val="solid"/>
                    </a:lnTlToBr>
                    <a:lnBlToTr w="12700" cmpd="sng">
                      <a:noFill/>
                      <a:prstDash val="solid"/>
                    </a:lnBlToTr>
                    <a:solidFill>
                      <a:srgbClr val="5AA0F5">
                        <a:tint val="20000"/>
                      </a:srgbClr>
                    </a:solid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algn="ctr"/>
                      <a:r>
                        <a:rPr lang="en-IN" sz="1200" dirty="0" smtClean="0">
                          <a:latin typeface="Leelawadee" panose="020B0502040204020203" pitchFamily="34" charset="-34"/>
                          <a:cs typeface="Leelawadee" panose="020B0502040204020203" pitchFamily="34" charset="-34"/>
                        </a:rPr>
                        <a:t>Geneva</a:t>
                      </a:r>
                      <a:endParaRPr lang="en-IN" sz="1200" dirty="0">
                        <a:latin typeface="Leelawadee" panose="020B0502040204020203" pitchFamily="34" charset="-34"/>
                        <a:cs typeface="Leelawadee" panose="020B0502040204020203" pitchFamily="34" charset="-34"/>
                      </a:endParaRPr>
                    </a:p>
                  </a:txBody>
                  <a:tcPr marL="7668" marR="7668" marT="7668" marB="0" anchor="b">
                    <a:lnL w="12700" cmpd="sng">
                      <a:solidFill>
                        <a:srgbClr val="5AA0F5"/>
                      </a:solidFill>
                    </a:lnL>
                    <a:lnR w="12700" cmpd="sng">
                      <a:solidFill>
                        <a:srgbClr val="5AA0F5"/>
                      </a:solidFill>
                    </a:lnR>
                    <a:lnT w="12700" cmpd="sng">
                      <a:solidFill>
                        <a:srgbClr val="5AA0F5"/>
                      </a:solidFill>
                    </a:lnT>
                    <a:lnB w="12700" cmpd="sng">
                      <a:solidFill>
                        <a:srgbClr val="5AA0F5"/>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algn="ctr"/>
                      <a:r>
                        <a:rPr lang="en-IN" sz="1200" dirty="0" smtClean="0">
                          <a:latin typeface="Leelawadee" panose="020B0502040204020203" pitchFamily="34" charset="-34"/>
                          <a:cs typeface="Leelawadee" panose="020B0502040204020203" pitchFamily="34" charset="-34"/>
                        </a:rPr>
                        <a:t>5</a:t>
                      </a:r>
                      <a:endParaRPr lang="en-IN" sz="1200" dirty="0">
                        <a:latin typeface="Leelawadee" panose="020B0502040204020203" pitchFamily="34" charset="-34"/>
                        <a:cs typeface="Leelawadee" panose="020B0502040204020203" pitchFamily="34" charset="-34"/>
                      </a:endParaRPr>
                    </a:p>
                  </a:txBody>
                  <a:tcPr marL="7668" marR="7668" marT="7668" marB="0" anchor="b">
                    <a:lnL w="12700" cmpd="sng">
                      <a:solidFill>
                        <a:srgbClr val="5AA0F5"/>
                      </a:solidFill>
                    </a:lnL>
                    <a:lnR w="12700" cmpd="sng">
                      <a:solidFill>
                        <a:srgbClr val="5AA0F5"/>
                      </a:solidFill>
                    </a:lnR>
                    <a:lnT w="12700" cmpd="sng">
                      <a:solidFill>
                        <a:srgbClr val="5AA0F5"/>
                      </a:solidFill>
                    </a:lnT>
                    <a:lnB w="12700" cmpd="sng">
                      <a:solidFill>
                        <a:srgbClr val="5AA0F5"/>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algn="ctr"/>
                      <a:r>
                        <a:rPr lang="en-IN" sz="1200" dirty="0" smtClean="0">
                          <a:latin typeface="Leelawadee" panose="020B0502040204020203" pitchFamily="34" charset="-34"/>
                          <a:cs typeface="Leelawadee" panose="020B0502040204020203" pitchFamily="34" charset="-34"/>
                        </a:rPr>
                        <a:t>1,00,000</a:t>
                      </a:r>
                      <a:endParaRPr lang="en-IN" sz="1200" dirty="0">
                        <a:latin typeface="Leelawadee" panose="020B0502040204020203" pitchFamily="34" charset="-34"/>
                        <a:cs typeface="Leelawadee" panose="020B0502040204020203" pitchFamily="34" charset="-34"/>
                      </a:endParaRPr>
                    </a:p>
                  </a:txBody>
                  <a:tcPr marL="7668" marR="7668" marT="7668" marB="0" anchor="b">
                    <a:lnL w="12700" cmpd="sng">
                      <a:solidFill>
                        <a:srgbClr val="5AA0F5"/>
                      </a:solidFill>
                    </a:lnL>
                    <a:lnR w="12700" cmpd="sng">
                      <a:solidFill>
                        <a:srgbClr val="5AA0F5"/>
                      </a:solidFill>
                    </a:lnR>
                    <a:lnT w="12700" cmpd="sng">
                      <a:solidFill>
                        <a:srgbClr val="5AA0F5"/>
                      </a:solidFill>
                    </a:lnT>
                    <a:lnB w="12700" cmpd="sng">
                      <a:solidFill>
                        <a:srgbClr val="5AA0F5"/>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algn="l" fontAlgn="b"/>
                      <a:r>
                        <a:rPr lang="en-IN" sz="1200" b="0" i="0" u="none" strike="noStrike">
                          <a:solidFill>
                            <a:srgbClr val="000000"/>
                          </a:solidFill>
                          <a:effectLst/>
                          <a:latin typeface="Leelawadee" panose="020B0502040204020203" pitchFamily="34" charset="-34"/>
                          <a:cs typeface="Leelawadee" panose="020B0502040204020203" pitchFamily="34" charset="-34"/>
                        </a:rPr>
                        <a:t>       5,00,000 </a:t>
                      </a:r>
                    </a:p>
                  </a:txBody>
                  <a:tcPr marL="9525" marR="9525" marT="9525" marB="0" anchor="b">
                    <a:lnL w="12700" cmpd="sng">
                      <a:solidFill>
                        <a:srgbClr val="5AA0F5"/>
                      </a:solidFill>
                    </a:lnL>
                    <a:lnR w="12700" cmpd="sng">
                      <a:solidFill>
                        <a:srgbClr val="5AA0F5"/>
                      </a:solidFill>
                    </a:lnR>
                    <a:lnT w="12700" cmpd="sng">
                      <a:solidFill>
                        <a:srgbClr val="5AA0F5"/>
                      </a:solidFill>
                    </a:lnT>
                    <a:lnB w="12700" cmpd="sng">
                      <a:solidFill>
                        <a:srgbClr val="5AA0F5"/>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algn="ctr"/>
                      <a:r>
                        <a:rPr lang="en-IN" sz="1200" b="1" u="none" strike="noStrike" kern="1200" dirty="0" smtClean="0">
                          <a:solidFill>
                            <a:srgbClr val="00B050"/>
                          </a:solidFill>
                          <a:effectLst/>
                          <a:latin typeface="Leelawadee" panose="020B0502040204020203" pitchFamily="34" charset="-34"/>
                          <a:ea typeface="+mn-ea"/>
                          <a:cs typeface="Leelawadee" panose="020B0502040204020203" pitchFamily="34" charset="-34"/>
                        </a:rPr>
                        <a:t>High</a:t>
                      </a:r>
                      <a:endParaRPr lang="en-IN" sz="1200" b="1" u="none" strike="noStrike" kern="1200" dirty="0">
                        <a:solidFill>
                          <a:srgbClr val="00B050"/>
                        </a:solidFill>
                        <a:effectLst/>
                        <a:latin typeface="Leelawadee" panose="020B0502040204020203" pitchFamily="34" charset="-34"/>
                        <a:ea typeface="+mn-ea"/>
                        <a:cs typeface="Leelawadee" panose="020B0502040204020203" pitchFamily="34" charset="-34"/>
                      </a:endParaRPr>
                    </a:p>
                  </a:txBody>
                  <a:tcPr marL="7668" marR="7668" marT="7668" marB="0" anchor="b">
                    <a:lnL w="12700" cmpd="sng">
                      <a:solidFill>
                        <a:srgbClr val="5AA0F5"/>
                      </a:solidFill>
                    </a:lnL>
                    <a:lnR w="12700" cmpd="sng">
                      <a:solidFill>
                        <a:srgbClr val="5AA0F5"/>
                      </a:solidFill>
                    </a:lnR>
                    <a:lnT w="12700" cmpd="sng">
                      <a:solidFill>
                        <a:srgbClr val="5AA0F5"/>
                      </a:solidFill>
                    </a:lnT>
                    <a:lnB w="12700" cmpd="sng">
                      <a:solidFill>
                        <a:srgbClr val="5AA0F5"/>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algn="ctr"/>
                      <a:r>
                        <a:rPr lang="en-IN" sz="1200" b="1" kern="1200" dirty="0" smtClean="0">
                          <a:solidFill>
                            <a:srgbClr val="C00000"/>
                          </a:solidFill>
                          <a:latin typeface="Leelawadee" panose="020B0502040204020203" pitchFamily="34" charset="-34"/>
                          <a:ea typeface="+mn-ea"/>
                          <a:cs typeface="Leelawadee" panose="020B0502040204020203" pitchFamily="34" charset="-34"/>
                        </a:rPr>
                        <a:t>Low</a:t>
                      </a:r>
                      <a:endParaRPr lang="en-IN" sz="1200" b="1" kern="1200" dirty="0">
                        <a:solidFill>
                          <a:srgbClr val="C00000"/>
                        </a:solidFill>
                        <a:latin typeface="Leelawadee" panose="020B0502040204020203" pitchFamily="34" charset="-34"/>
                        <a:ea typeface="+mn-ea"/>
                        <a:cs typeface="Leelawadee" panose="020B0502040204020203" pitchFamily="34" charset="-34"/>
                      </a:endParaRPr>
                    </a:p>
                  </a:txBody>
                  <a:tcPr marL="7668" marR="7668" marT="7668" marB="0" anchor="b">
                    <a:lnL w="12700" cmpd="sng">
                      <a:solidFill>
                        <a:srgbClr val="5AA0F5"/>
                      </a:solidFill>
                    </a:lnL>
                    <a:lnR w="12700" cmpd="sng">
                      <a:solidFill>
                        <a:srgbClr val="5AA0F5"/>
                      </a:solidFill>
                    </a:lnR>
                    <a:lnT w="12700" cmpd="sng">
                      <a:solidFill>
                        <a:srgbClr val="5AA0F5"/>
                      </a:solidFill>
                    </a:lnT>
                    <a:lnB w="12700" cmpd="sng">
                      <a:solidFill>
                        <a:srgbClr val="5AA0F5"/>
                      </a:solidFill>
                    </a:lnB>
                    <a:lnTlToBr w="12700" cmpd="sng">
                      <a:noFill/>
                      <a:prstDash val="solid"/>
                    </a:lnTlToBr>
                    <a:lnBlToTr w="12700" cmpd="sng">
                      <a:noFill/>
                      <a:prstDash val="solid"/>
                    </a:lnBlToTr>
                    <a:noFill/>
                  </a:tcPr>
                </a:tc>
              </a:tr>
              <a:tr h="320636">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algn="ctr" fontAlgn="b"/>
                      <a:r>
                        <a:rPr lang="en-IN" sz="1400" b="0" i="0" u="none" strike="noStrike" dirty="0">
                          <a:solidFill>
                            <a:srgbClr val="000000"/>
                          </a:solidFill>
                          <a:effectLst/>
                          <a:latin typeface="Leelawadee" panose="020B0502040204020203" pitchFamily="34" charset="-34"/>
                          <a:cs typeface="Leelawadee" panose="020B0502040204020203" pitchFamily="34" charset="-34"/>
                        </a:rPr>
                        <a:t>Tata </a:t>
                      </a:r>
                      <a:r>
                        <a:rPr lang="en-IN" sz="1400" b="0" i="0" u="none" strike="noStrike" dirty="0" smtClean="0">
                          <a:solidFill>
                            <a:srgbClr val="000000"/>
                          </a:solidFill>
                          <a:effectLst/>
                          <a:latin typeface="Leelawadee" panose="020B0502040204020203" pitchFamily="34" charset="-34"/>
                          <a:cs typeface="Leelawadee" panose="020B0502040204020203" pitchFamily="34" charset="-34"/>
                        </a:rPr>
                        <a:t>Motors/JLR</a:t>
                      </a:r>
                      <a:endParaRPr lang="en-IN" sz="1400" b="0" i="0" u="none" strike="noStrike" dirty="0">
                        <a:solidFill>
                          <a:srgbClr val="000000"/>
                        </a:solidFill>
                        <a:effectLst/>
                        <a:latin typeface="Leelawadee" panose="020B0502040204020203" pitchFamily="34" charset="-34"/>
                        <a:cs typeface="Leelawadee" panose="020B0502040204020203" pitchFamily="34" charset="-34"/>
                      </a:endParaRPr>
                    </a:p>
                  </a:txBody>
                  <a:tcPr marL="0" marR="0" marT="0" marB="0" anchor="b">
                    <a:lnL w="12700" cmpd="sng">
                      <a:solidFill>
                        <a:srgbClr val="5AA0F5"/>
                      </a:solidFill>
                    </a:lnL>
                    <a:lnR w="12700" cmpd="sng">
                      <a:solidFill>
                        <a:srgbClr val="5AA0F5"/>
                      </a:solidFill>
                    </a:lnR>
                    <a:lnT w="12700" cmpd="sng">
                      <a:solidFill>
                        <a:srgbClr val="5AA0F5"/>
                      </a:solidFill>
                    </a:lnT>
                    <a:lnB w="12700" cmpd="sng">
                      <a:solidFill>
                        <a:srgbClr val="5AA0F5"/>
                      </a:solidFill>
                    </a:lnB>
                    <a:lnTlToBr w="12700" cmpd="sng">
                      <a:noFill/>
                      <a:prstDash val="solid"/>
                    </a:lnTlToBr>
                    <a:lnBlToTr w="12700" cmpd="sng">
                      <a:noFill/>
                      <a:prstDash val="solid"/>
                    </a:lnBlToTr>
                    <a:solidFill>
                      <a:srgbClr val="5AA0F5">
                        <a:tint val="20000"/>
                      </a:srgbClr>
                    </a:solid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algn="l" fontAlgn="b"/>
                      <a:r>
                        <a:rPr lang="en-IN" sz="1200" b="0" i="0" u="none" strike="noStrike" dirty="0">
                          <a:solidFill>
                            <a:srgbClr val="000000"/>
                          </a:solidFill>
                          <a:effectLst/>
                          <a:latin typeface="Leelawadee" panose="020B0502040204020203" pitchFamily="34" charset="-34"/>
                          <a:cs typeface="Leelawadee" panose="020B0502040204020203" pitchFamily="34" charset="-34"/>
                        </a:rPr>
                        <a:t>Vehicle Launch Invite</a:t>
                      </a:r>
                    </a:p>
                  </a:txBody>
                  <a:tcPr marL="0" marR="0" marT="0" marB="0" anchor="b">
                    <a:lnL w="12700" cmpd="sng">
                      <a:solidFill>
                        <a:srgbClr val="5AA0F5"/>
                      </a:solidFill>
                    </a:lnL>
                    <a:lnR w="12700" cmpd="sng">
                      <a:solidFill>
                        <a:srgbClr val="5AA0F5"/>
                      </a:solidFill>
                    </a:lnR>
                    <a:lnT w="12700" cmpd="sng">
                      <a:solidFill>
                        <a:srgbClr val="5AA0F5"/>
                      </a:solidFill>
                    </a:lnT>
                    <a:lnB w="12700" cmpd="sng">
                      <a:solidFill>
                        <a:srgbClr val="5AA0F5"/>
                      </a:solidFill>
                    </a:lnB>
                    <a:lnTlToBr w="12700" cmpd="sng">
                      <a:noFill/>
                      <a:prstDash val="solid"/>
                    </a:lnTlToBr>
                    <a:lnBlToTr w="12700" cmpd="sng">
                      <a:noFill/>
                      <a:prstDash val="solid"/>
                    </a:lnBlToTr>
                    <a:solidFill>
                      <a:srgbClr val="5AA0F5">
                        <a:tint val="20000"/>
                      </a:srgbClr>
                    </a:solid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algn="ctr"/>
                      <a:r>
                        <a:rPr lang="en-IN" sz="1200" dirty="0" smtClean="0">
                          <a:latin typeface="Leelawadee" panose="020B0502040204020203" pitchFamily="34" charset="-34"/>
                          <a:cs typeface="Leelawadee" panose="020B0502040204020203" pitchFamily="34" charset="-34"/>
                        </a:rPr>
                        <a:t>Mumbai</a:t>
                      </a:r>
                      <a:endParaRPr lang="en-IN" sz="1200" dirty="0">
                        <a:latin typeface="Leelawadee" panose="020B0502040204020203" pitchFamily="34" charset="-34"/>
                        <a:cs typeface="Leelawadee" panose="020B0502040204020203" pitchFamily="34" charset="-34"/>
                      </a:endParaRPr>
                    </a:p>
                  </a:txBody>
                  <a:tcPr marL="7668" marR="7668" marT="7668" marB="0" anchor="b">
                    <a:lnL w="12700" cmpd="sng">
                      <a:solidFill>
                        <a:srgbClr val="5AA0F5"/>
                      </a:solidFill>
                    </a:lnL>
                    <a:lnR w="12700" cmpd="sng">
                      <a:solidFill>
                        <a:srgbClr val="5AA0F5"/>
                      </a:solidFill>
                    </a:lnR>
                    <a:lnT w="12700" cmpd="sng">
                      <a:solidFill>
                        <a:srgbClr val="5AA0F5"/>
                      </a:solidFill>
                    </a:lnT>
                    <a:lnB w="12700" cmpd="sng">
                      <a:solidFill>
                        <a:srgbClr val="5AA0F5"/>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algn="ctr"/>
                      <a:r>
                        <a:rPr lang="en-IN" sz="1200" dirty="0" smtClean="0">
                          <a:latin typeface="Leelawadee" panose="020B0502040204020203" pitchFamily="34" charset="-34"/>
                          <a:cs typeface="Leelawadee" panose="020B0502040204020203" pitchFamily="34" charset="-34"/>
                        </a:rPr>
                        <a:t>10</a:t>
                      </a:r>
                      <a:endParaRPr lang="en-IN" sz="1200" dirty="0">
                        <a:latin typeface="Leelawadee" panose="020B0502040204020203" pitchFamily="34" charset="-34"/>
                        <a:cs typeface="Leelawadee" panose="020B0502040204020203" pitchFamily="34" charset="-34"/>
                      </a:endParaRPr>
                    </a:p>
                  </a:txBody>
                  <a:tcPr marL="7668" marR="7668" marT="7668" marB="0" anchor="b">
                    <a:lnL w="12700" cmpd="sng">
                      <a:solidFill>
                        <a:srgbClr val="5AA0F5"/>
                      </a:solidFill>
                    </a:lnL>
                    <a:lnR w="12700" cmpd="sng">
                      <a:solidFill>
                        <a:srgbClr val="5AA0F5"/>
                      </a:solidFill>
                    </a:lnR>
                    <a:lnT w="12700" cmpd="sng">
                      <a:solidFill>
                        <a:srgbClr val="5AA0F5"/>
                      </a:solidFill>
                    </a:lnT>
                    <a:lnB w="12700" cmpd="sng">
                      <a:solidFill>
                        <a:srgbClr val="5AA0F5"/>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algn="ctr"/>
                      <a:r>
                        <a:rPr lang="en-IN" sz="1200" dirty="0" smtClean="0">
                          <a:latin typeface="Leelawadee" panose="020B0502040204020203" pitchFamily="34" charset="-34"/>
                          <a:cs typeface="Leelawadee" panose="020B0502040204020203" pitchFamily="34" charset="-34"/>
                        </a:rPr>
                        <a:t>20,000</a:t>
                      </a:r>
                      <a:endParaRPr lang="en-IN" sz="1200" dirty="0">
                        <a:latin typeface="Leelawadee" panose="020B0502040204020203" pitchFamily="34" charset="-34"/>
                        <a:cs typeface="Leelawadee" panose="020B0502040204020203" pitchFamily="34" charset="-34"/>
                      </a:endParaRPr>
                    </a:p>
                  </a:txBody>
                  <a:tcPr marL="7668" marR="7668" marT="7668" marB="0" anchor="b">
                    <a:lnL w="12700" cmpd="sng">
                      <a:solidFill>
                        <a:srgbClr val="5AA0F5"/>
                      </a:solidFill>
                    </a:lnL>
                    <a:lnR w="12700" cmpd="sng">
                      <a:solidFill>
                        <a:srgbClr val="5AA0F5"/>
                      </a:solidFill>
                    </a:lnR>
                    <a:lnT w="12700" cmpd="sng">
                      <a:solidFill>
                        <a:srgbClr val="5AA0F5"/>
                      </a:solidFill>
                    </a:lnT>
                    <a:lnB w="12700" cmpd="sng">
                      <a:solidFill>
                        <a:srgbClr val="5AA0F5"/>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algn="l" fontAlgn="b"/>
                      <a:r>
                        <a:rPr lang="en-IN" sz="1200" b="0" i="0" u="none" strike="noStrike">
                          <a:solidFill>
                            <a:srgbClr val="000000"/>
                          </a:solidFill>
                          <a:effectLst/>
                          <a:latin typeface="Leelawadee" panose="020B0502040204020203" pitchFamily="34" charset="-34"/>
                          <a:cs typeface="Leelawadee" panose="020B0502040204020203" pitchFamily="34" charset="-34"/>
                        </a:rPr>
                        <a:t>       2,00,000 </a:t>
                      </a:r>
                    </a:p>
                  </a:txBody>
                  <a:tcPr marL="9525" marR="9525" marT="9525" marB="0" anchor="b">
                    <a:lnL w="12700" cmpd="sng">
                      <a:solidFill>
                        <a:srgbClr val="5AA0F5"/>
                      </a:solidFill>
                    </a:lnL>
                    <a:lnR w="12700" cmpd="sng">
                      <a:solidFill>
                        <a:srgbClr val="5AA0F5"/>
                      </a:solidFill>
                    </a:lnR>
                    <a:lnT w="12700" cmpd="sng">
                      <a:solidFill>
                        <a:srgbClr val="5AA0F5"/>
                      </a:solidFill>
                    </a:lnT>
                    <a:lnB w="12700" cmpd="sng">
                      <a:solidFill>
                        <a:srgbClr val="5AA0F5"/>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algn="ctr"/>
                      <a:r>
                        <a:rPr lang="en-IN" sz="1200" b="1" u="none" strike="noStrike" kern="1200" dirty="0" smtClean="0">
                          <a:solidFill>
                            <a:srgbClr val="00B050"/>
                          </a:solidFill>
                          <a:effectLst/>
                          <a:latin typeface="Leelawadee" panose="020B0502040204020203" pitchFamily="34" charset="-34"/>
                          <a:ea typeface="+mn-ea"/>
                          <a:cs typeface="Leelawadee" panose="020B0502040204020203" pitchFamily="34" charset="-34"/>
                        </a:rPr>
                        <a:t>High</a:t>
                      </a:r>
                      <a:endParaRPr lang="en-IN" sz="1200" b="1" u="none" strike="noStrike" kern="1200" dirty="0">
                        <a:solidFill>
                          <a:srgbClr val="00B050"/>
                        </a:solidFill>
                        <a:effectLst/>
                        <a:latin typeface="Leelawadee" panose="020B0502040204020203" pitchFamily="34" charset="-34"/>
                        <a:ea typeface="+mn-ea"/>
                        <a:cs typeface="Leelawadee" panose="020B0502040204020203" pitchFamily="34" charset="-34"/>
                      </a:endParaRPr>
                    </a:p>
                  </a:txBody>
                  <a:tcPr marL="7668" marR="7668" marT="7668" marB="0" anchor="b">
                    <a:lnL w="12700" cmpd="sng">
                      <a:solidFill>
                        <a:srgbClr val="5AA0F5"/>
                      </a:solidFill>
                    </a:lnL>
                    <a:lnR w="12700" cmpd="sng">
                      <a:solidFill>
                        <a:srgbClr val="5AA0F5"/>
                      </a:solidFill>
                    </a:lnR>
                    <a:lnT w="12700" cmpd="sng">
                      <a:solidFill>
                        <a:srgbClr val="5AA0F5"/>
                      </a:solidFill>
                    </a:lnT>
                    <a:lnB w="12700" cmpd="sng">
                      <a:solidFill>
                        <a:srgbClr val="5AA0F5"/>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algn="ctr"/>
                      <a:r>
                        <a:rPr lang="en-IN" sz="1200" b="1" kern="1200" dirty="0" smtClean="0">
                          <a:solidFill>
                            <a:srgbClr val="C00000"/>
                          </a:solidFill>
                          <a:latin typeface="Leelawadee" panose="020B0502040204020203" pitchFamily="34" charset="-34"/>
                          <a:ea typeface="+mn-ea"/>
                          <a:cs typeface="Leelawadee" panose="020B0502040204020203" pitchFamily="34" charset="-34"/>
                        </a:rPr>
                        <a:t>Low</a:t>
                      </a:r>
                      <a:endParaRPr lang="en-IN" sz="1200" b="1" kern="1200" dirty="0">
                        <a:solidFill>
                          <a:srgbClr val="C00000"/>
                        </a:solidFill>
                        <a:latin typeface="Leelawadee" panose="020B0502040204020203" pitchFamily="34" charset="-34"/>
                        <a:ea typeface="+mn-ea"/>
                        <a:cs typeface="Leelawadee" panose="020B0502040204020203" pitchFamily="34" charset="-34"/>
                      </a:endParaRPr>
                    </a:p>
                  </a:txBody>
                  <a:tcPr marL="7668" marR="7668" marT="7668" marB="0" anchor="b">
                    <a:lnL w="12700" cmpd="sng">
                      <a:solidFill>
                        <a:srgbClr val="5AA0F5"/>
                      </a:solidFill>
                    </a:lnL>
                    <a:lnR w="12700" cmpd="sng">
                      <a:solidFill>
                        <a:srgbClr val="5AA0F5"/>
                      </a:solidFill>
                    </a:lnR>
                    <a:lnT w="12700" cmpd="sng">
                      <a:solidFill>
                        <a:srgbClr val="5AA0F5"/>
                      </a:solidFill>
                    </a:lnT>
                    <a:lnB w="12700" cmpd="sng">
                      <a:solidFill>
                        <a:srgbClr val="5AA0F5"/>
                      </a:solidFill>
                    </a:lnB>
                    <a:lnTlToBr w="12700" cmpd="sng">
                      <a:noFill/>
                      <a:prstDash val="solid"/>
                    </a:lnTlToBr>
                    <a:lnBlToTr w="12700" cmpd="sng">
                      <a:noFill/>
                      <a:prstDash val="solid"/>
                    </a:lnBlToTr>
                    <a:noFill/>
                  </a:tcPr>
                </a:tc>
              </a:tr>
              <a:tr h="320636">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algn="ctr" fontAlgn="b"/>
                      <a:r>
                        <a:rPr lang="en-IN" sz="1400" b="0" i="0" u="none" strike="noStrike" dirty="0">
                          <a:solidFill>
                            <a:srgbClr val="000000"/>
                          </a:solidFill>
                          <a:effectLst/>
                          <a:latin typeface="Leelawadee" panose="020B0502040204020203" pitchFamily="34" charset="-34"/>
                          <a:cs typeface="Leelawadee" panose="020B0502040204020203" pitchFamily="34" charset="-34"/>
                        </a:rPr>
                        <a:t>Tata Motors</a:t>
                      </a:r>
                    </a:p>
                  </a:txBody>
                  <a:tcPr marL="0" marR="0" marT="0" marB="0" anchor="b">
                    <a:lnL w="12700" cmpd="sng">
                      <a:solidFill>
                        <a:srgbClr val="5AA0F5"/>
                      </a:solidFill>
                    </a:lnL>
                    <a:lnR w="12700" cmpd="sng">
                      <a:solidFill>
                        <a:srgbClr val="5AA0F5"/>
                      </a:solidFill>
                    </a:lnR>
                    <a:lnT w="12700" cmpd="sng">
                      <a:solidFill>
                        <a:srgbClr val="5AA0F5"/>
                      </a:solidFill>
                    </a:lnT>
                    <a:lnB w="12700" cmpd="sng">
                      <a:solidFill>
                        <a:srgbClr val="5AA0F5"/>
                      </a:solidFill>
                    </a:lnB>
                    <a:lnTlToBr w="12700" cmpd="sng">
                      <a:noFill/>
                      <a:prstDash val="solid"/>
                    </a:lnTlToBr>
                    <a:lnBlToTr w="12700" cmpd="sng">
                      <a:noFill/>
                      <a:prstDash val="solid"/>
                    </a:lnBlToTr>
                    <a:solidFill>
                      <a:srgbClr val="5AA0F5">
                        <a:tint val="20000"/>
                      </a:srgbClr>
                    </a:solid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algn="l" fontAlgn="b"/>
                      <a:r>
                        <a:rPr lang="en-IN" sz="1200" b="0" i="0" u="none" strike="noStrike" dirty="0">
                          <a:solidFill>
                            <a:srgbClr val="000000"/>
                          </a:solidFill>
                          <a:effectLst/>
                          <a:latin typeface="Leelawadee" panose="020B0502040204020203" pitchFamily="34" charset="-34"/>
                          <a:cs typeface="Leelawadee" panose="020B0502040204020203" pitchFamily="34" charset="-34"/>
                        </a:rPr>
                        <a:t>Drive with Narayan </a:t>
                      </a:r>
                      <a:r>
                        <a:rPr lang="en-IN" sz="1200" b="0" i="0" u="none" strike="noStrike" dirty="0" err="1">
                          <a:solidFill>
                            <a:srgbClr val="000000"/>
                          </a:solidFill>
                          <a:effectLst/>
                          <a:latin typeface="Leelawadee" panose="020B0502040204020203" pitchFamily="34" charset="-34"/>
                          <a:cs typeface="Leelawadee" panose="020B0502040204020203" pitchFamily="34" charset="-34"/>
                        </a:rPr>
                        <a:t>Karthikeyan</a:t>
                      </a:r>
                      <a:endParaRPr lang="en-IN" sz="1200" b="0" i="0" u="none" strike="noStrike" dirty="0">
                        <a:solidFill>
                          <a:srgbClr val="000000"/>
                        </a:solidFill>
                        <a:effectLst/>
                        <a:latin typeface="Leelawadee" panose="020B0502040204020203" pitchFamily="34" charset="-34"/>
                        <a:cs typeface="Leelawadee" panose="020B0502040204020203" pitchFamily="34" charset="-34"/>
                      </a:endParaRPr>
                    </a:p>
                  </a:txBody>
                  <a:tcPr marL="0" marR="0" marT="0" marB="0" anchor="b">
                    <a:lnL w="12700" cmpd="sng">
                      <a:solidFill>
                        <a:srgbClr val="5AA0F5"/>
                      </a:solidFill>
                    </a:lnL>
                    <a:lnR w="12700" cmpd="sng">
                      <a:solidFill>
                        <a:srgbClr val="5AA0F5"/>
                      </a:solidFill>
                    </a:lnR>
                    <a:lnT w="12700" cmpd="sng">
                      <a:solidFill>
                        <a:srgbClr val="5AA0F5"/>
                      </a:solidFill>
                    </a:lnT>
                    <a:lnB w="12700" cmpd="sng">
                      <a:solidFill>
                        <a:srgbClr val="5AA0F5"/>
                      </a:solidFill>
                    </a:lnB>
                    <a:lnTlToBr w="12700" cmpd="sng">
                      <a:noFill/>
                      <a:prstDash val="solid"/>
                    </a:lnTlToBr>
                    <a:lnBlToTr w="12700" cmpd="sng">
                      <a:noFill/>
                      <a:prstDash val="solid"/>
                    </a:lnBlToTr>
                    <a:solidFill>
                      <a:srgbClr val="5AA0F5">
                        <a:tint val="20000"/>
                      </a:srgbClr>
                    </a:solid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algn="ctr"/>
                      <a:r>
                        <a:rPr lang="en-IN" sz="1200" dirty="0" smtClean="0">
                          <a:latin typeface="Leelawadee" panose="020B0502040204020203" pitchFamily="34" charset="-34"/>
                          <a:cs typeface="Leelawadee" panose="020B0502040204020203" pitchFamily="34" charset="-34"/>
                        </a:rPr>
                        <a:t>Delhi</a:t>
                      </a:r>
                      <a:endParaRPr lang="en-IN" sz="1200" dirty="0">
                        <a:latin typeface="Leelawadee" panose="020B0502040204020203" pitchFamily="34" charset="-34"/>
                        <a:cs typeface="Leelawadee" panose="020B0502040204020203" pitchFamily="34" charset="-34"/>
                      </a:endParaRPr>
                    </a:p>
                  </a:txBody>
                  <a:tcPr marL="7668" marR="7668" marT="7668" marB="0" anchor="b">
                    <a:lnL w="12700" cmpd="sng">
                      <a:solidFill>
                        <a:srgbClr val="5AA0F5"/>
                      </a:solidFill>
                    </a:lnL>
                    <a:lnR w="12700" cmpd="sng">
                      <a:solidFill>
                        <a:srgbClr val="5AA0F5"/>
                      </a:solidFill>
                    </a:lnR>
                    <a:lnT w="12700" cmpd="sng">
                      <a:solidFill>
                        <a:srgbClr val="5AA0F5"/>
                      </a:solidFill>
                    </a:lnT>
                    <a:lnB w="12700" cmpd="sng">
                      <a:solidFill>
                        <a:srgbClr val="5AA0F5"/>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algn="ctr"/>
                      <a:r>
                        <a:rPr lang="en-IN" sz="1200" dirty="0" smtClean="0">
                          <a:latin typeface="Leelawadee" panose="020B0502040204020203" pitchFamily="34" charset="-34"/>
                          <a:cs typeface="Leelawadee" panose="020B0502040204020203" pitchFamily="34" charset="-34"/>
                        </a:rPr>
                        <a:t>5</a:t>
                      </a:r>
                      <a:endParaRPr lang="en-IN" sz="1200" dirty="0">
                        <a:latin typeface="Leelawadee" panose="020B0502040204020203" pitchFamily="34" charset="-34"/>
                        <a:cs typeface="Leelawadee" panose="020B0502040204020203" pitchFamily="34" charset="-34"/>
                      </a:endParaRPr>
                    </a:p>
                  </a:txBody>
                  <a:tcPr marL="7668" marR="7668" marT="7668" marB="0" anchor="b">
                    <a:lnL w="12700" cmpd="sng">
                      <a:solidFill>
                        <a:srgbClr val="5AA0F5"/>
                      </a:solidFill>
                    </a:lnL>
                    <a:lnR w="12700" cmpd="sng">
                      <a:solidFill>
                        <a:srgbClr val="5AA0F5"/>
                      </a:solidFill>
                    </a:lnR>
                    <a:lnT w="12700" cmpd="sng">
                      <a:solidFill>
                        <a:srgbClr val="5AA0F5"/>
                      </a:solidFill>
                    </a:lnT>
                    <a:lnB w="12700" cmpd="sng">
                      <a:solidFill>
                        <a:srgbClr val="5AA0F5"/>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algn="ctr"/>
                      <a:r>
                        <a:rPr lang="en-IN" sz="1200" dirty="0" smtClean="0">
                          <a:latin typeface="Leelawadee" panose="020B0502040204020203" pitchFamily="34" charset="-34"/>
                          <a:cs typeface="Leelawadee" panose="020B0502040204020203" pitchFamily="34" charset="-34"/>
                        </a:rPr>
                        <a:t>30,000</a:t>
                      </a:r>
                      <a:endParaRPr lang="en-IN" sz="1200" dirty="0">
                        <a:latin typeface="Leelawadee" panose="020B0502040204020203" pitchFamily="34" charset="-34"/>
                        <a:cs typeface="Leelawadee" panose="020B0502040204020203" pitchFamily="34" charset="-34"/>
                      </a:endParaRPr>
                    </a:p>
                  </a:txBody>
                  <a:tcPr marL="7668" marR="7668" marT="7668" marB="0" anchor="b">
                    <a:lnL w="12700" cmpd="sng">
                      <a:solidFill>
                        <a:srgbClr val="5AA0F5"/>
                      </a:solidFill>
                    </a:lnL>
                    <a:lnR w="12700" cmpd="sng">
                      <a:solidFill>
                        <a:srgbClr val="5AA0F5"/>
                      </a:solidFill>
                    </a:lnR>
                    <a:lnT w="12700" cmpd="sng">
                      <a:solidFill>
                        <a:srgbClr val="5AA0F5"/>
                      </a:solidFill>
                    </a:lnT>
                    <a:lnB w="12700" cmpd="sng">
                      <a:solidFill>
                        <a:srgbClr val="5AA0F5"/>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algn="l" fontAlgn="b"/>
                      <a:r>
                        <a:rPr lang="en-IN" sz="1200" b="0" i="0" u="none" strike="noStrike">
                          <a:solidFill>
                            <a:srgbClr val="000000"/>
                          </a:solidFill>
                          <a:effectLst/>
                          <a:latin typeface="Leelawadee" panose="020B0502040204020203" pitchFamily="34" charset="-34"/>
                          <a:cs typeface="Leelawadee" panose="020B0502040204020203" pitchFamily="34" charset="-34"/>
                        </a:rPr>
                        <a:t>       1,50,000 </a:t>
                      </a:r>
                    </a:p>
                  </a:txBody>
                  <a:tcPr marL="9525" marR="9525" marT="9525" marB="0" anchor="b">
                    <a:lnL w="12700" cmpd="sng">
                      <a:solidFill>
                        <a:srgbClr val="5AA0F5"/>
                      </a:solidFill>
                    </a:lnL>
                    <a:lnR w="12700" cmpd="sng">
                      <a:solidFill>
                        <a:srgbClr val="5AA0F5"/>
                      </a:solidFill>
                    </a:lnR>
                    <a:lnT w="12700" cmpd="sng">
                      <a:solidFill>
                        <a:srgbClr val="5AA0F5"/>
                      </a:solidFill>
                    </a:lnT>
                    <a:lnB w="12700" cmpd="sng">
                      <a:solidFill>
                        <a:srgbClr val="5AA0F5"/>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algn="ctr"/>
                      <a:r>
                        <a:rPr lang="en-IN" sz="1200" b="1" u="none" strike="noStrike" kern="1200" dirty="0" smtClean="0">
                          <a:solidFill>
                            <a:srgbClr val="00B050"/>
                          </a:solidFill>
                          <a:effectLst/>
                          <a:latin typeface="Leelawadee" panose="020B0502040204020203" pitchFamily="34" charset="-34"/>
                          <a:ea typeface="+mn-ea"/>
                          <a:cs typeface="Leelawadee" panose="020B0502040204020203" pitchFamily="34" charset="-34"/>
                        </a:rPr>
                        <a:t>High</a:t>
                      </a:r>
                      <a:endParaRPr lang="en-IN" sz="1200" b="1" u="none" strike="noStrike" kern="1200" dirty="0">
                        <a:solidFill>
                          <a:srgbClr val="00B050"/>
                        </a:solidFill>
                        <a:effectLst/>
                        <a:latin typeface="Leelawadee" panose="020B0502040204020203" pitchFamily="34" charset="-34"/>
                        <a:ea typeface="+mn-ea"/>
                        <a:cs typeface="Leelawadee" panose="020B0502040204020203" pitchFamily="34" charset="-34"/>
                      </a:endParaRPr>
                    </a:p>
                  </a:txBody>
                  <a:tcPr marL="7668" marR="7668" marT="7668" marB="0" anchor="b">
                    <a:lnL w="12700" cmpd="sng">
                      <a:solidFill>
                        <a:srgbClr val="5AA0F5"/>
                      </a:solidFill>
                    </a:lnL>
                    <a:lnR w="12700" cmpd="sng">
                      <a:solidFill>
                        <a:srgbClr val="5AA0F5"/>
                      </a:solidFill>
                    </a:lnR>
                    <a:lnT w="12700" cmpd="sng">
                      <a:solidFill>
                        <a:srgbClr val="5AA0F5"/>
                      </a:solidFill>
                    </a:lnT>
                    <a:lnB w="12700" cmpd="sng">
                      <a:solidFill>
                        <a:srgbClr val="5AA0F5"/>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algn="ctr"/>
                      <a:r>
                        <a:rPr lang="en-IN" sz="1200" b="1" kern="1200" dirty="0" smtClean="0">
                          <a:solidFill>
                            <a:srgbClr val="00B0F0"/>
                          </a:solidFill>
                          <a:latin typeface="Leelawadee" panose="020B0502040204020203" pitchFamily="34" charset="-34"/>
                          <a:ea typeface="+mn-ea"/>
                          <a:cs typeface="Leelawadee" panose="020B0502040204020203" pitchFamily="34" charset="-34"/>
                        </a:rPr>
                        <a:t>Medium</a:t>
                      </a:r>
                      <a:endParaRPr lang="en-IN" sz="1200" b="1" kern="1200" dirty="0">
                        <a:solidFill>
                          <a:srgbClr val="00B0F0"/>
                        </a:solidFill>
                        <a:latin typeface="Leelawadee" panose="020B0502040204020203" pitchFamily="34" charset="-34"/>
                        <a:ea typeface="+mn-ea"/>
                        <a:cs typeface="Leelawadee" panose="020B0502040204020203" pitchFamily="34" charset="-34"/>
                      </a:endParaRPr>
                    </a:p>
                  </a:txBody>
                  <a:tcPr marL="7668" marR="7668" marT="7668" marB="0" anchor="b">
                    <a:lnL w="12700" cmpd="sng">
                      <a:solidFill>
                        <a:srgbClr val="5AA0F5"/>
                      </a:solidFill>
                    </a:lnL>
                    <a:lnR w="12700" cmpd="sng">
                      <a:solidFill>
                        <a:srgbClr val="5AA0F5"/>
                      </a:solidFill>
                    </a:lnR>
                    <a:lnT w="12700" cmpd="sng">
                      <a:solidFill>
                        <a:srgbClr val="5AA0F5"/>
                      </a:solidFill>
                    </a:lnT>
                    <a:lnB w="12700" cmpd="sng">
                      <a:solidFill>
                        <a:srgbClr val="5AA0F5"/>
                      </a:solidFill>
                    </a:lnB>
                    <a:lnTlToBr w="12700" cmpd="sng">
                      <a:noFill/>
                      <a:prstDash val="solid"/>
                    </a:lnTlToBr>
                    <a:lnBlToTr w="12700" cmpd="sng">
                      <a:noFill/>
                      <a:prstDash val="solid"/>
                    </a:lnBlToTr>
                    <a:noFill/>
                  </a:tcPr>
                </a:tc>
              </a:tr>
              <a:tr h="320636">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algn="ctr" fontAlgn="b"/>
                      <a:r>
                        <a:rPr lang="en-IN" sz="1400" b="0" i="0" u="none" strike="noStrike" dirty="0">
                          <a:solidFill>
                            <a:srgbClr val="000000"/>
                          </a:solidFill>
                          <a:effectLst/>
                          <a:latin typeface="Leelawadee" panose="020B0502040204020203" pitchFamily="34" charset="-34"/>
                          <a:cs typeface="Leelawadee" panose="020B0502040204020203" pitchFamily="34" charset="-34"/>
                        </a:rPr>
                        <a:t>Tata Motors</a:t>
                      </a:r>
                    </a:p>
                  </a:txBody>
                  <a:tcPr marL="0" marR="0" marT="0" marB="0" anchor="b">
                    <a:lnL w="12700" cmpd="sng">
                      <a:solidFill>
                        <a:srgbClr val="5AA0F5"/>
                      </a:solidFill>
                    </a:lnL>
                    <a:lnR w="12700" cmpd="sng">
                      <a:solidFill>
                        <a:srgbClr val="5AA0F5"/>
                      </a:solidFill>
                    </a:lnR>
                    <a:lnT w="12700" cmpd="sng">
                      <a:solidFill>
                        <a:srgbClr val="5AA0F5"/>
                      </a:solidFill>
                    </a:lnT>
                    <a:lnB w="12700" cmpd="sng">
                      <a:solidFill>
                        <a:srgbClr val="5AA0F5"/>
                      </a:solidFill>
                    </a:lnB>
                    <a:lnTlToBr w="12700" cmpd="sng">
                      <a:noFill/>
                      <a:prstDash val="solid"/>
                    </a:lnTlToBr>
                    <a:lnBlToTr w="12700" cmpd="sng">
                      <a:noFill/>
                      <a:prstDash val="solid"/>
                    </a:lnBlToTr>
                    <a:solidFill>
                      <a:srgbClr val="5AA0F5">
                        <a:tint val="20000"/>
                      </a:srgbClr>
                    </a:solid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algn="l" fontAlgn="b"/>
                      <a:r>
                        <a:rPr lang="en-IN" sz="1200" b="0" i="0" u="none" strike="noStrike" dirty="0">
                          <a:solidFill>
                            <a:srgbClr val="000000"/>
                          </a:solidFill>
                          <a:effectLst/>
                          <a:latin typeface="Leelawadee" panose="020B0502040204020203" pitchFamily="34" charset="-34"/>
                          <a:cs typeface="Leelawadee" panose="020B0502040204020203" pitchFamily="34" charset="-34"/>
                        </a:rPr>
                        <a:t>Invite to T1 Prima Tata Motors lounge</a:t>
                      </a:r>
                    </a:p>
                  </a:txBody>
                  <a:tcPr marL="0" marR="0" marT="0" marB="0" anchor="b">
                    <a:lnL w="12700" cmpd="sng">
                      <a:solidFill>
                        <a:srgbClr val="5AA0F5"/>
                      </a:solidFill>
                    </a:lnL>
                    <a:lnR w="12700" cmpd="sng">
                      <a:solidFill>
                        <a:srgbClr val="5AA0F5"/>
                      </a:solidFill>
                    </a:lnR>
                    <a:lnT w="12700" cmpd="sng">
                      <a:solidFill>
                        <a:srgbClr val="5AA0F5"/>
                      </a:solidFill>
                    </a:lnT>
                    <a:lnB w="12700" cmpd="sng">
                      <a:solidFill>
                        <a:srgbClr val="5AA0F5"/>
                      </a:solidFill>
                    </a:lnB>
                    <a:lnTlToBr w="12700" cmpd="sng">
                      <a:noFill/>
                      <a:prstDash val="solid"/>
                    </a:lnTlToBr>
                    <a:lnBlToTr w="12700" cmpd="sng">
                      <a:noFill/>
                      <a:prstDash val="solid"/>
                    </a:lnBlToTr>
                    <a:solidFill>
                      <a:srgbClr val="5AA0F5">
                        <a:tint val="20000"/>
                      </a:srgbClr>
                    </a:solid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algn="ctr"/>
                      <a:r>
                        <a:rPr lang="en-IN" sz="1200" dirty="0" smtClean="0">
                          <a:latin typeface="Leelawadee" panose="020B0502040204020203" pitchFamily="34" charset="-34"/>
                          <a:cs typeface="Leelawadee" panose="020B0502040204020203" pitchFamily="34" charset="-34"/>
                        </a:rPr>
                        <a:t>Delhi</a:t>
                      </a:r>
                      <a:endParaRPr lang="en-IN" sz="1200" dirty="0">
                        <a:latin typeface="Leelawadee" panose="020B0502040204020203" pitchFamily="34" charset="-34"/>
                        <a:cs typeface="Leelawadee" panose="020B0502040204020203" pitchFamily="34" charset="-34"/>
                      </a:endParaRPr>
                    </a:p>
                  </a:txBody>
                  <a:tcPr marL="7668" marR="7668" marT="7668" marB="0" anchor="b">
                    <a:lnL w="12700" cmpd="sng">
                      <a:solidFill>
                        <a:srgbClr val="5AA0F5"/>
                      </a:solidFill>
                    </a:lnL>
                    <a:lnR w="12700" cmpd="sng">
                      <a:solidFill>
                        <a:srgbClr val="5AA0F5"/>
                      </a:solidFill>
                    </a:lnR>
                    <a:lnT w="12700" cmpd="sng">
                      <a:solidFill>
                        <a:srgbClr val="5AA0F5"/>
                      </a:solidFill>
                    </a:lnT>
                    <a:lnB w="12700" cmpd="sng">
                      <a:solidFill>
                        <a:srgbClr val="5AA0F5"/>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algn="ctr"/>
                      <a:r>
                        <a:rPr lang="en-IN" sz="1200" dirty="0" smtClean="0">
                          <a:latin typeface="Leelawadee" panose="020B0502040204020203" pitchFamily="34" charset="-34"/>
                          <a:cs typeface="Leelawadee" panose="020B0502040204020203" pitchFamily="34" charset="-34"/>
                        </a:rPr>
                        <a:t>10</a:t>
                      </a:r>
                      <a:endParaRPr lang="en-IN" sz="1200" dirty="0">
                        <a:latin typeface="Leelawadee" panose="020B0502040204020203" pitchFamily="34" charset="-34"/>
                        <a:cs typeface="Leelawadee" panose="020B0502040204020203" pitchFamily="34" charset="-34"/>
                      </a:endParaRPr>
                    </a:p>
                  </a:txBody>
                  <a:tcPr marL="7668" marR="7668" marT="7668" marB="0" anchor="b">
                    <a:lnL w="12700" cmpd="sng">
                      <a:solidFill>
                        <a:srgbClr val="5AA0F5"/>
                      </a:solidFill>
                    </a:lnL>
                    <a:lnR w="12700" cmpd="sng">
                      <a:solidFill>
                        <a:srgbClr val="5AA0F5"/>
                      </a:solidFill>
                    </a:lnR>
                    <a:lnT w="12700" cmpd="sng">
                      <a:solidFill>
                        <a:srgbClr val="5AA0F5"/>
                      </a:solidFill>
                    </a:lnT>
                    <a:lnB w="12700" cmpd="sng">
                      <a:solidFill>
                        <a:srgbClr val="5AA0F5"/>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algn="ctr"/>
                      <a:r>
                        <a:rPr lang="en-IN" sz="1200" dirty="0" smtClean="0">
                          <a:latin typeface="Leelawadee" panose="020B0502040204020203" pitchFamily="34" charset="-34"/>
                          <a:cs typeface="Leelawadee" panose="020B0502040204020203" pitchFamily="34" charset="-34"/>
                        </a:rPr>
                        <a:t>30,000</a:t>
                      </a:r>
                      <a:endParaRPr lang="en-IN" sz="1200" dirty="0">
                        <a:latin typeface="Leelawadee" panose="020B0502040204020203" pitchFamily="34" charset="-34"/>
                        <a:cs typeface="Leelawadee" panose="020B0502040204020203" pitchFamily="34" charset="-34"/>
                      </a:endParaRPr>
                    </a:p>
                  </a:txBody>
                  <a:tcPr marL="7668" marR="7668" marT="7668" marB="0" anchor="b">
                    <a:lnL w="12700" cmpd="sng">
                      <a:solidFill>
                        <a:srgbClr val="5AA0F5"/>
                      </a:solidFill>
                    </a:lnL>
                    <a:lnR w="12700" cmpd="sng">
                      <a:solidFill>
                        <a:srgbClr val="5AA0F5"/>
                      </a:solidFill>
                    </a:lnR>
                    <a:lnT w="12700" cmpd="sng">
                      <a:solidFill>
                        <a:srgbClr val="5AA0F5"/>
                      </a:solidFill>
                    </a:lnT>
                    <a:lnB w="12700" cmpd="sng">
                      <a:solidFill>
                        <a:srgbClr val="5AA0F5"/>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algn="l" fontAlgn="b"/>
                      <a:r>
                        <a:rPr lang="en-IN" sz="1200" b="0" i="0" u="none" strike="noStrike">
                          <a:solidFill>
                            <a:srgbClr val="000000"/>
                          </a:solidFill>
                          <a:effectLst/>
                          <a:latin typeface="Leelawadee" panose="020B0502040204020203" pitchFamily="34" charset="-34"/>
                          <a:cs typeface="Leelawadee" panose="020B0502040204020203" pitchFamily="34" charset="-34"/>
                        </a:rPr>
                        <a:t>       3,00,000 </a:t>
                      </a:r>
                    </a:p>
                  </a:txBody>
                  <a:tcPr marL="9525" marR="9525" marT="9525" marB="0" anchor="b">
                    <a:lnL w="12700" cmpd="sng">
                      <a:solidFill>
                        <a:srgbClr val="5AA0F5"/>
                      </a:solidFill>
                    </a:lnL>
                    <a:lnR w="12700" cmpd="sng">
                      <a:solidFill>
                        <a:srgbClr val="5AA0F5"/>
                      </a:solidFill>
                    </a:lnR>
                    <a:lnT w="12700" cmpd="sng">
                      <a:solidFill>
                        <a:srgbClr val="5AA0F5"/>
                      </a:solidFill>
                    </a:lnT>
                    <a:lnB w="12700" cmpd="sng">
                      <a:solidFill>
                        <a:srgbClr val="5AA0F5"/>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algn="ctr"/>
                      <a:r>
                        <a:rPr lang="en-IN" sz="1200" b="1" u="none" strike="noStrike" kern="1200" dirty="0" smtClean="0">
                          <a:solidFill>
                            <a:srgbClr val="00B050"/>
                          </a:solidFill>
                          <a:effectLst/>
                          <a:latin typeface="Leelawadee" panose="020B0502040204020203" pitchFamily="34" charset="-34"/>
                          <a:ea typeface="+mn-ea"/>
                          <a:cs typeface="Leelawadee" panose="020B0502040204020203" pitchFamily="34" charset="-34"/>
                        </a:rPr>
                        <a:t>High</a:t>
                      </a:r>
                      <a:endParaRPr lang="en-IN" sz="1200" b="1" u="none" strike="noStrike" kern="1200" dirty="0">
                        <a:solidFill>
                          <a:srgbClr val="00B050"/>
                        </a:solidFill>
                        <a:effectLst/>
                        <a:latin typeface="Leelawadee" panose="020B0502040204020203" pitchFamily="34" charset="-34"/>
                        <a:ea typeface="+mn-ea"/>
                        <a:cs typeface="Leelawadee" panose="020B0502040204020203" pitchFamily="34" charset="-34"/>
                      </a:endParaRPr>
                    </a:p>
                  </a:txBody>
                  <a:tcPr marL="7668" marR="7668" marT="7668" marB="0" anchor="b">
                    <a:lnL w="12700" cmpd="sng">
                      <a:solidFill>
                        <a:srgbClr val="5AA0F5"/>
                      </a:solidFill>
                    </a:lnL>
                    <a:lnR w="12700" cmpd="sng">
                      <a:solidFill>
                        <a:srgbClr val="5AA0F5"/>
                      </a:solidFill>
                    </a:lnR>
                    <a:lnT w="12700" cmpd="sng">
                      <a:solidFill>
                        <a:srgbClr val="5AA0F5"/>
                      </a:solidFill>
                    </a:lnT>
                    <a:lnB w="12700" cmpd="sng">
                      <a:solidFill>
                        <a:srgbClr val="5AA0F5"/>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algn="ctr"/>
                      <a:r>
                        <a:rPr lang="en-IN" sz="1200" b="1" kern="1200" dirty="0" smtClean="0">
                          <a:solidFill>
                            <a:srgbClr val="00B0F0"/>
                          </a:solidFill>
                          <a:latin typeface="Leelawadee" panose="020B0502040204020203" pitchFamily="34" charset="-34"/>
                          <a:ea typeface="+mn-ea"/>
                          <a:cs typeface="Leelawadee" panose="020B0502040204020203" pitchFamily="34" charset="-34"/>
                        </a:rPr>
                        <a:t>Medium</a:t>
                      </a:r>
                      <a:endParaRPr lang="en-IN" sz="1200" b="1" kern="1200" dirty="0">
                        <a:solidFill>
                          <a:srgbClr val="00B0F0"/>
                        </a:solidFill>
                        <a:latin typeface="Leelawadee" panose="020B0502040204020203" pitchFamily="34" charset="-34"/>
                        <a:ea typeface="+mn-ea"/>
                        <a:cs typeface="Leelawadee" panose="020B0502040204020203" pitchFamily="34" charset="-34"/>
                      </a:endParaRPr>
                    </a:p>
                  </a:txBody>
                  <a:tcPr marL="7668" marR="7668" marT="7668" marB="0" anchor="b">
                    <a:lnL w="12700" cmpd="sng">
                      <a:solidFill>
                        <a:srgbClr val="5AA0F5"/>
                      </a:solidFill>
                    </a:lnL>
                    <a:lnR w="12700" cmpd="sng">
                      <a:solidFill>
                        <a:srgbClr val="5AA0F5"/>
                      </a:solidFill>
                    </a:lnR>
                    <a:lnT w="12700" cmpd="sng">
                      <a:solidFill>
                        <a:srgbClr val="5AA0F5"/>
                      </a:solidFill>
                    </a:lnT>
                    <a:lnB w="12700" cmpd="sng">
                      <a:solidFill>
                        <a:srgbClr val="5AA0F5"/>
                      </a:solidFill>
                    </a:lnB>
                    <a:lnTlToBr w="12700" cmpd="sng">
                      <a:noFill/>
                      <a:prstDash val="solid"/>
                    </a:lnTlToBr>
                    <a:lnBlToTr w="12700" cmpd="sng">
                      <a:noFill/>
                      <a:prstDash val="solid"/>
                    </a:lnBlToTr>
                    <a:noFill/>
                  </a:tcPr>
                </a:tc>
              </a:tr>
              <a:tr h="320636">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algn="ctr" fontAlgn="b"/>
                      <a:r>
                        <a:rPr lang="en-IN" sz="1400" b="0" i="0" u="none" strike="noStrike" dirty="0">
                          <a:solidFill>
                            <a:srgbClr val="000000"/>
                          </a:solidFill>
                          <a:effectLst/>
                          <a:latin typeface="Leelawadee" panose="020B0502040204020203" pitchFamily="34" charset="-34"/>
                          <a:cs typeface="Leelawadee" panose="020B0502040204020203" pitchFamily="34" charset="-34"/>
                        </a:rPr>
                        <a:t>Tata </a:t>
                      </a:r>
                      <a:r>
                        <a:rPr lang="en-IN" sz="1400" b="0" i="0" u="none" strike="noStrike" dirty="0" smtClean="0">
                          <a:solidFill>
                            <a:srgbClr val="000000"/>
                          </a:solidFill>
                          <a:effectLst/>
                          <a:latin typeface="Leelawadee" panose="020B0502040204020203" pitchFamily="34" charset="-34"/>
                          <a:cs typeface="Leelawadee" panose="020B0502040204020203" pitchFamily="34" charset="-34"/>
                        </a:rPr>
                        <a:t>Motors</a:t>
                      </a:r>
                      <a:endParaRPr lang="en-IN" sz="1400" b="0" i="0" u="none" strike="noStrike" dirty="0">
                        <a:solidFill>
                          <a:srgbClr val="000000"/>
                        </a:solidFill>
                        <a:effectLst/>
                        <a:latin typeface="Leelawadee" panose="020B0502040204020203" pitchFamily="34" charset="-34"/>
                        <a:cs typeface="Leelawadee" panose="020B0502040204020203" pitchFamily="34" charset="-34"/>
                      </a:endParaRPr>
                    </a:p>
                  </a:txBody>
                  <a:tcPr marL="0" marR="0" marT="0" marB="0" anchor="b">
                    <a:lnL w="12700" cmpd="sng">
                      <a:solidFill>
                        <a:srgbClr val="5AA0F5"/>
                      </a:solidFill>
                    </a:lnL>
                    <a:lnR w="12700" cmpd="sng">
                      <a:solidFill>
                        <a:srgbClr val="5AA0F5"/>
                      </a:solidFill>
                    </a:lnR>
                    <a:lnT w="12700" cmpd="sng">
                      <a:solidFill>
                        <a:srgbClr val="5AA0F5"/>
                      </a:solidFill>
                    </a:lnT>
                    <a:lnB w="12700" cmpd="sng">
                      <a:solidFill>
                        <a:srgbClr val="5AA0F5"/>
                      </a:solidFill>
                    </a:lnB>
                    <a:lnTlToBr w="12700" cmpd="sng">
                      <a:noFill/>
                      <a:prstDash val="solid"/>
                    </a:lnTlToBr>
                    <a:lnBlToTr w="12700" cmpd="sng">
                      <a:noFill/>
                      <a:prstDash val="solid"/>
                    </a:lnBlToTr>
                    <a:solidFill>
                      <a:srgbClr val="5AA0F5">
                        <a:tint val="20000"/>
                      </a:srgbClr>
                    </a:solid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algn="l" fontAlgn="b"/>
                      <a:r>
                        <a:rPr lang="en-IN" sz="1200" b="0" i="0" u="none" strike="noStrike" dirty="0">
                          <a:solidFill>
                            <a:srgbClr val="000000"/>
                          </a:solidFill>
                          <a:effectLst/>
                          <a:latin typeface="Leelawadee" panose="020B0502040204020203" pitchFamily="34" charset="-34"/>
                          <a:cs typeface="Leelawadee" panose="020B0502040204020203" pitchFamily="34" charset="-34"/>
                        </a:rPr>
                        <a:t>Exclusive road trip for select </a:t>
                      </a:r>
                      <a:r>
                        <a:rPr lang="en-IN" sz="1200" b="0" i="0" u="none" strike="noStrike" dirty="0" smtClean="0">
                          <a:solidFill>
                            <a:srgbClr val="000000"/>
                          </a:solidFill>
                          <a:effectLst/>
                          <a:latin typeface="Leelawadee" panose="020B0502040204020203" pitchFamily="34" charset="-34"/>
                          <a:cs typeface="Leelawadee" panose="020B0502040204020203" pitchFamily="34" charset="-34"/>
                        </a:rPr>
                        <a:t>participants</a:t>
                      </a:r>
                      <a:endParaRPr lang="en-IN" sz="1200" b="0" i="0" u="none" strike="noStrike" dirty="0">
                        <a:solidFill>
                          <a:srgbClr val="000000"/>
                        </a:solidFill>
                        <a:effectLst/>
                        <a:latin typeface="Leelawadee" panose="020B0502040204020203" pitchFamily="34" charset="-34"/>
                        <a:cs typeface="Leelawadee" panose="020B0502040204020203" pitchFamily="34" charset="-34"/>
                      </a:endParaRPr>
                    </a:p>
                  </a:txBody>
                  <a:tcPr marL="0" marR="0" marT="0" marB="0" anchor="b">
                    <a:lnL w="12700" cmpd="sng">
                      <a:solidFill>
                        <a:srgbClr val="5AA0F5"/>
                      </a:solidFill>
                    </a:lnL>
                    <a:lnR w="12700" cmpd="sng">
                      <a:solidFill>
                        <a:srgbClr val="5AA0F5"/>
                      </a:solidFill>
                    </a:lnR>
                    <a:lnT w="12700" cmpd="sng">
                      <a:solidFill>
                        <a:srgbClr val="5AA0F5"/>
                      </a:solidFill>
                    </a:lnT>
                    <a:lnB w="12700" cmpd="sng">
                      <a:solidFill>
                        <a:srgbClr val="5AA0F5"/>
                      </a:solidFill>
                    </a:lnB>
                    <a:lnTlToBr w="12700" cmpd="sng">
                      <a:noFill/>
                      <a:prstDash val="solid"/>
                    </a:lnTlToBr>
                    <a:lnBlToTr w="12700" cmpd="sng">
                      <a:noFill/>
                      <a:prstDash val="solid"/>
                    </a:lnBlToTr>
                    <a:solidFill>
                      <a:srgbClr val="5AA0F5">
                        <a:tint val="20000"/>
                      </a:srgbClr>
                    </a:solid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marL="0" marR="0" indent="0" algn="ctr" defTabSz="457200" rtl="0" eaLnBrk="1" fontAlgn="auto" latinLnBrk="0" hangingPunct="1">
                        <a:lnSpc>
                          <a:spcPct val="100000"/>
                        </a:lnSpc>
                        <a:spcBef>
                          <a:spcPts val="0"/>
                        </a:spcBef>
                        <a:spcAft>
                          <a:spcPts val="0"/>
                        </a:spcAft>
                        <a:buClrTx/>
                        <a:buSzTx/>
                        <a:buFontTx/>
                        <a:buNone/>
                        <a:tabLst/>
                        <a:defRPr/>
                      </a:pPr>
                      <a:r>
                        <a:rPr lang="en-IN" sz="1200" dirty="0" smtClean="0">
                          <a:latin typeface="Leelawadee" panose="020B0502040204020203" pitchFamily="34" charset="-34"/>
                          <a:cs typeface="Leelawadee" panose="020B0502040204020203" pitchFamily="34" charset="-34"/>
                        </a:rPr>
                        <a:t>Pan India</a:t>
                      </a:r>
                    </a:p>
                  </a:txBody>
                  <a:tcPr marL="7668" marR="7668" marT="7668" marB="0" anchor="b">
                    <a:lnL w="12700" cmpd="sng">
                      <a:solidFill>
                        <a:srgbClr val="5AA0F5"/>
                      </a:solidFill>
                    </a:lnL>
                    <a:lnR w="12700" cmpd="sng">
                      <a:solidFill>
                        <a:srgbClr val="5AA0F5"/>
                      </a:solidFill>
                    </a:lnR>
                    <a:lnT w="12700" cmpd="sng">
                      <a:solidFill>
                        <a:srgbClr val="5AA0F5"/>
                      </a:solidFill>
                    </a:lnT>
                    <a:lnB w="12700" cmpd="sng">
                      <a:solidFill>
                        <a:srgbClr val="5AA0F5"/>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algn="ctr"/>
                      <a:r>
                        <a:rPr lang="en-IN" sz="1200" dirty="0" smtClean="0">
                          <a:latin typeface="Leelawadee" panose="020B0502040204020203" pitchFamily="34" charset="-34"/>
                          <a:cs typeface="Leelawadee" panose="020B0502040204020203" pitchFamily="34" charset="-34"/>
                        </a:rPr>
                        <a:t>10</a:t>
                      </a:r>
                      <a:endParaRPr lang="en-IN" sz="1200" dirty="0">
                        <a:latin typeface="Leelawadee" panose="020B0502040204020203" pitchFamily="34" charset="-34"/>
                        <a:cs typeface="Leelawadee" panose="020B0502040204020203" pitchFamily="34" charset="-34"/>
                      </a:endParaRPr>
                    </a:p>
                  </a:txBody>
                  <a:tcPr marL="7668" marR="7668" marT="7668" marB="0" anchor="b">
                    <a:lnL w="12700" cmpd="sng">
                      <a:solidFill>
                        <a:srgbClr val="5AA0F5"/>
                      </a:solidFill>
                    </a:lnL>
                    <a:lnR w="12700" cmpd="sng">
                      <a:solidFill>
                        <a:srgbClr val="5AA0F5"/>
                      </a:solidFill>
                    </a:lnR>
                    <a:lnT w="12700" cmpd="sng">
                      <a:solidFill>
                        <a:srgbClr val="5AA0F5"/>
                      </a:solidFill>
                    </a:lnT>
                    <a:lnB w="12700" cmpd="sng">
                      <a:solidFill>
                        <a:srgbClr val="5AA0F5"/>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algn="ctr"/>
                      <a:r>
                        <a:rPr lang="en-IN" sz="1200" dirty="0" smtClean="0">
                          <a:latin typeface="Leelawadee" panose="020B0502040204020203" pitchFamily="34" charset="-34"/>
                          <a:cs typeface="Leelawadee" panose="020B0502040204020203" pitchFamily="34" charset="-34"/>
                        </a:rPr>
                        <a:t>20,000</a:t>
                      </a:r>
                      <a:endParaRPr lang="en-IN" sz="1200" dirty="0">
                        <a:latin typeface="Leelawadee" panose="020B0502040204020203" pitchFamily="34" charset="-34"/>
                        <a:cs typeface="Leelawadee" panose="020B0502040204020203" pitchFamily="34" charset="-34"/>
                      </a:endParaRPr>
                    </a:p>
                  </a:txBody>
                  <a:tcPr marL="7668" marR="7668" marT="7668" marB="0" anchor="b">
                    <a:lnL w="12700" cmpd="sng">
                      <a:solidFill>
                        <a:srgbClr val="5AA0F5"/>
                      </a:solidFill>
                    </a:lnL>
                    <a:lnR w="12700" cmpd="sng">
                      <a:solidFill>
                        <a:srgbClr val="5AA0F5"/>
                      </a:solidFill>
                    </a:lnR>
                    <a:lnT w="12700" cmpd="sng">
                      <a:solidFill>
                        <a:srgbClr val="5AA0F5"/>
                      </a:solidFill>
                    </a:lnT>
                    <a:lnB w="12700" cmpd="sng">
                      <a:solidFill>
                        <a:srgbClr val="5AA0F5"/>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algn="l" fontAlgn="b"/>
                      <a:r>
                        <a:rPr lang="en-IN" sz="1200" b="0" i="0" u="none" strike="noStrike">
                          <a:solidFill>
                            <a:srgbClr val="000000"/>
                          </a:solidFill>
                          <a:effectLst/>
                          <a:latin typeface="Leelawadee" panose="020B0502040204020203" pitchFamily="34" charset="-34"/>
                          <a:cs typeface="Leelawadee" panose="020B0502040204020203" pitchFamily="34" charset="-34"/>
                        </a:rPr>
                        <a:t>       2,00,000 </a:t>
                      </a:r>
                    </a:p>
                  </a:txBody>
                  <a:tcPr marL="9525" marR="9525" marT="9525" marB="0" anchor="b">
                    <a:lnL w="12700" cmpd="sng">
                      <a:solidFill>
                        <a:srgbClr val="5AA0F5"/>
                      </a:solidFill>
                    </a:lnL>
                    <a:lnR w="12700" cmpd="sng">
                      <a:solidFill>
                        <a:srgbClr val="5AA0F5"/>
                      </a:solidFill>
                    </a:lnR>
                    <a:lnT w="12700" cmpd="sng">
                      <a:solidFill>
                        <a:srgbClr val="5AA0F5"/>
                      </a:solidFill>
                    </a:lnT>
                    <a:lnB w="12700" cmpd="sng">
                      <a:solidFill>
                        <a:srgbClr val="5AA0F5"/>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algn="ctr"/>
                      <a:r>
                        <a:rPr lang="en-IN" sz="1200" b="1" kern="1200" dirty="0" smtClean="0">
                          <a:solidFill>
                            <a:srgbClr val="00B0F0"/>
                          </a:solidFill>
                          <a:latin typeface="Leelawadee" panose="020B0502040204020203" pitchFamily="34" charset="-34"/>
                          <a:ea typeface="+mn-ea"/>
                          <a:cs typeface="Leelawadee" panose="020B0502040204020203" pitchFamily="34" charset="-34"/>
                        </a:rPr>
                        <a:t>Medium</a:t>
                      </a:r>
                      <a:endParaRPr lang="en-IN" sz="1200" b="1" kern="1200" dirty="0">
                        <a:solidFill>
                          <a:srgbClr val="00B0F0"/>
                        </a:solidFill>
                        <a:latin typeface="Leelawadee" panose="020B0502040204020203" pitchFamily="34" charset="-34"/>
                        <a:ea typeface="+mn-ea"/>
                        <a:cs typeface="Leelawadee" panose="020B0502040204020203" pitchFamily="34" charset="-34"/>
                      </a:endParaRPr>
                    </a:p>
                  </a:txBody>
                  <a:tcPr marL="7668" marR="7668" marT="7668" marB="0" anchor="b">
                    <a:lnL w="12700" cmpd="sng">
                      <a:solidFill>
                        <a:srgbClr val="5AA0F5"/>
                      </a:solidFill>
                    </a:lnL>
                    <a:lnR w="12700" cmpd="sng">
                      <a:solidFill>
                        <a:srgbClr val="5AA0F5"/>
                      </a:solidFill>
                    </a:lnR>
                    <a:lnT w="12700" cmpd="sng">
                      <a:solidFill>
                        <a:srgbClr val="5AA0F5"/>
                      </a:solidFill>
                    </a:lnT>
                    <a:lnB w="12700" cmpd="sng">
                      <a:solidFill>
                        <a:srgbClr val="5AA0F5"/>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algn="ctr"/>
                      <a:r>
                        <a:rPr lang="en-IN" sz="1200" b="1" kern="1200" dirty="0" smtClean="0">
                          <a:solidFill>
                            <a:srgbClr val="00B0F0"/>
                          </a:solidFill>
                          <a:latin typeface="Leelawadee" panose="020B0502040204020203" pitchFamily="34" charset="-34"/>
                          <a:ea typeface="+mn-ea"/>
                          <a:cs typeface="Leelawadee" panose="020B0502040204020203" pitchFamily="34" charset="-34"/>
                        </a:rPr>
                        <a:t>Medium</a:t>
                      </a:r>
                      <a:endParaRPr lang="en-IN" sz="1200" b="1" kern="1200" dirty="0">
                        <a:solidFill>
                          <a:srgbClr val="00B0F0"/>
                        </a:solidFill>
                        <a:latin typeface="Leelawadee" panose="020B0502040204020203" pitchFamily="34" charset="-34"/>
                        <a:ea typeface="+mn-ea"/>
                        <a:cs typeface="Leelawadee" panose="020B0502040204020203" pitchFamily="34" charset="-34"/>
                      </a:endParaRPr>
                    </a:p>
                  </a:txBody>
                  <a:tcPr marL="7668" marR="7668" marT="7668" marB="0" anchor="b">
                    <a:lnL w="12700" cmpd="sng">
                      <a:solidFill>
                        <a:srgbClr val="5AA0F5"/>
                      </a:solidFill>
                    </a:lnL>
                    <a:lnR w="12700" cmpd="sng">
                      <a:solidFill>
                        <a:srgbClr val="5AA0F5"/>
                      </a:solidFill>
                    </a:lnR>
                    <a:lnT w="12700" cmpd="sng">
                      <a:solidFill>
                        <a:srgbClr val="5AA0F5"/>
                      </a:solidFill>
                    </a:lnT>
                    <a:lnB w="12700" cmpd="sng">
                      <a:solidFill>
                        <a:srgbClr val="5AA0F5"/>
                      </a:solidFill>
                    </a:lnB>
                    <a:lnTlToBr w="12700" cmpd="sng">
                      <a:noFill/>
                      <a:prstDash val="solid"/>
                    </a:lnTlToBr>
                    <a:lnBlToTr w="12700" cmpd="sng">
                      <a:noFill/>
                      <a:prstDash val="solid"/>
                    </a:lnBlToTr>
                    <a:noFill/>
                  </a:tcPr>
                </a:tc>
              </a:tr>
              <a:tr h="320636">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algn="ctr" fontAlgn="b"/>
                      <a:r>
                        <a:rPr lang="en-IN" sz="1400" b="0" i="0" u="none" strike="noStrike" dirty="0" smtClean="0">
                          <a:solidFill>
                            <a:srgbClr val="000000"/>
                          </a:solidFill>
                          <a:effectLst/>
                          <a:latin typeface="Leelawadee" panose="020B0502040204020203" pitchFamily="34" charset="-34"/>
                          <a:cs typeface="Leelawadee" panose="020B0502040204020203" pitchFamily="34" charset="-34"/>
                        </a:rPr>
                        <a:t>Tata Motors</a:t>
                      </a:r>
                      <a:endParaRPr lang="en-IN" sz="1400" b="0" i="0" u="none" strike="noStrike" dirty="0">
                        <a:solidFill>
                          <a:srgbClr val="000000"/>
                        </a:solidFill>
                        <a:effectLst/>
                        <a:latin typeface="Leelawadee" panose="020B0502040204020203" pitchFamily="34" charset="-34"/>
                        <a:cs typeface="Leelawadee" panose="020B0502040204020203" pitchFamily="34" charset="-34"/>
                      </a:endParaRPr>
                    </a:p>
                  </a:txBody>
                  <a:tcPr marL="0" marR="0" marT="0" marB="0" anchor="b">
                    <a:lnL w="12700" cmpd="sng">
                      <a:solidFill>
                        <a:srgbClr val="5AA0F5"/>
                      </a:solidFill>
                    </a:lnL>
                    <a:lnR w="12700" cmpd="sng">
                      <a:solidFill>
                        <a:srgbClr val="5AA0F5"/>
                      </a:solidFill>
                    </a:lnR>
                    <a:lnT w="12700" cmpd="sng">
                      <a:solidFill>
                        <a:srgbClr val="5AA0F5"/>
                      </a:solidFill>
                    </a:lnT>
                    <a:lnB w="12700" cmpd="sng">
                      <a:solidFill>
                        <a:srgbClr val="5AA0F5"/>
                      </a:solidFill>
                    </a:lnB>
                    <a:lnTlToBr w="12700" cmpd="sng">
                      <a:noFill/>
                      <a:prstDash val="solid"/>
                    </a:lnTlToBr>
                    <a:lnBlToTr w="12700" cmpd="sng">
                      <a:noFill/>
                      <a:prstDash val="solid"/>
                    </a:lnBlToTr>
                    <a:solidFill>
                      <a:srgbClr val="5AA0F5">
                        <a:tint val="20000"/>
                      </a:srgbClr>
                    </a:solid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algn="l" fontAlgn="b"/>
                      <a:r>
                        <a:rPr lang="en-IN" sz="1200" b="0" i="0" u="none" strike="noStrike" dirty="0" smtClean="0">
                          <a:solidFill>
                            <a:srgbClr val="000000"/>
                          </a:solidFill>
                          <a:effectLst/>
                          <a:latin typeface="Leelawadee" panose="020B0502040204020203" pitchFamily="34" charset="-34"/>
                          <a:cs typeface="Leelawadee" panose="020B0502040204020203" pitchFamily="34" charset="-34"/>
                        </a:rPr>
                        <a:t>Winter Testing</a:t>
                      </a:r>
                      <a:r>
                        <a:rPr lang="en-IN" sz="1200" b="0" i="0" u="none" strike="noStrike" baseline="0" dirty="0" smtClean="0">
                          <a:solidFill>
                            <a:srgbClr val="000000"/>
                          </a:solidFill>
                          <a:effectLst/>
                          <a:latin typeface="Leelawadee" panose="020B0502040204020203" pitchFamily="34" charset="-34"/>
                          <a:cs typeface="Leelawadee" panose="020B0502040204020203" pitchFamily="34" charset="-34"/>
                        </a:rPr>
                        <a:t> at </a:t>
                      </a:r>
                      <a:r>
                        <a:rPr lang="en-IN" sz="1200" b="0" i="0" u="none" strike="noStrike" baseline="0" dirty="0" err="1" smtClean="0">
                          <a:solidFill>
                            <a:srgbClr val="000000"/>
                          </a:solidFill>
                          <a:effectLst/>
                          <a:latin typeface="Leelawadee" panose="020B0502040204020203" pitchFamily="34" charset="-34"/>
                          <a:cs typeface="Leelawadee" panose="020B0502040204020203" pitchFamily="34" charset="-34"/>
                        </a:rPr>
                        <a:t>Leh</a:t>
                      </a:r>
                      <a:endParaRPr lang="en-IN" sz="1200" b="0" i="0" u="none" strike="noStrike" dirty="0">
                        <a:solidFill>
                          <a:srgbClr val="000000"/>
                        </a:solidFill>
                        <a:effectLst/>
                        <a:latin typeface="Leelawadee" panose="020B0502040204020203" pitchFamily="34" charset="-34"/>
                        <a:cs typeface="Leelawadee" panose="020B0502040204020203" pitchFamily="34" charset="-34"/>
                      </a:endParaRPr>
                    </a:p>
                  </a:txBody>
                  <a:tcPr marL="0" marR="0" marT="0" marB="0" anchor="b">
                    <a:lnL w="12700" cmpd="sng">
                      <a:solidFill>
                        <a:srgbClr val="5AA0F5"/>
                      </a:solidFill>
                    </a:lnL>
                    <a:lnR w="12700" cmpd="sng">
                      <a:solidFill>
                        <a:srgbClr val="5AA0F5"/>
                      </a:solidFill>
                    </a:lnR>
                    <a:lnT w="12700" cmpd="sng">
                      <a:solidFill>
                        <a:srgbClr val="5AA0F5"/>
                      </a:solidFill>
                    </a:lnT>
                    <a:lnB w="12700" cmpd="sng">
                      <a:solidFill>
                        <a:srgbClr val="5AA0F5"/>
                      </a:solidFill>
                    </a:lnB>
                    <a:lnTlToBr w="12700" cmpd="sng">
                      <a:noFill/>
                      <a:prstDash val="solid"/>
                    </a:lnTlToBr>
                    <a:lnBlToTr w="12700" cmpd="sng">
                      <a:noFill/>
                      <a:prstDash val="solid"/>
                    </a:lnBlToTr>
                    <a:solidFill>
                      <a:srgbClr val="5AA0F5">
                        <a:tint val="20000"/>
                      </a:srgbClr>
                    </a:solid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algn="ctr"/>
                      <a:r>
                        <a:rPr lang="en-IN" sz="1200" dirty="0" err="1" smtClean="0">
                          <a:latin typeface="Leelawadee" panose="020B0502040204020203" pitchFamily="34" charset="-34"/>
                          <a:cs typeface="Leelawadee" panose="020B0502040204020203" pitchFamily="34" charset="-34"/>
                        </a:rPr>
                        <a:t>Leh</a:t>
                      </a:r>
                      <a:endParaRPr lang="en-IN" sz="1200" dirty="0">
                        <a:latin typeface="Leelawadee" panose="020B0502040204020203" pitchFamily="34" charset="-34"/>
                        <a:cs typeface="Leelawadee" panose="020B0502040204020203" pitchFamily="34" charset="-34"/>
                      </a:endParaRPr>
                    </a:p>
                  </a:txBody>
                  <a:tcPr marL="7668" marR="7668" marT="7668" marB="0" anchor="b">
                    <a:lnL w="12700" cmpd="sng">
                      <a:solidFill>
                        <a:srgbClr val="5AA0F5"/>
                      </a:solidFill>
                    </a:lnL>
                    <a:lnR w="12700" cmpd="sng">
                      <a:solidFill>
                        <a:srgbClr val="5AA0F5"/>
                      </a:solidFill>
                    </a:lnR>
                    <a:lnT w="12700" cmpd="sng">
                      <a:solidFill>
                        <a:srgbClr val="5AA0F5"/>
                      </a:solidFill>
                    </a:lnT>
                    <a:lnB w="12700" cmpd="sng">
                      <a:solidFill>
                        <a:srgbClr val="5AA0F5"/>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algn="ctr"/>
                      <a:r>
                        <a:rPr lang="en-IN" sz="1200" dirty="0" smtClean="0">
                          <a:latin typeface="Leelawadee" panose="020B0502040204020203" pitchFamily="34" charset="-34"/>
                          <a:cs typeface="Leelawadee" panose="020B0502040204020203" pitchFamily="34" charset="-34"/>
                        </a:rPr>
                        <a:t>5</a:t>
                      </a:r>
                      <a:endParaRPr lang="en-IN" sz="1200" dirty="0">
                        <a:latin typeface="Leelawadee" panose="020B0502040204020203" pitchFamily="34" charset="-34"/>
                        <a:cs typeface="Leelawadee" panose="020B0502040204020203" pitchFamily="34" charset="-34"/>
                      </a:endParaRPr>
                    </a:p>
                  </a:txBody>
                  <a:tcPr marL="7668" marR="7668" marT="7668" marB="0" anchor="b">
                    <a:lnL w="12700" cmpd="sng">
                      <a:solidFill>
                        <a:srgbClr val="5AA0F5"/>
                      </a:solidFill>
                    </a:lnL>
                    <a:lnR w="12700" cmpd="sng">
                      <a:solidFill>
                        <a:srgbClr val="5AA0F5"/>
                      </a:solidFill>
                    </a:lnR>
                    <a:lnT w="12700" cmpd="sng">
                      <a:solidFill>
                        <a:srgbClr val="5AA0F5"/>
                      </a:solidFill>
                    </a:lnT>
                    <a:lnB w="12700" cmpd="sng">
                      <a:solidFill>
                        <a:srgbClr val="5AA0F5"/>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algn="ctr"/>
                      <a:r>
                        <a:rPr lang="en-IN" sz="1200" dirty="0" smtClean="0">
                          <a:latin typeface="Leelawadee" panose="020B0502040204020203" pitchFamily="34" charset="-34"/>
                          <a:cs typeface="Leelawadee" panose="020B0502040204020203" pitchFamily="34" charset="-34"/>
                        </a:rPr>
                        <a:t>25,000</a:t>
                      </a:r>
                      <a:endParaRPr lang="en-IN" sz="1200" dirty="0">
                        <a:latin typeface="Leelawadee" panose="020B0502040204020203" pitchFamily="34" charset="-34"/>
                        <a:cs typeface="Leelawadee" panose="020B0502040204020203" pitchFamily="34" charset="-34"/>
                      </a:endParaRPr>
                    </a:p>
                  </a:txBody>
                  <a:tcPr marL="7668" marR="7668" marT="7668" marB="0" anchor="b">
                    <a:lnL w="12700" cmpd="sng">
                      <a:solidFill>
                        <a:srgbClr val="5AA0F5"/>
                      </a:solidFill>
                    </a:lnL>
                    <a:lnR w="12700" cmpd="sng">
                      <a:solidFill>
                        <a:srgbClr val="5AA0F5"/>
                      </a:solidFill>
                    </a:lnR>
                    <a:lnT w="12700" cmpd="sng">
                      <a:solidFill>
                        <a:srgbClr val="5AA0F5"/>
                      </a:solidFill>
                    </a:lnT>
                    <a:lnB w="12700" cmpd="sng">
                      <a:solidFill>
                        <a:srgbClr val="5AA0F5"/>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algn="l" fontAlgn="b"/>
                      <a:r>
                        <a:rPr lang="en-IN" sz="1200" b="0" i="0" u="none" strike="noStrike" dirty="0">
                          <a:solidFill>
                            <a:srgbClr val="000000"/>
                          </a:solidFill>
                          <a:effectLst/>
                          <a:latin typeface="Leelawadee" panose="020B0502040204020203" pitchFamily="34" charset="-34"/>
                          <a:cs typeface="Leelawadee" panose="020B0502040204020203" pitchFamily="34" charset="-34"/>
                        </a:rPr>
                        <a:t>       </a:t>
                      </a:r>
                      <a:r>
                        <a:rPr lang="en-IN" sz="1200" b="0" i="0" u="none" strike="noStrike" dirty="0" smtClean="0">
                          <a:solidFill>
                            <a:srgbClr val="000000"/>
                          </a:solidFill>
                          <a:effectLst/>
                          <a:latin typeface="Leelawadee" panose="020B0502040204020203" pitchFamily="34" charset="-34"/>
                          <a:cs typeface="Leelawadee" panose="020B0502040204020203" pitchFamily="34" charset="-34"/>
                        </a:rPr>
                        <a:t>1,25,000 </a:t>
                      </a:r>
                      <a:endParaRPr lang="en-IN" sz="1200" b="0" i="0" u="none" strike="noStrike" dirty="0">
                        <a:solidFill>
                          <a:srgbClr val="000000"/>
                        </a:solidFill>
                        <a:effectLst/>
                        <a:latin typeface="Leelawadee" panose="020B0502040204020203" pitchFamily="34" charset="-34"/>
                        <a:cs typeface="Leelawadee" panose="020B0502040204020203" pitchFamily="34" charset="-34"/>
                      </a:endParaRPr>
                    </a:p>
                  </a:txBody>
                  <a:tcPr marL="9525" marR="9525" marT="9525" marB="0" anchor="b">
                    <a:lnL w="12700" cmpd="sng">
                      <a:solidFill>
                        <a:srgbClr val="5AA0F5"/>
                      </a:solidFill>
                    </a:lnL>
                    <a:lnR w="12700" cmpd="sng">
                      <a:solidFill>
                        <a:srgbClr val="5AA0F5"/>
                      </a:solidFill>
                    </a:lnR>
                    <a:lnT w="12700" cmpd="sng">
                      <a:solidFill>
                        <a:srgbClr val="5AA0F5"/>
                      </a:solidFill>
                    </a:lnT>
                    <a:lnB w="12700" cmpd="sng">
                      <a:solidFill>
                        <a:srgbClr val="5AA0F5"/>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algn="ctr"/>
                      <a:r>
                        <a:rPr lang="en-IN" sz="1200" b="1" u="none" strike="noStrike" kern="1200" dirty="0" smtClean="0">
                          <a:solidFill>
                            <a:srgbClr val="00B050"/>
                          </a:solidFill>
                          <a:effectLst/>
                          <a:latin typeface="Leelawadee" panose="020B0502040204020203" pitchFamily="34" charset="-34"/>
                          <a:ea typeface="+mn-ea"/>
                          <a:cs typeface="Leelawadee" panose="020B0502040204020203" pitchFamily="34" charset="-34"/>
                        </a:rPr>
                        <a:t>High</a:t>
                      </a:r>
                      <a:endParaRPr lang="en-IN" sz="1200" b="1" u="none" strike="noStrike" kern="1200" dirty="0">
                        <a:solidFill>
                          <a:srgbClr val="00B050"/>
                        </a:solidFill>
                        <a:effectLst/>
                        <a:latin typeface="Leelawadee" panose="020B0502040204020203" pitchFamily="34" charset="-34"/>
                        <a:ea typeface="+mn-ea"/>
                        <a:cs typeface="Leelawadee" panose="020B0502040204020203" pitchFamily="34" charset="-34"/>
                      </a:endParaRPr>
                    </a:p>
                  </a:txBody>
                  <a:tcPr marL="7668" marR="7668" marT="7668" marB="0" anchor="b">
                    <a:lnL w="12700" cmpd="sng">
                      <a:solidFill>
                        <a:srgbClr val="5AA0F5"/>
                      </a:solidFill>
                    </a:lnL>
                    <a:lnR w="12700" cmpd="sng">
                      <a:solidFill>
                        <a:srgbClr val="5AA0F5"/>
                      </a:solidFill>
                    </a:lnR>
                    <a:lnT w="12700" cmpd="sng">
                      <a:solidFill>
                        <a:srgbClr val="5AA0F5"/>
                      </a:solidFill>
                    </a:lnT>
                    <a:lnB w="12700" cmpd="sng">
                      <a:solidFill>
                        <a:srgbClr val="5AA0F5"/>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algn="ctr"/>
                      <a:r>
                        <a:rPr lang="en-IN" sz="1200" b="1" kern="1200" dirty="0" smtClean="0">
                          <a:solidFill>
                            <a:srgbClr val="C00000"/>
                          </a:solidFill>
                          <a:latin typeface="Leelawadee" panose="020B0502040204020203" pitchFamily="34" charset="-34"/>
                          <a:ea typeface="+mn-ea"/>
                          <a:cs typeface="Leelawadee" panose="020B0502040204020203" pitchFamily="34" charset="-34"/>
                        </a:rPr>
                        <a:t>Low</a:t>
                      </a:r>
                      <a:endParaRPr lang="en-IN" sz="1200" b="1" kern="1200" dirty="0">
                        <a:solidFill>
                          <a:srgbClr val="C00000"/>
                        </a:solidFill>
                        <a:latin typeface="Leelawadee" panose="020B0502040204020203" pitchFamily="34" charset="-34"/>
                        <a:ea typeface="+mn-ea"/>
                        <a:cs typeface="Leelawadee" panose="020B0502040204020203" pitchFamily="34" charset="-34"/>
                      </a:endParaRPr>
                    </a:p>
                  </a:txBody>
                  <a:tcPr marL="7668" marR="7668" marT="7668" marB="0" anchor="b">
                    <a:lnL w="12700" cmpd="sng">
                      <a:solidFill>
                        <a:srgbClr val="5AA0F5"/>
                      </a:solidFill>
                    </a:lnL>
                    <a:lnR w="12700" cmpd="sng">
                      <a:solidFill>
                        <a:srgbClr val="5AA0F5"/>
                      </a:solidFill>
                    </a:lnR>
                    <a:lnT w="12700" cmpd="sng">
                      <a:solidFill>
                        <a:srgbClr val="5AA0F5"/>
                      </a:solidFill>
                    </a:lnT>
                    <a:lnB w="12700" cmpd="sng">
                      <a:solidFill>
                        <a:srgbClr val="5AA0F5"/>
                      </a:solidFill>
                    </a:lnB>
                    <a:lnTlToBr w="12700" cmpd="sng">
                      <a:noFill/>
                      <a:prstDash val="solid"/>
                    </a:lnTlToBr>
                    <a:lnBlToTr w="12700" cmpd="sng">
                      <a:noFill/>
                      <a:prstDash val="solid"/>
                    </a:lnBlToTr>
                    <a:noFill/>
                  </a:tcPr>
                </a:tc>
              </a:tr>
              <a:tr h="320636">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algn="ctr" fontAlgn="b"/>
                      <a:r>
                        <a:rPr lang="en-IN" sz="1400" b="0" i="0" u="none" strike="noStrike" dirty="0" smtClean="0">
                          <a:solidFill>
                            <a:srgbClr val="000000"/>
                          </a:solidFill>
                          <a:effectLst/>
                          <a:latin typeface="Leelawadee" panose="020B0502040204020203" pitchFamily="34" charset="-34"/>
                          <a:cs typeface="Leelawadee" panose="020B0502040204020203" pitchFamily="34" charset="-34"/>
                        </a:rPr>
                        <a:t>JLR</a:t>
                      </a:r>
                      <a:endParaRPr lang="en-IN" sz="1400" b="0" i="0" u="none" strike="noStrike" dirty="0">
                        <a:solidFill>
                          <a:srgbClr val="000000"/>
                        </a:solidFill>
                        <a:effectLst/>
                        <a:latin typeface="Leelawadee" panose="020B0502040204020203" pitchFamily="34" charset="-34"/>
                        <a:cs typeface="Leelawadee" panose="020B0502040204020203" pitchFamily="34" charset="-34"/>
                      </a:endParaRPr>
                    </a:p>
                  </a:txBody>
                  <a:tcPr marL="0" marR="0" marT="0" marB="0" anchor="b">
                    <a:lnL w="12700" cmpd="sng">
                      <a:solidFill>
                        <a:srgbClr val="5AA0F5"/>
                      </a:solidFill>
                    </a:lnL>
                    <a:lnR w="12700" cmpd="sng">
                      <a:solidFill>
                        <a:srgbClr val="5AA0F5"/>
                      </a:solidFill>
                    </a:lnR>
                    <a:lnT w="12700" cmpd="sng">
                      <a:solidFill>
                        <a:srgbClr val="5AA0F5"/>
                      </a:solidFill>
                    </a:lnT>
                    <a:lnB w="12700" cmpd="sng">
                      <a:solidFill>
                        <a:srgbClr val="5AA0F5"/>
                      </a:solidFill>
                    </a:lnB>
                    <a:lnTlToBr w="12700" cmpd="sng">
                      <a:noFill/>
                      <a:prstDash val="solid"/>
                    </a:lnTlToBr>
                    <a:lnBlToTr w="12700" cmpd="sng">
                      <a:noFill/>
                      <a:prstDash val="solid"/>
                    </a:lnBlToTr>
                    <a:solidFill>
                      <a:srgbClr val="5AA0F5">
                        <a:tint val="20000"/>
                      </a:srgbClr>
                    </a:solid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algn="l" fontAlgn="b"/>
                      <a:r>
                        <a:rPr lang="en-IN" sz="1200" b="0" i="0" u="none" strike="noStrike" dirty="0" smtClean="0">
                          <a:solidFill>
                            <a:srgbClr val="000000"/>
                          </a:solidFill>
                          <a:effectLst/>
                          <a:latin typeface="Leelawadee" panose="020B0502040204020203" pitchFamily="34" charset="-34"/>
                          <a:cs typeface="Leelawadee" panose="020B0502040204020203" pitchFamily="34" charset="-34"/>
                        </a:rPr>
                        <a:t>Vehicle at Disposal for whole day</a:t>
                      </a:r>
                      <a:endParaRPr lang="en-IN" sz="1200" b="0" i="0" u="none" strike="noStrike" dirty="0">
                        <a:solidFill>
                          <a:srgbClr val="000000"/>
                        </a:solidFill>
                        <a:effectLst/>
                        <a:latin typeface="Leelawadee" panose="020B0502040204020203" pitchFamily="34" charset="-34"/>
                        <a:cs typeface="Leelawadee" panose="020B0502040204020203" pitchFamily="34" charset="-34"/>
                      </a:endParaRPr>
                    </a:p>
                  </a:txBody>
                  <a:tcPr marL="0" marR="0" marT="0" marB="0" anchor="b">
                    <a:lnL w="12700" cmpd="sng">
                      <a:solidFill>
                        <a:srgbClr val="5AA0F5"/>
                      </a:solidFill>
                    </a:lnL>
                    <a:lnR w="12700" cmpd="sng">
                      <a:solidFill>
                        <a:srgbClr val="5AA0F5"/>
                      </a:solidFill>
                    </a:lnR>
                    <a:lnT w="12700" cmpd="sng">
                      <a:solidFill>
                        <a:srgbClr val="5AA0F5"/>
                      </a:solidFill>
                    </a:lnT>
                    <a:lnB w="12700" cmpd="sng">
                      <a:solidFill>
                        <a:srgbClr val="5AA0F5"/>
                      </a:solidFill>
                    </a:lnB>
                    <a:lnTlToBr w="12700" cmpd="sng">
                      <a:noFill/>
                      <a:prstDash val="solid"/>
                    </a:lnTlToBr>
                    <a:lnBlToTr w="12700" cmpd="sng">
                      <a:noFill/>
                      <a:prstDash val="solid"/>
                    </a:lnBlToTr>
                    <a:solidFill>
                      <a:srgbClr val="5AA0F5">
                        <a:tint val="20000"/>
                      </a:srgbClr>
                    </a:solid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marL="0" marR="0" indent="0" algn="ctr" defTabSz="457200" rtl="0" eaLnBrk="1" fontAlgn="auto" latinLnBrk="0" hangingPunct="1">
                        <a:lnSpc>
                          <a:spcPct val="100000"/>
                        </a:lnSpc>
                        <a:spcBef>
                          <a:spcPts val="0"/>
                        </a:spcBef>
                        <a:spcAft>
                          <a:spcPts val="0"/>
                        </a:spcAft>
                        <a:buClrTx/>
                        <a:buSzTx/>
                        <a:buFontTx/>
                        <a:buNone/>
                        <a:tabLst/>
                        <a:defRPr/>
                      </a:pPr>
                      <a:r>
                        <a:rPr lang="en-IN" sz="1200" dirty="0" smtClean="0">
                          <a:latin typeface="Leelawadee" panose="020B0502040204020203" pitchFamily="34" charset="-34"/>
                          <a:cs typeface="Leelawadee" panose="020B0502040204020203" pitchFamily="34" charset="-34"/>
                        </a:rPr>
                        <a:t>Pan India</a:t>
                      </a:r>
                    </a:p>
                  </a:txBody>
                  <a:tcPr marL="7668" marR="7668" marT="7668" marB="0" anchor="b">
                    <a:lnL w="12700" cmpd="sng">
                      <a:solidFill>
                        <a:srgbClr val="5AA0F5"/>
                      </a:solidFill>
                    </a:lnL>
                    <a:lnR w="12700" cmpd="sng">
                      <a:solidFill>
                        <a:srgbClr val="5AA0F5"/>
                      </a:solidFill>
                    </a:lnR>
                    <a:lnT w="12700" cmpd="sng">
                      <a:solidFill>
                        <a:srgbClr val="5AA0F5"/>
                      </a:solidFill>
                    </a:lnT>
                    <a:lnB w="12700" cmpd="sng">
                      <a:solidFill>
                        <a:srgbClr val="5AA0F5"/>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algn="ctr"/>
                      <a:r>
                        <a:rPr lang="en-IN" sz="1200" dirty="0" smtClean="0">
                          <a:latin typeface="Leelawadee" panose="020B0502040204020203" pitchFamily="34" charset="-34"/>
                          <a:cs typeface="Leelawadee" panose="020B0502040204020203" pitchFamily="34" charset="-34"/>
                        </a:rPr>
                        <a:t>1</a:t>
                      </a:r>
                      <a:endParaRPr lang="en-IN" sz="1200" dirty="0">
                        <a:latin typeface="Leelawadee" panose="020B0502040204020203" pitchFamily="34" charset="-34"/>
                        <a:cs typeface="Leelawadee" panose="020B0502040204020203" pitchFamily="34" charset="-34"/>
                      </a:endParaRPr>
                    </a:p>
                  </a:txBody>
                  <a:tcPr marL="7668" marR="7668" marT="7668" marB="0" anchor="b">
                    <a:lnL w="12700" cmpd="sng">
                      <a:solidFill>
                        <a:srgbClr val="5AA0F5"/>
                      </a:solidFill>
                    </a:lnL>
                    <a:lnR w="12700" cmpd="sng">
                      <a:solidFill>
                        <a:srgbClr val="5AA0F5"/>
                      </a:solidFill>
                    </a:lnR>
                    <a:lnT w="12700" cmpd="sng">
                      <a:solidFill>
                        <a:srgbClr val="5AA0F5"/>
                      </a:solidFill>
                    </a:lnT>
                    <a:lnB w="12700" cmpd="sng">
                      <a:solidFill>
                        <a:srgbClr val="5AA0F5"/>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algn="ctr"/>
                      <a:r>
                        <a:rPr lang="en-IN" sz="1200" dirty="0" smtClean="0">
                          <a:latin typeface="Leelawadee" panose="020B0502040204020203" pitchFamily="34" charset="-34"/>
                          <a:cs typeface="Leelawadee" panose="020B0502040204020203" pitchFamily="34" charset="-34"/>
                        </a:rPr>
                        <a:t>10,000</a:t>
                      </a:r>
                      <a:endParaRPr lang="en-IN" sz="1200" dirty="0">
                        <a:latin typeface="Leelawadee" panose="020B0502040204020203" pitchFamily="34" charset="-34"/>
                        <a:cs typeface="Leelawadee" panose="020B0502040204020203" pitchFamily="34" charset="-34"/>
                      </a:endParaRPr>
                    </a:p>
                  </a:txBody>
                  <a:tcPr marL="7668" marR="7668" marT="7668" marB="0" anchor="b">
                    <a:lnL w="12700" cmpd="sng">
                      <a:solidFill>
                        <a:srgbClr val="5AA0F5"/>
                      </a:solidFill>
                    </a:lnL>
                    <a:lnR w="12700" cmpd="sng">
                      <a:solidFill>
                        <a:srgbClr val="5AA0F5"/>
                      </a:solidFill>
                    </a:lnR>
                    <a:lnT w="12700" cmpd="sng">
                      <a:solidFill>
                        <a:srgbClr val="5AA0F5"/>
                      </a:solidFill>
                    </a:lnT>
                    <a:lnB w="12700" cmpd="sng">
                      <a:solidFill>
                        <a:srgbClr val="5AA0F5"/>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algn="l" fontAlgn="b"/>
                      <a:r>
                        <a:rPr lang="en-IN" sz="1200" b="0" i="0" u="none" strike="noStrike" dirty="0">
                          <a:solidFill>
                            <a:srgbClr val="000000"/>
                          </a:solidFill>
                          <a:effectLst/>
                          <a:latin typeface="Leelawadee" panose="020B0502040204020203" pitchFamily="34" charset="-34"/>
                          <a:cs typeface="Leelawadee" panose="020B0502040204020203" pitchFamily="34" charset="-34"/>
                        </a:rPr>
                        <a:t>          10,000 </a:t>
                      </a:r>
                    </a:p>
                  </a:txBody>
                  <a:tcPr marL="9525" marR="9525" marT="9525" marB="0" anchor="b">
                    <a:lnL w="12700" cmpd="sng">
                      <a:solidFill>
                        <a:srgbClr val="5AA0F5"/>
                      </a:solidFill>
                    </a:lnL>
                    <a:lnR w="12700" cmpd="sng">
                      <a:solidFill>
                        <a:srgbClr val="5AA0F5"/>
                      </a:solidFill>
                    </a:lnR>
                    <a:lnT w="12700" cmpd="sng">
                      <a:solidFill>
                        <a:srgbClr val="5AA0F5"/>
                      </a:solidFill>
                    </a:lnT>
                    <a:lnB w="12700" cmpd="sng">
                      <a:solidFill>
                        <a:srgbClr val="5AA0F5"/>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algn="ctr"/>
                      <a:r>
                        <a:rPr lang="en-IN" sz="1200" b="1" kern="1200" dirty="0" smtClean="0">
                          <a:solidFill>
                            <a:srgbClr val="00B0F0"/>
                          </a:solidFill>
                          <a:latin typeface="Leelawadee" panose="020B0502040204020203" pitchFamily="34" charset="-34"/>
                          <a:ea typeface="+mn-ea"/>
                          <a:cs typeface="Leelawadee" panose="020B0502040204020203" pitchFamily="34" charset="-34"/>
                        </a:rPr>
                        <a:t>Medium</a:t>
                      </a:r>
                      <a:endParaRPr lang="en-IN" sz="1200" b="1" kern="1200" dirty="0">
                        <a:solidFill>
                          <a:srgbClr val="00B0F0"/>
                        </a:solidFill>
                        <a:latin typeface="Leelawadee" panose="020B0502040204020203" pitchFamily="34" charset="-34"/>
                        <a:ea typeface="+mn-ea"/>
                        <a:cs typeface="Leelawadee" panose="020B0502040204020203" pitchFamily="34" charset="-34"/>
                      </a:endParaRPr>
                    </a:p>
                  </a:txBody>
                  <a:tcPr marL="7668" marR="7668" marT="7668" marB="0" anchor="b">
                    <a:lnL w="12700" cmpd="sng">
                      <a:solidFill>
                        <a:srgbClr val="5AA0F5"/>
                      </a:solidFill>
                    </a:lnL>
                    <a:lnR w="12700" cmpd="sng">
                      <a:solidFill>
                        <a:srgbClr val="5AA0F5"/>
                      </a:solidFill>
                    </a:lnR>
                    <a:lnT w="12700" cmpd="sng">
                      <a:solidFill>
                        <a:srgbClr val="5AA0F5"/>
                      </a:solidFill>
                    </a:lnT>
                    <a:lnB w="12700" cmpd="sng">
                      <a:solidFill>
                        <a:srgbClr val="5AA0F5"/>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algn="ctr"/>
                      <a:r>
                        <a:rPr lang="en-IN" sz="1200" b="1" kern="1200" dirty="0" smtClean="0">
                          <a:solidFill>
                            <a:srgbClr val="C00000"/>
                          </a:solidFill>
                          <a:latin typeface="Leelawadee" panose="020B0502040204020203" pitchFamily="34" charset="-34"/>
                          <a:ea typeface="+mn-ea"/>
                          <a:cs typeface="Leelawadee" panose="020B0502040204020203" pitchFamily="34" charset="-34"/>
                        </a:rPr>
                        <a:t>Low</a:t>
                      </a:r>
                      <a:endParaRPr lang="en-IN" sz="1200" b="1" kern="1200" dirty="0">
                        <a:solidFill>
                          <a:srgbClr val="C00000"/>
                        </a:solidFill>
                        <a:latin typeface="Leelawadee" panose="020B0502040204020203" pitchFamily="34" charset="-34"/>
                        <a:ea typeface="+mn-ea"/>
                        <a:cs typeface="Leelawadee" panose="020B0502040204020203" pitchFamily="34" charset="-34"/>
                      </a:endParaRPr>
                    </a:p>
                  </a:txBody>
                  <a:tcPr marL="7668" marR="7668" marT="7668" marB="0" anchor="b">
                    <a:lnL w="12700" cmpd="sng">
                      <a:solidFill>
                        <a:srgbClr val="5AA0F5"/>
                      </a:solidFill>
                    </a:lnL>
                    <a:lnR w="12700" cmpd="sng">
                      <a:solidFill>
                        <a:srgbClr val="5AA0F5"/>
                      </a:solidFill>
                    </a:lnR>
                    <a:lnT w="12700" cmpd="sng">
                      <a:solidFill>
                        <a:srgbClr val="5AA0F5"/>
                      </a:solidFill>
                    </a:lnT>
                    <a:lnB w="12700" cmpd="sng">
                      <a:solidFill>
                        <a:srgbClr val="5AA0F5"/>
                      </a:solidFill>
                    </a:lnB>
                    <a:lnTlToBr w="12700" cmpd="sng">
                      <a:noFill/>
                      <a:prstDash val="solid"/>
                    </a:lnTlToBr>
                    <a:lnBlToTr w="12700" cmpd="sng">
                      <a:noFill/>
                      <a:prstDash val="solid"/>
                    </a:lnBlToTr>
                    <a:noFill/>
                  </a:tcPr>
                </a:tc>
              </a:tr>
              <a:tr h="320636">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algn="ctr" fontAlgn="b"/>
                      <a:r>
                        <a:rPr lang="en-IN" sz="1400" b="0" i="0" u="none" strike="noStrike" dirty="0" smtClean="0">
                          <a:solidFill>
                            <a:srgbClr val="000000"/>
                          </a:solidFill>
                          <a:effectLst/>
                          <a:latin typeface="Leelawadee" panose="020B0502040204020203" pitchFamily="34" charset="-34"/>
                          <a:cs typeface="Leelawadee" panose="020B0502040204020203" pitchFamily="34" charset="-34"/>
                        </a:rPr>
                        <a:t>Tata Steel</a:t>
                      </a:r>
                      <a:endParaRPr lang="en-IN" sz="1400" b="0" i="0" u="none" strike="noStrike" dirty="0">
                        <a:solidFill>
                          <a:srgbClr val="000000"/>
                        </a:solidFill>
                        <a:effectLst/>
                        <a:latin typeface="Leelawadee" panose="020B0502040204020203" pitchFamily="34" charset="-34"/>
                        <a:cs typeface="Leelawadee" panose="020B0502040204020203" pitchFamily="34" charset="-34"/>
                      </a:endParaRPr>
                    </a:p>
                  </a:txBody>
                  <a:tcPr marL="0" marR="0" marT="0" marB="0" anchor="b">
                    <a:lnL w="12700" cmpd="sng">
                      <a:solidFill>
                        <a:srgbClr val="5AA0F5"/>
                      </a:solidFill>
                    </a:lnL>
                    <a:lnR w="12700" cmpd="sng">
                      <a:solidFill>
                        <a:srgbClr val="5AA0F5"/>
                      </a:solidFill>
                    </a:lnR>
                    <a:lnT w="12700" cmpd="sng">
                      <a:solidFill>
                        <a:srgbClr val="5AA0F5"/>
                      </a:solidFill>
                    </a:lnT>
                    <a:lnB w="12700" cmpd="sng">
                      <a:solidFill>
                        <a:srgbClr val="5AA0F5"/>
                      </a:solidFill>
                    </a:lnB>
                    <a:lnTlToBr w="12700" cmpd="sng">
                      <a:noFill/>
                      <a:prstDash val="solid"/>
                    </a:lnTlToBr>
                    <a:lnBlToTr w="12700" cmpd="sng">
                      <a:noFill/>
                      <a:prstDash val="solid"/>
                    </a:lnBlToTr>
                    <a:solidFill>
                      <a:srgbClr val="5AA0F5">
                        <a:tint val="20000"/>
                      </a:srgbClr>
                    </a:solid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algn="l" fontAlgn="b"/>
                      <a:r>
                        <a:rPr lang="en-IN" sz="1200" b="0" i="0" u="none" strike="noStrike" dirty="0" smtClean="0">
                          <a:solidFill>
                            <a:srgbClr val="000000"/>
                          </a:solidFill>
                          <a:effectLst/>
                          <a:latin typeface="Leelawadee" panose="020B0502040204020203" pitchFamily="34" charset="-34"/>
                          <a:cs typeface="Leelawadee" panose="020B0502040204020203" pitchFamily="34" charset="-34"/>
                        </a:rPr>
                        <a:t>Tata Steel Adventure Foundation organized Trek</a:t>
                      </a:r>
                      <a:endParaRPr lang="en-IN" sz="1200" b="0" i="0" u="none" strike="noStrike" dirty="0">
                        <a:solidFill>
                          <a:srgbClr val="000000"/>
                        </a:solidFill>
                        <a:effectLst/>
                        <a:latin typeface="Leelawadee" panose="020B0502040204020203" pitchFamily="34" charset="-34"/>
                        <a:cs typeface="Leelawadee" panose="020B0502040204020203" pitchFamily="34" charset="-34"/>
                      </a:endParaRPr>
                    </a:p>
                  </a:txBody>
                  <a:tcPr marL="0" marR="0" marT="0" marB="0" anchor="b">
                    <a:lnL w="12700" cmpd="sng">
                      <a:solidFill>
                        <a:srgbClr val="5AA0F5"/>
                      </a:solidFill>
                    </a:lnL>
                    <a:lnR w="12700" cmpd="sng">
                      <a:solidFill>
                        <a:srgbClr val="5AA0F5"/>
                      </a:solidFill>
                    </a:lnR>
                    <a:lnT w="12700" cmpd="sng">
                      <a:solidFill>
                        <a:srgbClr val="5AA0F5"/>
                      </a:solidFill>
                    </a:lnT>
                    <a:lnB w="12700" cmpd="sng">
                      <a:solidFill>
                        <a:srgbClr val="5AA0F5"/>
                      </a:solidFill>
                    </a:lnB>
                    <a:lnTlToBr w="12700" cmpd="sng">
                      <a:noFill/>
                      <a:prstDash val="solid"/>
                    </a:lnTlToBr>
                    <a:lnBlToTr w="12700" cmpd="sng">
                      <a:noFill/>
                      <a:prstDash val="solid"/>
                    </a:lnBlToTr>
                    <a:solidFill>
                      <a:srgbClr val="5AA0F5">
                        <a:tint val="20000"/>
                      </a:srgbClr>
                    </a:solid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algn="ctr"/>
                      <a:r>
                        <a:rPr lang="en-IN" sz="1200" dirty="0" smtClean="0">
                          <a:latin typeface="Leelawadee" panose="020B0502040204020203" pitchFamily="34" charset="-34"/>
                          <a:cs typeface="Leelawadee" panose="020B0502040204020203" pitchFamily="34" charset="-34"/>
                        </a:rPr>
                        <a:t>Uttarkashi</a:t>
                      </a:r>
                      <a:endParaRPr lang="en-IN" sz="1200" dirty="0">
                        <a:latin typeface="Leelawadee" panose="020B0502040204020203" pitchFamily="34" charset="-34"/>
                        <a:cs typeface="Leelawadee" panose="020B0502040204020203" pitchFamily="34" charset="-34"/>
                      </a:endParaRPr>
                    </a:p>
                  </a:txBody>
                  <a:tcPr marL="7668" marR="7668" marT="7668" marB="0" anchor="b">
                    <a:lnL w="12700" cmpd="sng">
                      <a:solidFill>
                        <a:srgbClr val="5AA0F5"/>
                      </a:solidFill>
                    </a:lnL>
                    <a:lnR w="12700" cmpd="sng">
                      <a:solidFill>
                        <a:srgbClr val="5AA0F5"/>
                      </a:solidFill>
                    </a:lnR>
                    <a:lnT w="12700" cmpd="sng">
                      <a:solidFill>
                        <a:srgbClr val="5AA0F5"/>
                      </a:solidFill>
                    </a:lnT>
                    <a:lnB w="12700" cmpd="sng">
                      <a:solidFill>
                        <a:srgbClr val="5AA0F5"/>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algn="ctr"/>
                      <a:r>
                        <a:rPr lang="en-IN" sz="1200" dirty="0" smtClean="0">
                          <a:latin typeface="Leelawadee" panose="020B0502040204020203" pitchFamily="34" charset="-34"/>
                          <a:cs typeface="Leelawadee" panose="020B0502040204020203" pitchFamily="34" charset="-34"/>
                        </a:rPr>
                        <a:t>10</a:t>
                      </a:r>
                      <a:endParaRPr lang="en-IN" sz="1200" dirty="0">
                        <a:latin typeface="Leelawadee" panose="020B0502040204020203" pitchFamily="34" charset="-34"/>
                        <a:cs typeface="Leelawadee" panose="020B0502040204020203" pitchFamily="34" charset="-34"/>
                      </a:endParaRPr>
                    </a:p>
                  </a:txBody>
                  <a:tcPr marL="7668" marR="7668" marT="7668" marB="0" anchor="b">
                    <a:lnL w="12700" cmpd="sng">
                      <a:solidFill>
                        <a:srgbClr val="5AA0F5"/>
                      </a:solidFill>
                    </a:lnL>
                    <a:lnR w="12700" cmpd="sng">
                      <a:solidFill>
                        <a:srgbClr val="5AA0F5"/>
                      </a:solidFill>
                    </a:lnR>
                    <a:lnT w="12700" cmpd="sng">
                      <a:solidFill>
                        <a:srgbClr val="5AA0F5"/>
                      </a:solidFill>
                    </a:lnT>
                    <a:lnB w="12700" cmpd="sng">
                      <a:solidFill>
                        <a:srgbClr val="5AA0F5"/>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algn="ctr"/>
                      <a:r>
                        <a:rPr lang="en-IN" sz="1200" dirty="0" smtClean="0">
                          <a:latin typeface="Leelawadee" panose="020B0502040204020203" pitchFamily="34" charset="-34"/>
                          <a:cs typeface="Leelawadee" panose="020B0502040204020203" pitchFamily="34" charset="-34"/>
                        </a:rPr>
                        <a:t>40,000</a:t>
                      </a:r>
                      <a:endParaRPr lang="en-IN" sz="1200" dirty="0">
                        <a:latin typeface="Leelawadee" panose="020B0502040204020203" pitchFamily="34" charset="-34"/>
                        <a:cs typeface="Leelawadee" panose="020B0502040204020203" pitchFamily="34" charset="-34"/>
                      </a:endParaRPr>
                    </a:p>
                  </a:txBody>
                  <a:tcPr marL="7668" marR="7668" marT="7668" marB="0" anchor="b">
                    <a:lnL w="12700" cmpd="sng">
                      <a:solidFill>
                        <a:srgbClr val="5AA0F5"/>
                      </a:solidFill>
                    </a:lnL>
                    <a:lnR w="12700" cmpd="sng">
                      <a:solidFill>
                        <a:srgbClr val="5AA0F5"/>
                      </a:solidFill>
                    </a:lnR>
                    <a:lnT w="12700" cmpd="sng">
                      <a:solidFill>
                        <a:srgbClr val="5AA0F5"/>
                      </a:solidFill>
                    </a:lnT>
                    <a:lnB w="12700" cmpd="sng">
                      <a:solidFill>
                        <a:srgbClr val="5AA0F5"/>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algn="l" fontAlgn="b"/>
                      <a:r>
                        <a:rPr lang="en-IN" sz="1200" b="0" i="0" u="none" strike="noStrike">
                          <a:solidFill>
                            <a:srgbClr val="000000"/>
                          </a:solidFill>
                          <a:effectLst/>
                          <a:latin typeface="Leelawadee" panose="020B0502040204020203" pitchFamily="34" charset="-34"/>
                          <a:cs typeface="Leelawadee" panose="020B0502040204020203" pitchFamily="34" charset="-34"/>
                        </a:rPr>
                        <a:t>       4,00,000 </a:t>
                      </a:r>
                    </a:p>
                  </a:txBody>
                  <a:tcPr marL="9525" marR="9525" marT="9525" marB="0" anchor="b">
                    <a:lnL w="12700" cmpd="sng">
                      <a:solidFill>
                        <a:srgbClr val="5AA0F5"/>
                      </a:solidFill>
                    </a:lnL>
                    <a:lnR w="12700" cmpd="sng">
                      <a:solidFill>
                        <a:srgbClr val="5AA0F5"/>
                      </a:solidFill>
                    </a:lnR>
                    <a:lnT w="12700" cmpd="sng">
                      <a:solidFill>
                        <a:srgbClr val="5AA0F5"/>
                      </a:solidFill>
                    </a:lnT>
                    <a:lnB w="12700" cmpd="sng">
                      <a:solidFill>
                        <a:srgbClr val="5AA0F5"/>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algn="ctr"/>
                      <a:r>
                        <a:rPr lang="en-IN" sz="1200" b="1" u="none" strike="noStrike" kern="1200" dirty="0" smtClean="0">
                          <a:solidFill>
                            <a:srgbClr val="00B050"/>
                          </a:solidFill>
                          <a:effectLst/>
                          <a:latin typeface="Leelawadee" panose="020B0502040204020203" pitchFamily="34" charset="-34"/>
                          <a:ea typeface="+mn-ea"/>
                          <a:cs typeface="Leelawadee" panose="020B0502040204020203" pitchFamily="34" charset="-34"/>
                        </a:rPr>
                        <a:t>High</a:t>
                      </a:r>
                      <a:endParaRPr lang="en-IN" sz="1200" b="1" u="none" strike="noStrike" kern="1200" dirty="0">
                        <a:solidFill>
                          <a:srgbClr val="00B050"/>
                        </a:solidFill>
                        <a:effectLst/>
                        <a:latin typeface="Leelawadee" panose="020B0502040204020203" pitchFamily="34" charset="-34"/>
                        <a:ea typeface="+mn-ea"/>
                        <a:cs typeface="Leelawadee" panose="020B0502040204020203" pitchFamily="34" charset="-34"/>
                      </a:endParaRPr>
                    </a:p>
                  </a:txBody>
                  <a:tcPr marL="7668" marR="7668" marT="7668" marB="0" anchor="b">
                    <a:lnL w="12700" cmpd="sng">
                      <a:solidFill>
                        <a:srgbClr val="5AA0F5"/>
                      </a:solidFill>
                    </a:lnL>
                    <a:lnR w="12700" cmpd="sng">
                      <a:solidFill>
                        <a:srgbClr val="5AA0F5"/>
                      </a:solidFill>
                    </a:lnR>
                    <a:lnT w="12700" cmpd="sng">
                      <a:solidFill>
                        <a:srgbClr val="5AA0F5"/>
                      </a:solidFill>
                    </a:lnT>
                    <a:lnB w="12700" cmpd="sng">
                      <a:solidFill>
                        <a:srgbClr val="5AA0F5"/>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algn="ctr"/>
                      <a:r>
                        <a:rPr lang="en-IN" sz="1200" b="1" kern="1200" dirty="0" smtClean="0">
                          <a:solidFill>
                            <a:srgbClr val="00B0F0"/>
                          </a:solidFill>
                          <a:latin typeface="Leelawadee" panose="020B0502040204020203" pitchFamily="34" charset="-34"/>
                          <a:ea typeface="+mn-ea"/>
                          <a:cs typeface="Leelawadee" panose="020B0502040204020203" pitchFamily="34" charset="-34"/>
                        </a:rPr>
                        <a:t>Medium</a:t>
                      </a:r>
                      <a:endParaRPr lang="en-IN" sz="1200" b="1" kern="1200" dirty="0">
                        <a:solidFill>
                          <a:srgbClr val="00B0F0"/>
                        </a:solidFill>
                        <a:latin typeface="Leelawadee" panose="020B0502040204020203" pitchFamily="34" charset="-34"/>
                        <a:ea typeface="+mn-ea"/>
                        <a:cs typeface="Leelawadee" panose="020B0502040204020203" pitchFamily="34" charset="-34"/>
                      </a:endParaRPr>
                    </a:p>
                  </a:txBody>
                  <a:tcPr marL="7668" marR="7668" marT="7668" marB="0" anchor="b">
                    <a:lnL w="12700" cmpd="sng">
                      <a:solidFill>
                        <a:srgbClr val="5AA0F5"/>
                      </a:solidFill>
                    </a:lnL>
                    <a:lnR w="12700" cmpd="sng">
                      <a:solidFill>
                        <a:srgbClr val="5AA0F5"/>
                      </a:solidFill>
                    </a:lnR>
                    <a:lnT w="12700" cmpd="sng">
                      <a:solidFill>
                        <a:srgbClr val="5AA0F5"/>
                      </a:solidFill>
                    </a:lnT>
                    <a:lnB w="12700" cmpd="sng">
                      <a:solidFill>
                        <a:srgbClr val="5AA0F5"/>
                      </a:solidFill>
                    </a:lnB>
                    <a:lnTlToBr w="12700" cmpd="sng">
                      <a:noFill/>
                      <a:prstDash val="solid"/>
                    </a:lnTlToBr>
                    <a:lnBlToTr w="12700" cmpd="sng">
                      <a:noFill/>
                      <a:prstDash val="solid"/>
                    </a:lnBlToTr>
                    <a:noFill/>
                  </a:tcPr>
                </a:tc>
              </a:tr>
              <a:tr h="320636">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algn="ctr" fontAlgn="b"/>
                      <a:r>
                        <a:rPr lang="en-IN" sz="1400" b="0" i="0" u="none" strike="noStrike" dirty="0" smtClean="0">
                          <a:solidFill>
                            <a:srgbClr val="000000"/>
                          </a:solidFill>
                          <a:effectLst/>
                          <a:latin typeface="Leelawadee" panose="020B0502040204020203" pitchFamily="34" charset="-34"/>
                          <a:cs typeface="Leelawadee" panose="020B0502040204020203" pitchFamily="34" charset="-34"/>
                        </a:rPr>
                        <a:t>Tata Trusts</a:t>
                      </a:r>
                      <a:endParaRPr lang="en-IN" sz="1400" b="0" i="0" u="none" strike="noStrike" dirty="0">
                        <a:solidFill>
                          <a:srgbClr val="000000"/>
                        </a:solidFill>
                        <a:effectLst/>
                        <a:latin typeface="Leelawadee" panose="020B0502040204020203" pitchFamily="34" charset="-34"/>
                        <a:cs typeface="Leelawadee" panose="020B0502040204020203" pitchFamily="34" charset="-34"/>
                      </a:endParaRPr>
                    </a:p>
                  </a:txBody>
                  <a:tcPr marL="0" marR="0" marT="0" marB="0" anchor="b">
                    <a:lnL w="12700" cmpd="sng">
                      <a:solidFill>
                        <a:srgbClr val="5AA0F5"/>
                      </a:solidFill>
                    </a:lnL>
                    <a:lnR w="12700" cmpd="sng">
                      <a:solidFill>
                        <a:srgbClr val="5AA0F5"/>
                      </a:solidFill>
                    </a:lnR>
                    <a:lnT w="12700" cmpd="sng">
                      <a:solidFill>
                        <a:srgbClr val="5AA0F5"/>
                      </a:solidFill>
                    </a:lnT>
                    <a:lnB w="12700" cmpd="sng">
                      <a:solidFill>
                        <a:srgbClr val="5AA0F5"/>
                      </a:solidFill>
                    </a:lnB>
                    <a:lnTlToBr w="12700" cmpd="sng">
                      <a:noFill/>
                      <a:prstDash val="solid"/>
                    </a:lnTlToBr>
                    <a:lnBlToTr w="12700" cmpd="sng">
                      <a:noFill/>
                      <a:prstDash val="solid"/>
                    </a:lnBlToTr>
                    <a:solidFill>
                      <a:srgbClr val="5AA0F5">
                        <a:tint val="20000"/>
                      </a:srgbClr>
                    </a:solid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algn="l" fontAlgn="b"/>
                      <a:r>
                        <a:rPr lang="en-IN" sz="1200" b="0" i="0" u="none" strike="noStrike" dirty="0" smtClean="0">
                          <a:solidFill>
                            <a:srgbClr val="000000"/>
                          </a:solidFill>
                          <a:effectLst/>
                          <a:latin typeface="Leelawadee" panose="020B0502040204020203" pitchFamily="34" charset="-34"/>
                          <a:cs typeface="Leelawadee" panose="020B0502040204020203" pitchFamily="34" charset="-34"/>
                        </a:rPr>
                        <a:t>Week long stay in a Village</a:t>
                      </a:r>
                      <a:endParaRPr lang="en-IN" sz="1200" b="0" i="0" u="none" strike="noStrike" dirty="0">
                        <a:solidFill>
                          <a:srgbClr val="000000"/>
                        </a:solidFill>
                        <a:effectLst/>
                        <a:latin typeface="Leelawadee" panose="020B0502040204020203" pitchFamily="34" charset="-34"/>
                        <a:cs typeface="Leelawadee" panose="020B0502040204020203" pitchFamily="34" charset="-34"/>
                      </a:endParaRPr>
                    </a:p>
                  </a:txBody>
                  <a:tcPr marL="0" marR="0" marT="0" marB="0" anchor="b">
                    <a:lnL w="12700" cmpd="sng">
                      <a:solidFill>
                        <a:srgbClr val="5AA0F5"/>
                      </a:solidFill>
                    </a:lnL>
                    <a:lnR w="12700" cmpd="sng">
                      <a:solidFill>
                        <a:srgbClr val="5AA0F5"/>
                      </a:solidFill>
                    </a:lnR>
                    <a:lnT w="12700" cmpd="sng">
                      <a:solidFill>
                        <a:srgbClr val="5AA0F5"/>
                      </a:solidFill>
                    </a:lnT>
                    <a:lnB w="12700" cmpd="sng">
                      <a:solidFill>
                        <a:srgbClr val="5AA0F5"/>
                      </a:solidFill>
                    </a:lnB>
                    <a:lnTlToBr w="12700" cmpd="sng">
                      <a:noFill/>
                      <a:prstDash val="solid"/>
                    </a:lnTlToBr>
                    <a:lnBlToTr w="12700" cmpd="sng">
                      <a:noFill/>
                      <a:prstDash val="solid"/>
                    </a:lnBlToTr>
                    <a:solidFill>
                      <a:srgbClr val="5AA0F5">
                        <a:tint val="20000"/>
                      </a:srgbClr>
                    </a:solid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marL="0" marR="0" indent="0" algn="ctr" defTabSz="457200" rtl="0" eaLnBrk="1" fontAlgn="auto" latinLnBrk="0" hangingPunct="1">
                        <a:lnSpc>
                          <a:spcPct val="100000"/>
                        </a:lnSpc>
                        <a:spcBef>
                          <a:spcPts val="0"/>
                        </a:spcBef>
                        <a:spcAft>
                          <a:spcPts val="0"/>
                        </a:spcAft>
                        <a:buClrTx/>
                        <a:buSzTx/>
                        <a:buFontTx/>
                        <a:buNone/>
                        <a:tabLst/>
                        <a:defRPr/>
                      </a:pPr>
                      <a:r>
                        <a:rPr lang="en-IN" sz="1200" dirty="0" smtClean="0">
                          <a:latin typeface="Leelawadee" panose="020B0502040204020203" pitchFamily="34" charset="-34"/>
                          <a:cs typeface="Leelawadee" panose="020B0502040204020203" pitchFamily="34" charset="-34"/>
                        </a:rPr>
                        <a:t>Pan India</a:t>
                      </a:r>
                    </a:p>
                  </a:txBody>
                  <a:tcPr marL="7668" marR="7668" marT="7668" marB="0" anchor="b">
                    <a:lnL w="12700" cmpd="sng">
                      <a:solidFill>
                        <a:srgbClr val="5AA0F5"/>
                      </a:solidFill>
                    </a:lnL>
                    <a:lnR w="12700" cmpd="sng">
                      <a:solidFill>
                        <a:srgbClr val="5AA0F5"/>
                      </a:solidFill>
                    </a:lnR>
                    <a:lnT w="12700" cmpd="sng">
                      <a:solidFill>
                        <a:srgbClr val="5AA0F5"/>
                      </a:solidFill>
                    </a:lnT>
                    <a:lnB w="12700" cmpd="sng">
                      <a:solidFill>
                        <a:srgbClr val="5AA0F5"/>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algn="ctr"/>
                      <a:r>
                        <a:rPr lang="en-IN" sz="1200" dirty="0" smtClean="0">
                          <a:latin typeface="Leelawadee" panose="020B0502040204020203" pitchFamily="34" charset="-34"/>
                          <a:cs typeface="Leelawadee" panose="020B0502040204020203" pitchFamily="34" charset="-34"/>
                        </a:rPr>
                        <a:t>6</a:t>
                      </a:r>
                      <a:endParaRPr lang="en-IN" sz="1200" dirty="0">
                        <a:latin typeface="Leelawadee" panose="020B0502040204020203" pitchFamily="34" charset="-34"/>
                        <a:cs typeface="Leelawadee" panose="020B0502040204020203" pitchFamily="34" charset="-34"/>
                      </a:endParaRPr>
                    </a:p>
                  </a:txBody>
                  <a:tcPr marL="7668" marR="7668" marT="7668" marB="0" anchor="b">
                    <a:lnL w="12700" cmpd="sng">
                      <a:solidFill>
                        <a:srgbClr val="5AA0F5"/>
                      </a:solidFill>
                    </a:lnL>
                    <a:lnR w="12700" cmpd="sng">
                      <a:solidFill>
                        <a:srgbClr val="5AA0F5"/>
                      </a:solidFill>
                    </a:lnR>
                    <a:lnT w="12700" cmpd="sng">
                      <a:solidFill>
                        <a:srgbClr val="5AA0F5"/>
                      </a:solidFill>
                    </a:lnT>
                    <a:lnB w="12700" cmpd="sng">
                      <a:solidFill>
                        <a:srgbClr val="5AA0F5"/>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algn="ctr"/>
                      <a:r>
                        <a:rPr lang="en-IN" sz="1200" dirty="0" smtClean="0">
                          <a:latin typeface="Leelawadee" panose="020B0502040204020203" pitchFamily="34" charset="-34"/>
                          <a:cs typeface="Leelawadee" panose="020B0502040204020203" pitchFamily="34" charset="-34"/>
                        </a:rPr>
                        <a:t>10,000</a:t>
                      </a:r>
                      <a:endParaRPr lang="en-IN" sz="1200" dirty="0">
                        <a:latin typeface="Leelawadee" panose="020B0502040204020203" pitchFamily="34" charset="-34"/>
                        <a:cs typeface="Leelawadee" panose="020B0502040204020203" pitchFamily="34" charset="-34"/>
                      </a:endParaRPr>
                    </a:p>
                  </a:txBody>
                  <a:tcPr marL="7668" marR="7668" marT="7668" marB="0" anchor="b">
                    <a:lnL w="12700" cmpd="sng">
                      <a:solidFill>
                        <a:srgbClr val="5AA0F5"/>
                      </a:solidFill>
                    </a:lnL>
                    <a:lnR w="12700" cmpd="sng">
                      <a:solidFill>
                        <a:srgbClr val="5AA0F5"/>
                      </a:solidFill>
                    </a:lnR>
                    <a:lnT w="12700" cmpd="sng">
                      <a:solidFill>
                        <a:srgbClr val="5AA0F5"/>
                      </a:solidFill>
                    </a:lnT>
                    <a:lnB w="12700" cmpd="sng">
                      <a:solidFill>
                        <a:srgbClr val="5AA0F5"/>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algn="l" fontAlgn="b"/>
                      <a:r>
                        <a:rPr lang="en-IN" sz="1200" b="0" i="0" u="none" strike="noStrike" dirty="0">
                          <a:solidFill>
                            <a:srgbClr val="000000"/>
                          </a:solidFill>
                          <a:effectLst/>
                          <a:latin typeface="Leelawadee" panose="020B0502040204020203" pitchFamily="34" charset="-34"/>
                          <a:cs typeface="Leelawadee" panose="020B0502040204020203" pitchFamily="34" charset="-34"/>
                        </a:rPr>
                        <a:t>          60,000 </a:t>
                      </a:r>
                    </a:p>
                  </a:txBody>
                  <a:tcPr marL="9525" marR="9525" marT="9525" marB="0" anchor="b">
                    <a:lnL w="12700" cmpd="sng">
                      <a:solidFill>
                        <a:srgbClr val="5AA0F5"/>
                      </a:solidFill>
                    </a:lnL>
                    <a:lnR w="12700" cmpd="sng">
                      <a:solidFill>
                        <a:srgbClr val="5AA0F5"/>
                      </a:solidFill>
                    </a:lnR>
                    <a:lnT w="12700" cmpd="sng">
                      <a:solidFill>
                        <a:srgbClr val="5AA0F5"/>
                      </a:solidFill>
                    </a:lnT>
                    <a:lnB w="12700" cmpd="sng">
                      <a:solidFill>
                        <a:srgbClr val="5AA0F5"/>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algn="ctr"/>
                      <a:r>
                        <a:rPr lang="en-IN" sz="1200" b="1" kern="1200" dirty="0" smtClean="0">
                          <a:solidFill>
                            <a:srgbClr val="00B0F0"/>
                          </a:solidFill>
                          <a:latin typeface="Leelawadee" panose="020B0502040204020203" pitchFamily="34" charset="-34"/>
                          <a:ea typeface="+mn-ea"/>
                          <a:cs typeface="Leelawadee" panose="020B0502040204020203" pitchFamily="34" charset="-34"/>
                        </a:rPr>
                        <a:t>Medium</a:t>
                      </a:r>
                      <a:endParaRPr lang="en-IN" sz="1200" b="1" kern="1200" dirty="0">
                        <a:solidFill>
                          <a:srgbClr val="00B0F0"/>
                        </a:solidFill>
                        <a:latin typeface="Leelawadee" panose="020B0502040204020203" pitchFamily="34" charset="-34"/>
                        <a:ea typeface="+mn-ea"/>
                        <a:cs typeface="Leelawadee" panose="020B0502040204020203" pitchFamily="34" charset="-34"/>
                      </a:endParaRPr>
                    </a:p>
                  </a:txBody>
                  <a:tcPr marL="7668" marR="7668" marT="7668" marB="0" anchor="b">
                    <a:lnL w="12700" cmpd="sng">
                      <a:solidFill>
                        <a:srgbClr val="5AA0F5"/>
                      </a:solidFill>
                    </a:lnL>
                    <a:lnR w="12700" cmpd="sng">
                      <a:solidFill>
                        <a:srgbClr val="5AA0F5"/>
                      </a:solidFill>
                    </a:lnR>
                    <a:lnT w="12700" cmpd="sng">
                      <a:solidFill>
                        <a:srgbClr val="5AA0F5"/>
                      </a:solidFill>
                    </a:lnT>
                    <a:lnB w="12700" cmpd="sng">
                      <a:solidFill>
                        <a:srgbClr val="5AA0F5"/>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algn="ctr"/>
                      <a:r>
                        <a:rPr lang="en-IN" sz="1200" b="1" u="none" strike="noStrike" kern="1200" dirty="0" smtClean="0">
                          <a:solidFill>
                            <a:srgbClr val="C00000"/>
                          </a:solidFill>
                          <a:effectLst/>
                          <a:latin typeface="Leelawadee" panose="020B0502040204020203" pitchFamily="34" charset="-34"/>
                          <a:ea typeface="+mn-ea"/>
                          <a:cs typeface="Leelawadee" panose="020B0502040204020203" pitchFamily="34" charset="-34"/>
                        </a:rPr>
                        <a:t>Low</a:t>
                      </a:r>
                      <a:endParaRPr lang="en-IN" sz="1200" b="1" u="none" strike="noStrike" kern="1200" dirty="0">
                        <a:solidFill>
                          <a:srgbClr val="C00000"/>
                        </a:solidFill>
                        <a:effectLst/>
                        <a:latin typeface="Leelawadee" panose="020B0502040204020203" pitchFamily="34" charset="-34"/>
                        <a:ea typeface="+mn-ea"/>
                        <a:cs typeface="Leelawadee" panose="020B0502040204020203" pitchFamily="34" charset="-34"/>
                      </a:endParaRPr>
                    </a:p>
                  </a:txBody>
                  <a:tcPr marL="7668" marR="7668" marT="7668" marB="0" anchor="b">
                    <a:lnL w="12700" cmpd="sng">
                      <a:solidFill>
                        <a:srgbClr val="5AA0F5"/>
                      </a:solidFill>
                    </a:lnL>
                    <a:lnR w="12700" cmpd="sng">
                      <a:solidFill>
                        <a:srgbClr val="5AA0F5"/>
                      </a:solidFill>
                    </a:lnR>
                    <a:lnT w="12700" cmpd="sng">
                      <a:solidFill>
                        <a:srgbClr val="5AA0F5"/>
                      </a:solidFill>
                    </a:lnT>
                    <a:lnB w="12700" cmpd="sng">
                      <a:solidFill>
                        <a:srgbClr val="5AA0F5"/>
                      </a:solidFill>
                    </a:lnB>
                    <a:lnTlToBr w="12700" cmpd="sng">
                      <a:noFill/>
                      <a:prstDash val="solid"/>
                    </a:lnTlToBr>
                    <a:lnBlToTr w="12700" cmpd="sng">
                      <a:noFill/>
                      <a:prstDash val="solid"/>
                    </a:lnBlToTr>
                    <a:noFill/>
                  </a:tcPr>
                </a:tc>
              </a:tr>
              <a:tr h="320636">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algn="ctr" fontAlgn="b"/>
                      <a:r>
                        <a:rPr lang="en-IN" sz="1400" b="0" i="0" u="none" strike="noStrike" dirty="0" smtClean="0">
                          <a:solidFill>
                            <a:srgbClr val="000000"/>
                          </a:solidFill>
                          <a:effectLst/>
                          <a:latin typeface="Leelawadee" panose="020B0502040204020203" pitchFamily="34" charset="-34"/>
                          <a:cs typeface="Leelawadee" panose="020B0502040204020203" pitchFamily="34" charset="-34"/>
                        </a:rPr>
                        <a:t>Tata</a:t>
                      </a:r>
                      <a:r>
                        <a:rPr lang="en-IN" sz="1400" b="0" i="0" u="none" strike="noStrike" baseline="0" dirty="0" smtClean="0">
                          <a:solidFill>
                            <a:srgbClr val="000000"/>
                          </a:solidFill>
                          <a:effectLst/>
                          <a:latin typeface="Leelawadee" panose="020B0502040204020203" pitchFamily="34" charset="-34"/>
                          <a:cs typeface="Leelawadee" panose="020B0502040204020203" pitchFamily="34" charset="-34"/>
                        </a:rPr>
                        <a:t> </a:t>
                      </a:r>
                      <a:r>
                        <a:rPr lang="en-IN" sz="1400" b="0" i="0" u="none" strike="noStrike" baseline="0" dirty="0" err="1" smtClean="0">
                          <a:solidFill>
                            <a:srgbClr val="000000"/>
                          </a:solidFill>
                          <a:effectLst/>
                          <a:latin typeface="Leelawadee" panose="020B0502040204020203" pitchFamily="34" charset="-34"/>
                          <a:cs typeface="Leelawadee" panose="020B0502040204020203" pitchFamily="34" charset="-34"/>
                        </a:rPr>
                        <a:t>iQ</a:t>
                      </a:r>
                      <a:endParaRPr lang="en-IN" sz="1400" b="0" i="0" u="none" strike="noStrike" dirty="0">
                        <a:solidFill>
                          <a:srgbClr val="000000"/>
                        </a:solidFill>
                        <a:effectLst/>
                        <a:latin typeface="Leelawadee" panose="020B0502040204020203" pitchFamily="34" charset="-34"/>
                        <a:cs typeface="Leelawadee" panose="020B0502040204020203" pitchFamily="34" charset="-34"/>
                      </a:endParaRPr>
                    </a:p>
                  </a:txBody>
                  <a:tcPr marL="0" marR="0" marT="0" marB="0" anchor="b">
                    <a:lnL w="12700" cmpd="sng">
                      <a:solidFill>
                        <a:srgbClr val="5AA0F5"/>
                      </a:solidFill>
                    </a:lnL>
                    <a:lnR w="12700" cmpd="sng">
                      <a:solidFill>
                        <a:srgbClr val="5AA0F5"/>
                      </a:solidFill>
                    </a:lnR>
                    <a:lnT w="12700" cmpd="sng">
                      <a:solidFill>
                        <a:srgbClr val="5AA0F5"/>
                      </a:solidFill>
                    </a:lnT>
                    <a:lnB w="12700" cmpd="sng">
                      <a:solidFill>
                        <a:srgbClr val="5AA0F5"/>
                      </a:solidFill>
                    </a:lnB>
                    <a:lnTlToBr w="12700" cmpd="sng">
                      <a:noFill/>
                      <a:prstDash val="solid"/>
                    </a:lnTlToBr>
                    <a:lnBlToTr w="12700" cmpd="sng">
                      <a:noFill/>
                      <a:prstDash val="solid"/>
                    </a:lnBlToTr>
                    <a:solidFill>
                      <a:srgbClr val="5AA0F5">
                        <a:tint val="20000"/>
                      </a:srgbClr>
                    </a:solid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algn="l" fontAlgn="b"/>
                      <a:r>
                        <a:rPr lang="en-IN" sz="1200" b="0" i="0" u="none" strike="noStrike" dirty="0" smtClean="0">
                          <a:solidFill>
                            <a:srgbClr val="000000"/>
                          </a:solidFill>
                          <a:effectLst/>
                          <a:latin typeface="Leelawadee" panose="020B0502040204020203" pitchFamily="34" charset="-34"/>
                          <a:cs typeface="Leelawadee" panose="020B0502040204020203" pitchFamily="34" charset="-34"/>
                        </a:rPr>
                        <a:t>Donate points and</a:t>
                      </a:r>
                      <a:r>
                        <a:rPr lang="en-IN" sz="1200" b="0" i="0" u="none" strike="noStrike" baseline="0" dirty="0" smtClean="0">
                          <a:solidFill>
                            <a:srgbClr val="000000"/>
                          </a:solidFill>
                          <a:effectLst/>
                          <a:latin typeface="Leelawadee" panose="020B0502040204020203" pitchFamily="34" charset="-34"/>
                          <a:cs typeface="Leelawadee" panose="020B0502040204020203" pitchFamily="34" charset="-34"/>
                        </a:rPr>
                        <a:t> track impact</a:t>
                      </a:r>
                      <a:endParaRPr lang="en-IN" sz="1200" b="0" i="0" u="none" strike="noStrike" dirty="0">
                        <a:solidFill>
                          <a:srgbClr val="000000"/>
                        </a:solidFill>
                        <a:effectLst/>
                        <a:latin typeface="Leelawadee" panose="020B0502040204020203" pitchFamily="34" charset="-34"/>
                        <a:cs typeface="Leelawadee" panose="020B0502040204020203" pitchFamily="34" charset="-34"/>
                      </a:endParaRPr>
                    </a:p>
                  </a:txBody>
                  <a:tcPr marL="0" marR="0" marT="0" marB="0" anchor="b">
                    <a:lnL w="12700" cmpd="sng">
                      <a:solidFill>
                        <a:srgbClr val="5AA0F5"/>
                      </a:solidFill>
                    </a:lnL>
                    <a:lnR w="12700" cmpd="sng">
                      <a:solidFill>
                        <a:srgbClr val="5AA0F5"/>
                      </a:solidFill>
                    </a:lnR>
                    <a:lnT w="12700" cmpd="sng">
                      <a:solidFill>
                        <a:srgbClr val="5AA0F5"/>
                      </a:solidFill>
                    </a:lnT>
                    <a:lnB w="12700" cmpd="sng">
                      <a:solidFill>
                        <a:srgbClr val="5AA0F5"/>
                      </a:solidFill>
                    </a:lnB>
                    <a:lnTlToBr w="12700" cmpd="sng">
                      <a:noFill/>
                      <a:prstDash val="solid"/>
                    </a:lnTlToBr>
                    <a:lnBlToTr w="12700" cmpd="sng">
                      <a:noFill/>
                      <a:prstDash val="solid"/>
                    </a:lnBlToTr>
                    <a:solidFill>
                      <a:srgbClr val="5AA0F5">
                        <a:tint val="20000"/>
                      </a:srgbClr>
                    </a:solid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marL="0" marR="0" indent="0" algn="ctr" defTabSz="457200" rtl="0" eaLnBrk="1" fontAlgn="auto" latinLnBrk="0" hangingPunct="1">
                        <a:lnSpc>
                          <a:spcPct val="100000"/>
                        </a:lnSpc>
                        <a:spcBef>
                          <a:spcPts val="0"/>
                        </a:spcBef>
                        <a:spcAft>
                          <a:spcPts val="0"/>
                        </a:spcAft>
                        <a:buClrTx/>
                        <a:buSzTx/>
                        <a:buFontTx/>
                        <a:buNone/>
                        <a:tabLst/>
                        <a:defRPr/>
                      </a:pPr>
                      <a:r>
                        <a:rPr lang="en-IN" sz="1200" dirty="0" smtClean="0">
                          <a:latin typeface="Leelawadee" panose="020B0502040204020203" pitchFamily="34" charset="-34"/>
                          <a:cs typeface="Leelawadee" panose="020B0502040204020203" pitchFamily="34" charset="-34"/>
                        </a:rPr>
                        <a:t>Pan India</a:t>
                      </a:r>
                    </a:p>
                  </a:txBody>
                  <a:tcPr marL="7668" marR="7668" marT="7668" marB="0" anchor="b">
                    <a:lnL w="12700" cmpd="sng">
                      <a:solidFill>
                        <a:srgbClr val="5AA0F5"/>
                      </a:solidFill>
                    </a:lnL>
                    <a:lnR w="12700" cmpd="sng">
                      <a:solidFill>
                        <a:srgbClr val="5AA0F5"/>
                      </a:solidFill>
                    </a:lnR>
                    <a:lnT w="12700" cmpd="sng">
                      <a:solidFill>
                        <a:srgbClr val="5AA0F5"/>
                      </a:solidFill>
                    </a:lnT>
                    <a:lnB w="12700" cmpd="sng">
                      <a:solidFill>
                        <a:srgbClr val="5AA0F5"/>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algn="ctr"/>
                      <a:r>
                        <a:rPr lang="en-IN" sz="1200" dirty="0" smtClean="0">
                          <a:latin typeface="Leelawadee" panose="020B0502040204020203" pitchFamily="34" charset="-34"/>
                          <a:cs typeface="Leelawadee" panose="020B0502040204020203" pitchFamily="34" charset="-34"/>
                        </a:rPr>
                        <a:t>-</a:t>
                      </a:r>
                      <a:endParaRPr lang="en-IN" sz="1200" dirty="0">
                        <a:latin typeface="Leelawadee" panose="020B0502040204020203" pitchFamily="34" charset="-34"/>
                        <a:cs typeface="Leelawadee" panose="020B0502040204020203" pitchFamily="34" charset="-34"/>
                      </a:endParaRPr>
                    </a:p>
                  </a:txBody>
                  <a:tcPr marL="7668" marR="7668" marT="7668" marB="0" anchor="b">
                    <a:lnL w="12700" cmpd="sng">
                      <a:solidFill>
                        <a:srgbClr val="5AA0F5"/>
                      </a:solidFill>
                    </a:lnL>
                    <a:lnR w="12700" cmpd="sng">
                      <a:solidFill>
                        <a:srgbClr val="5AA0F5"/>
                      </a:solidFill>
                    </a:lnR>
                    <a:lnT w="12700" cmpd="sng">
                      <a:solidFill>
                        <a:srgbClr val="5AA0F5"/>
                      </a:solidFill>
                    </a:lnT>
                    <a:lnB w="12700" cmpd="sng">
                      <a:solidFill>
                        <a:srgbClr val="5AA0F5"/>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algn="ctr"/>
                      <a:r>
                        <a:rPr lang="en-IN" sz="1200" dirty="0" smtClean="0">
                          <a:latin typeface="Leelawadee" panose="020B0502040204020203" pitchFamily="34" charset="-34"/>
                          <a:cs typeface="Leelawadee" panose="020B0502040204020203" pitchFamily="34" charset="-34"/>
                        </a:rPr>
                        <a:t>-</a:t>
                      </a:r>
                      <a:endParaRPr lang="en-IN" sz="1200" dirty="0">
                        <a:latin typeface="Leelawadee" panose="020B0502040204020203" pitchFamily="34" charset="-34"/>
                        <a:cs typeface="Leelawadee" panose="020B0502040204020203" pitchFamily="34" charset="-34"/>
                      </a:endParaRPr>
                    </a:p>
                  </a:txBody>
                  <a:tcPr marL="7668" marR="7668" marT="7668" marB="0" anchor="b">
                    <a:lnL w="12700" cmpd="sng">
                      <a:solidFill>
                        <a:srgbClr val="5AA0F5"/>
                      </a:solidFill>
                    </a:lnL>
                    <a:lnR w="12700" cmpd="sng">
                      <a:solidFill>
                        <a:srgbClr val="5AA0F5"/>
                      </a:solidFill>
                    </a:lnR>
                    <a:lnT w="12700" cmpd="sng">
                      <a:solidFill>
                        <a:srgbClr val="5AA0F5"/>
                      </a:solidFill>
                    </a:lnT>
                    <a:lnB w="12700" cmpd="sng">
                      <a:solidFill>
                        <a:srgbClr val="5AA0F5"/>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algn="ctr"/>
                      <a:r>
                        <a:rPr lang="en-IN" sz="1200" dirty="0" smtClean="0">
                          <a:latin typeface="Leelawadee" panose="020B0502040204020203" pitchFamily="34" charset="-34"/>
                          <a:cs typeface="Leelawadee" panose="020B0502040204020203" pitchFamily="34" charset="-34"/>
                        </a:rPr>
                        <a:t>-</a:t>
                      </a:r>
                      <a:endParaRPr lang="en-IN" sz="1200" dirty="0">
                        <a:latin typeface="Leelawadee" panose="020B0502040204020203" pitchFamily="34" charset="-34"/>
                        <a:cs typeface="Leelawadee" panose="020B0502040204020203" pitchFamily="34" charset="-34"/>
                      </a:endParaRPr>
                    </a:p>
                  </a:txBody>
                  <a:tcPr marL="7668" marR="7668" marT="7668" marB="0" anchor="b">
                    <a:lnL w="12700" cmpd="sng">
                      <a:solidFill>
                        <a:srgbClr val="5AA0F5"/>
                      </a:solidFill>
                    </a:lnL>
                    <a:lnR w="12700" cmpd="sng">
                      <a:solidFill>
                        <a:srgbClr val="5AA0F5"/>
                      </a:solidFill>
                    </a:lnR>
                    <a:lnT w="12700" cmpd="sng">
                      <a:solidFill>
                        <a:srgbClr val="5AA0F5"/>
                      </a:solidFill>
                    </a:lnT>
                    <a:lnB w="12700" cmpd="sng">
                      <a:solidFill>
                        <a:srgbClr val="5AA0F5"/>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algn="ctr"/>
                      <a:r>
                        <a:rPr lang="en-IN" sz="1200" b="1" u="none" strike="noStrike" kern="1200" dirty="0" smtClean="0">
                          <a:solidFill>
                            <a:srgbClr val="00B050"/>
                          </a:solidFill>
                          <a:effectLst/>
                          <a:latin typeface="Leelawadee" panose="020B0502040204020203" pitchFamily="34" charset="-34"/>
                          <a:ea typeface="+mn-ea"/>
                          <a:cs typeface="Leelawadee" panose="020B0502040204020203" pitchFamily="34" charset="-34"/>
                        </a:rPr>
                        <a:t>High</a:t>
                      </a:r>
                      <a:endParaRPr lang="en-IN" sz="1200" b="1" u="none" strike="noStrike" kern="1200" dirty="0">
                        <a:solidFill>
                          <a:srgbClr val="00B050"/>
                        </a:solidFill>
                        <a:effectLst/>
                        <a:latin typeface="Leelawadee" panose="020B0502040204020203" pitchFamily="34" charset="-34"/>
                        <a:ea typeface="+mn-ea"/>
                        <a:cs typeface="Leelawadee" panose="020B0502040204020203" pitchFamily="34" charset="-34"/>
                      </a:endParaRPr>
                    </a:p>
                  </a:txBody>
                  <a:tcPr marL="7668" marR="7668" marT="7668" marB="0" anchor="b">
                    <a:lnL w="12700" cmpd="sng">
                      <a:solidFill>
                        <a:srgbClr val="5AA0F5"/>
                      </a:solidFill>
                    </a:lnL>
                    <a:lnR w="12700" cmpd="sng">
                      <a:solidFill>
                        <a:srgbClr val="5AA0F5"/>
                      </a:solidFill>
                    </a:lnR>
                    <a:lnT w="12700" cmpd="sng">
                      <a:solidFill>
                        <a:srgbClr val="5AA0F5"/>
                      </a:solidFill>
                    </a:lnT>
                    <a:lnB w="12700" cmpd="sng">
                      <a:solidFill>
                        <a:srgbClr val="5AA0F5"/>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algn="ctr"/>
                      <a:r>
                        <a:rPr lang="en-IN" sz="1200" b="1" u="none" strike="noStrike" kern="1200" dirty="0" smtClean="0">
                          <a:solidFill>
                            <a:srgbClr val="00B050"/>
                          </a:solidFill>
                          <a:effectLst/>
                          <a:latin typeface="Leelawadee" panose="020B0502040204020203" pitchFamily="34" charset="-34"/>
                          <a:ea typeface="+mn-ea"/>
                          <a:cs typeface="Leelawadee" panose="020B0502040204020203" pitchFamily="34" charset="-34"/>
                        </a:rPr>
                        <a:t>High</a:t>
                      </a:r>
                      <a:endParaRPr lang="en-IN" sz="1200" b="1" u="none" strike="noStrike" kern="1200" dirty="0">
                        <a:solidFill>
                          <a:srgbClr val="00B050"/>
                        </a:solidFill>
                        <a:effectLst/>
                        <a:latin typeface="Leelawadee" panose="020B0502040204020203" pitchFamily="34" charset="-34"/>
                        <a:ea typeface="+mn-ea"/>
                        <a:cs typeface="Leelawadee" panose="020B0502040204020203" pitchFamily="34" charset="-34"/>
                      </a:endParaRPr>
                    </a:p>
                  </a:txBody>
                  <a:tcPr marL="7668" marR="7668" marT="7668" marB="0" anchor="b">
                    <a:lnL w="12700" cmpd="sng">
                      <a:solidFill>
                        <a:srgbClr val="5AA0F5"/>
                      </a:solidFill>
                    </a:lnL>
                    <a:lnR w="12700" cmpd="sng">
                      <a:solidFill>
                        <a:srgbClr val="5AA0F5"/>
                      </a:solidFill>
                    </a:lnR>
                    <a:lnT w="12700" cmpd="sng">
                      <a:solidFill>
                        <a:srgbClr val="5AA0F5"/>
                      </a:solidFill>
                    </a:lnT>
                    <a:lnB w="12700" cmpd="sng">
                      <a:solidFill>
                        <a:srgbClr val="5AA0F5"/>
                      </a:solidFill>
                    </a:lnB>
                    <a:lnTlToBr w="12700" cmpd="sng">
                      <a:noFill/>
                      <a:prstDash val="solid"/>
                    </a:lnTlToBr>
                    <a:lnBlToTr w="12700" cmpd="sng">
                      <a:noFill/>
                      <a:prstDash val="solid"/>
                    </a:lnBlToTr>
                    <a:noFill/>
                  </a:tcPr>
                </a:tc>
              </a:tr>
            </a:tbl>
          </a:graphicData>
        </a:graphic>
      </p:graphicFrame>
      <p:sp>
        <p:nvSpPr>
          <p:cNvPr id="52" name="Oval 51"/>
          <p:cNvSpPr/>
          <p:nvPr/>
        </p:nvSpPr>
        <p:spPr>
          <a:xfrm>
            <a:off x="220003" y="1436182"/>
            <a:ext cx="220306" cy="220306"/>
          </a:xfrm>
          <a:prstGeom prst="ellipse">
            <a:avLst/>
          </a:prstGeom>
          <a:solidFill>
            <a:srgbClr val="0E5580">
              <a:lumMod val="60000"/>
              <a:lumOff val="40000"/>
            </a:srgbClr>
          </a:solidFill>
          <a:ln w="19050" cap="rnd" cmpd="sng" algn="ctr">
            <a:solidFill>
              <a:srgbClr val="0E5580">
                <a:lumMod val="7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400" b="1" i="0" u="none" strike="noStrike" kern="0" cap="none" spc="0" normalizeH="0" baseline="0" noProof="0" dirty="0" smtClean="0">
                <a:ln>
                  <a:noFill/>
                </a:ln>
                <a:solidFill>
                  <a:prstClr val="white"/>
                </a:solidFill>
                <a:effectLst/>
                <a:uLnTx/>
                <a:uFillTx/>
                <a:latin typeface="Century Gothic"/>
                <a:ea typeface="+mn-ea"/>
                <a:cs typeface="+mn-cs"/>
              </a:rPr>
              <a:t>1</a:t>
            </a:r>
            <a:endParaRPr kumimoji="0" lang="en-IN" sz="1400" b="1" i="0" u="none" strike="noStrike" kern="0" cap="none" spc="0" normalizeH="0" baseline="0" noProof="0" dirty="0">
              <a:ln>
                <a:noFill/>
              </a:ln>
              <a:solidFill>
                <a:prstClr val="white"/>
              </a:solidFill>
              <a:effectLst/>
              <a:uLnTx/>
              <a:uFillTx/>
              <a:latin typeface="Century Gothic"/>
              <a:ea typeface="+mn-ea"/>
              <a:cs typeface="+mn-cs"/>
            </a:endParaRPr>
          </a:p>
        </p:txBody>
      </p:sp>
      <p:sp>
        <p:nvSpPr>
          <p:cNvPr id="53" name="Oval 52"/>
          <p:cNvSpPr/>
          <p:nvPr/>
        </p:nvSpPr>
        <p:spPr>
          <a:xfrm>
            <a:off x="223910" y="1752145"/>
            <a:ext cx="220306" cy="220306"/>
          </a:xfrm>
          <a:prstGeom prst="ellipse">
            <a:avLst/>
          </a:prstGeom>
          <a:solidFill>
            <a:srgbClr val="0E5580">
              <a:lumMod val="60000"/>
              <a:lumOff val="40000"/>
            </a:srgbClr>
          </a:solidFill>
          <a:ln w="19050" cap="rnd" cmpd="sng" algn="ctr">
            <a:solidFill>
              <a:srgbClr val="0E5580">
                <a:lumMod val="7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400" b="1" i="0" u="none" strike="noStrike" kern="0" cap="none" spc="0" normalizeH="0" baseline="0" noProof="0" dirty="0">
                <a:ln>
                  <a:noFill/>
                </a:ln>
                <a:solidFill>
                  <a:prstClr val="white"/>
                </a:solidFill>
                <a:effectLst/>
                <a:uLnTx/>
                <a:uFillTx/>
                <a:latin typeface="Century Gothic"/>
                <a:ea typeface="+mn-ea"/>
                <a:cs typeface="+mn-cs"/>
              </a:rPr>
              <a:t>2</a:t>
            </a:r>
          </a:p>
        </p:txBody>
      </p:sp>
      <p:sp>
        <p:nvSpPr>
          <p:cNvPr id="54" name="Oval 53"/>
          <p:cNvSpPr/>
          <p:nvPr/>
        </p:nvSpPr>
        <p:spPr>
          <a:xfrm>
            <a:off x="223910" y="2081964"/>
            <a:ext cx="220306" cy="220306"/>
          </a:xfrm>
          <a:prstGeom prst="ellipse">
            <a:avLst/>
          </a:prstGeom>
          <a:solidFill>
            <a:srgbClr val="0E5580">
              <a:lumMod val="60000"/>
              <a:lumOff val="40000"/>
            </a:srgbClr>
          </a:solidFill>
          <a:ln w="19050" cap="rnd" cmpd="sng" algn="ctr">
            <a:solidFill>
              <a:srgbClr val="0E5580">
                <a:lumMod val="7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400" b="1" i="0" u="none" strike="noStrike" kern="0" cap="none" spc="0" normalizeH="0" baseline="0" noProof="0" dirty="0" smtClean="0">
                <a:ln>
                  <a:noFill/>
                </a:ln>
                <a:solidFill>
                  <a:prstClr val="white"/>
                </a:solidFill>
                <a:effectLst/>
                <a:uLnTx/>
                <a:uFillTx/>
                <a:latin typeface="Century Gothic"/>
                <a:ea typeface="+mn-ea"/>
                <a:cs typeface="+mn-cs"/>
              </a:rPr>
              <a:t>3</a:t>
            </a:r>
            <a:endParaRPr kumimoji="0" lang="en-IN" sz="1400" b="1" i="0" u="none" strike="noStrike" kern="0" cap="none" spc="0" normalizeH="0" baseline="0" noProof="0" dirty="0">
              <a:ln>
                <a:noFill/>
              </a:ln>
              <a:solidFill>
                <a:prstClr val="white"/>
              </a:solidFill>
              <a:effectLst/>
              <a:uLnTx/>
              <a:uFillTx/>
              <a:latin typeface="Century Gothic"/>
              <a:ea typeface="+mn-ea"/>
              <a:cs typeface="+mn-cs"/>
            </a:endParaRPr>
          </a:p>
        </p:txBody>
      </p:sp>
      <p:sp>
        <p:nvSpPr>
          <p:cNvPr id="55" name="Oval 54"/>
          <p:cNvSpPr/>
          <p:nvPr/>
        </p:nvSpPr>
        <p:spPr>
          <a:xfrm>
            <a:off x="223910" y="2416330"/>
            <a:ext cx="220306" cy="220306"/>
          </a:xfrm>
          <a:prstGeom prst="ellipse">
            <a:avLst/>
          </a:prstGeom>
          <a:solidFill>
            <a:srgbClr val="0E5580">
              <a:lumMod val="60000"/>
              <a:lumOff val="40000"/>
            </a:srgbClr>
          </a:solidFill>
          <a:ln w="19050" cap="rnd" cmpd="sng" algn="ctr">
            <a:solidFill>
              <a:srgbClr val="0E5580">
                <a:lumMod val="7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400" b="1" i="0" u="none" strike="noStrike" kern="0" cap="none" spc="0" normalizeH="0" baseline="0" noProof="0" dirty="0">
                <a:ln>
                  <a:noFill/>
                </a:ln>
                <a:solidFill>
                  <a:prstClr val="white"/>
                </a:solidFill>
                <a:effectLst/>
                <a:uLnTx/>
                <a:uFillTx/>
                <a:latin typeface="Century Gothic"/>
                <a:ea typeface="+mn-ea"/>
                <a:cs typeface="+mn-cs"/>
              </a:rPr>
              <a:t>4</a:t>
            </a:r>
          </a:p>
        </p:txBody>
      </p:sp>
      <p:sp>
        <p:nvSpPr>
          <p:cNvPr id="56" name="Oval 55"/>
          <p:cNvSpPr/>
          <p:nvPr/>
        </p:nvSpPr>
        <p:spPr>
          <a:xfrm>
            <a:off x="223910" y="2732501"/>
            <a:ext cx="220306" cy="220306"/>
          </a:xfrm>
          <a:prstGeom prst="ellipse">
            <a:avLst/>
          </a:prstGeom>
          <a:solidFill>
            <a:srgbClr val="0E5580">
              <a:lumMod val="60000"/>
              <a:lumOff val="40000"/>
            </a:srgbClr>
          </a:solidFill>
          <a:ln w="19050" cap="rnd" cmpd="sng" algn="ctr">
            <a:solidFill>
              <a:srgbClr val="0E5580">
                <a:lumMod val="7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400" b="1" i="0" u="none" strike="noStrike" kern="0" cap="none" spc="0" normalizeH="0" baseline="0" noProof="0" dirty="0" smtClean="0">
                <a:ln>
                  <a:noFill/>
                </a:ln>
                <a:solidFill>
                  <a:prstClr val="white"/>
                </a:solidFill>
                <a:effectLst/>
                <a:uLnTx/>
                <a:uFillTx/>
                <a:latin typeface="Century Gothic"/>
                <a:ea typeface="+mn-ea"/>
                <a:cs typeface="+mn-cs"/>
              </a:rPr>
              <a:t>5</a:t>
            </a:r>
            <a:endParaRPr kumimoji="0" lang="en-IN" sz="1400" b="1" i="0" u="none" strike="noStrike" kern="0" cap="none" spc="0" normalizeH="0" baseline="0" noProof="0" dirty="0">
              <a:ln>
                <a:noFill/>
              </a:ln>
              <a:solidFill>
                <a:prstClr val="white"/>
              </a:solidFill>
              <a:effectLst/>
              <a:uLnTx/>
              <a:uFillTx/>
              <a:latin typeface="Century Gothic"/>
              <a:ea typeface="+mn-ea"/>
              <a:cs typeface="+mn-cs"/>
            </a:endParaRPr>
          </a:p>
        </p:txBody>
      </p:sp>
      <p:sp>
        <p:nvSpPr>
          <p:cNvPr id="57" name="Oval 56"/>
          <p:cNvSpPr/>
          <p:nvPr/>
        </p:nvSpPr>
        <p:spPr>
          <a:xfrm>
            <a:off x="223910" y="3048672"/>
            <a:ext cx="220306" cy="220306"/>
          </a:xfrm>
          <a:prstGeom prst="ellipse">
            <a:avLst/>
          </a:prstGeom>
          <a:solidFill>
            <a:srgbClr val="0E5580">
              <a:lumMod val="60000"/>
              <a:lumOff val="40000"/>
            </a:srgbClr>
          </a:solidFill>
          <a:ln w="19050" cap="rnd" cmpd="sng" algn="ctr">
            <a:solidFill>
              <a:srgbClr val="0E5580">
                <a:lumMod val="7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400" b="1" i="0" u="none" strike="noStrike" kern="0" cap="none" spc="0" normalizeH="0" baseline="0" noProof="0" dirty="0" smtClean="0">
                <a:ln>
                  <a:noFill/>
                </a:ln>
                <a:solidFill>
                  <a:prstClr val="white"/>
                </a:solidFill>
                <a:effectLst/>
                <a:uLnTx/>
                <a:uFillTx/>
                <a:latin typeface="Century Gothic"/>
                <a:ea typeface="+mn-ea"/>
                <a:cs typeface="+mn-cs"/>
              </a:rPr>
              <a:t>6</a:t>
            </a:r>
            <a:endParaRPr kumimoji="0" lang="en-IN" sz="1400" b="1" i="0" u="none" strike="noStrike" kern="0" cap="none" spc="0" normalizeH="0" baseline="0" noProof="0" dirty="0">
              <a:ln>
                <a:noFill/>
              </a:ln>
              <a:solidFill>
                <a:prstClr val="white"/>
              </a:solidFill>
              <a:effectLst/>
              <a:uLnTx/>
              <a:uFillTx/>
              <a:latin typeface="Century Gothic"/>
              <a:ea typeface="+mn-ea"/>
              <a:cs typeface="+mn-cs"/>
            </a:endParaRPr>
          </a:p>
        </p:txBody>
      </p:sp>
      <p:sp>
        <p:nvSpPr>
          <p:cNvPr id="58" name="Oval 57"/>
          <p:cNvSpPr/>
          <p:nvPr/>
        </p:nvSpPr>
        <p:spPr>
          <a:xfrm>
            <a:off x="206355" y="3369377"/>
            <a:ext cx="220306" cy="220306"/>
          </a:xfrm>
          <a:prstGeom prst="ellipse">
            <a:avLst/>
          </a:prstGeom>
          <a:solidFill>
            <a:srgbClr val="0E5580">
              <a:lumMod val="60000"/>
              <a:lumOff val="40000"/>
            </a:srgbClr>
          </a:solidFill>
          <a:ln w="19050" cap="rnd" cmpd="sng" algn="ctr">
            <a:solidFill>
              <a:srgbClr val="0E5580">
                <a:lumMod val="7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400" b="1" i="0" u="none" strike="noStrike" kern="0" cap="none" spc="0" normalizeH="0" baseline="0" noProof="0" dirty="0">
                <a:ln>
                  <a:noFill/>
                </a:ln>
                <a:solidFill>
                  <a:prstClr val="white"/>
                </a:solidFill>
                <a:effectLst/>
                <a:uLnTx/>
                <a:uFillTx/>
                <a:latin typeface="Century Gothic"/>
                <a:ea typeface="+mn-ea"/>
                <a:cs typeface="+mn-cs"/>
              </a:rPr>
              <a:t>7</a:t>
            </a:r>
          </a:p>
        </p:txBody>
      </p:sp>
      <p:sp>
        <p:nvSpPr>
          <p:cNvPr id="59" name="Oval 58"/>
          <p:cNvSpPr/>
          <p:nvPr/>
        </p:nvSpPr>
        <p:spPr>
          <a:xfrm>
            <a:off x="220003" y="3685544"/>
            <a:ext cx="220306" cy="220306"/>
          </a:xfrm>
          <a:prstGeom prst="ellipse">
            <a:avLst/>
          </a:prstGeom>
          <a:solidFill>
            <a:srgbClr val="0E5580">
              <a:lumMod val="60000"/>
              <a:lumOff val="40000"/>
            </a:srgbClr>
          </a:solidFill>
          <a:ln w="19050" cap="rnd" cmpd="sng" algn="ctr">
            <a:solidFill>
              <a:srgbClr val="0E5580">
                <a:lumMod val="7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400" b="1" i="0" u="none" strike="noStrike" kern="0" cap="none" spc="0" normalizeH="0" baseline="0" noProof="0" dirty="0" smtClean="0">
                <a:ln>
                  <a:noFill/>
                </a:ln>
                <a:solidFill>
                  <a:prstClr val="white"/>
                </a:solidFill>
                <a:effectLst/>
                <a:uLnTx/>
                <a:uFillTx/>
                <a:latin typeface="Century Gothic"/>
                <a:ea typeface="+mn-ea"/>
                <a:cs typeface="+mn-cs"/>
              </a:rPr>
              <a:t>8</a:t>
            </a:r>
            <a:endParaRPr kumimoji="0" lang="en-IN" sz="1400" b="1" i="0" u="none" strike="noStrike" kern="0" cap="none" spc="0" normalizeH="0" baseline="0" noProof="0" dirty="0">
              <a:ln>
                <a:noFill/>
              </a:ln>
              <a:solidFill>
                <a:prstClr val="white"/>
              </a:solidFill>
              <a:effectLst/>
              <a:uLnTx/>
              <a:uFillTx/>
              <a:latin typeface="Century Gothic"/>
              <a:ea typeface="+mn-ea"/>
              <a:cs typeface="+mn-cs"/>
            </a:endParaRPr>
          </a:p>
        </p:txBody>
      </p:sp>
      <p:sp>
        <p:nvSpPr>
          <p:cNvPr id="60" name="Oval 59"/>
          <p:cNvSpPr/>
          <p:nvPr/>
        </p:nvSpPr>
        <p:spPr>
          <a:xfrm>
            <a:off x="206355" y="4001720"/>
            <a:ext cx="220306" cy="220306"/>
          </a:xfrm>
          <a:prstGeom prst="ellipse">
            <a:avLst/>
          </a:prstGeom>
          <a:solidFill>
            <a:srgbClr val="0E5580">
              <a:lumMod val="60000"/>
              <a:lumOff val="40000"/>
            </a:srgbClr>
          </a:solidFill>
          <a:ln w="19050" cap="rnd" cmpd="sng" algn="ctr">
            <a:solidFill>
              <a:srgbClr val="0E5580">
                <a:lumMod val="7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400" b="1" i="0" u="none" strike="noStrike" kern="0" cap="none" spc="0" normalizeH="0" baseline="0" noProof="0" dirty="0" smtClean="0">
                <a:ln>
                  <a:noFill/>
                </a:ln>
                <a:solidFill>
                  <a:prstClr val="white"/>
                </a:solidFill>
                <a:effectLst/>
                <a:uLnTx/>
                <a:uFillTx/>
                <a:latin typeface="Century Gothic"/>
                <a:ea typeface="+mn-ea"/>
                <a:cs typeface="+mn-cs"/>
              </a:rPr>
              <a:t>9</a:t>
            </a:r>
            <a:endParaRPr kumimoji="0" lang="en-IN" sz="1400" b="1" i="0" u="none" strike="noStrike" kern="0" cap="none" spc="0" normalizeH="0" baseline="0" noProof="0" dirty="0">
              <a:ln>
                <a:noFill/>
              </a:ln>
              <a:solidFill>
                <a:prstClr val="white"/>
              </a:solidFill>
              <a:effectLst/>
              <a:uLnTx/>
              <a:uFillTx/>
              <a:latin typeface="Century Gothic"/>
              <a:ea typeface="+mn-ea"/>
              <a:cs typeface="+mn-cs"/>
            </a:endParaRPr>
          </a:p>
        </p:txBody>
      </p:sp>
      <p:grpSp>
        <p:nvGrpSpPr>
          <p:cNvPr id="61" name="Group 60"/>
          <p:cNvGrpSpPr/>
          <p:nvPr/>
        </p:nvGrpSpPr>
        <p:grpSpPr>
          <a:xfrm>
            <a:off x="129558" y="4317859"/>
            <a:ext cx="297103" cy="220306"/>
            <a:chOff x="13648" y="5263410"/>
            <a:chExt cx="297103" cy="220306"/>
          </a:xfrm>
        </p:grpSpPr>
        <p:sp>
          <p:nvSpPr>
            <p:cNvPr id="62" name="Oval 61"/>
            <p:cNvSpPr/>
            <p:nvPr/>
          </p:nvSpPr>
          <p:spPr>
            <a:xfrm>
              <a:off x="90445" y="5263410"/>
              <a:ext cx="220306" cy="220306"/>
            </a:xfrm>
            <a:prstGeom prst="ellipse">
              <a:avLst/>
            </a:prstGeom>
            <a:solidFill>
              <a:srgbClr val="0E5580">
                <a:lumMod val="60000"/>
                <a:lumOff val="40000"/>
              </a:srgbClr>
            </a:solidFill>
            <a:ln w="19050" cap="rnd" cmpd="sng" algn="ctr">
              <a:solidFill>
                <a:srgbClr val="0E5580">
                  <a:lumMod val="7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400" b="1" i="0" u="none" strike="noStrike" kern="0" cap="none" spc="0" normalizeH="0" baseline="0" noProof="0" dirty="0">
                <a:ln>
                  <a:noFill/>
                </a:ln>
                <a:solidFill>
                  <a:prstClr val="white"/>
                </a:solidFill>
                <a:effectLst/>
                <a:uLnTx/>
                <a:uFillTx/>
                <a:latin typeface="Century Gothic"/>
                <a:ea typeface="+mn-ea"/>
                <a:cs typeface="+mn-cs"/>
              </a:endParaRPr>
            </a:p>
          </p:txBody>
        </p:sp>
        <p:sp>
          <p:nvSpPr>
            <p:cNvPr id="63" name="TextBox 62"/>
            <p:cNvSpPr txBox="1"/>
            <p:nvPr/>
          </p:nvSpPr>
          <p:spPr bwMode="gray">
            <a:xfrm>
              <a:off x="13648" y="5295284"/>
              <a:ext cx="162459" cy="162459"/>
            </a:xfrm>
            <a:prstGeom prst="rect">
              <a:avLst/>
            </a:prstGeom>
          </p:spPr>
          <p:txBody>
            <a:bodyPr vert="horz" wrap="none" lIns="91440" tIns="45720" rIns="91440" bIns="4572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IN" sz="1400" b="1" i="0" u="none" strike="noStrike" kern="0" cap="none" spc="0" normalizeH="0" baseline="0" noProof="0" dirty="0" smtClean="0">
                  <a:ln>
                    <a:noFill/>
                  </a:ln>
                  <a:solidFill>
                    <a:prstClr val="white"/>
                  </a:solidFill>
                  <a:effectLst/>
                  <a:uLnTx/>
                  <a:uFillTx/>
                  <a:latin typeface="Century Gothic"/>
                </a:rPr>
                <a:t>10</a:t>
              </a:r>
            </a:p>
          </p:txBody>
        </p:sp>
      </p:grpSp>
      <p:grpSp>
        <p:nvGrpSpPr>
          <p:cNvPr id="64" name="Group 63"/>
          <p:cNvGrpSpPr/>
          <p:nvPr/>
        </p:nvGrpSpPr>
        <p:grpSpPr>
          <a:xfrm>
            <a:off x="131740" y="4601633"/>
            <a:ext cx="294921" cy="270773"/>
            <a:chOff x="15830" y="5601774"/>
            <a:chExt cx="294921" cy="270773"/>
          </a:xfrm>
        </p:grpSpPr>
        <p:sp>
          <p:nvSpPr>
            <p:cNvPr id="65" name="Oval 64"/>
            <p:cNvSpPr/>
            <p:nvPr/>
          </p:nvSpPr>
          <p:spPr>
            <a:xfrm>
              <a:off x="90445" y="5634173"/>
              <a:ext cx="220306" cy="220306"/>
            </a:xfrm>
            <a:prstGeom prst="ellipse">
              <a:avLst/>
            </a:prstGeom>
            <a:solidFill>
              <a:srgbClr val="0E5580">
                <a:lumMod val="60000"/>
                <a:lumOff val="40000"/>
              </a:srgbClr>
            </a:solidFill>
            <a:ln w="19050" cap="rnd" cmpd="sng" algn="ctr">
              <a:solidFill>
                <a:srgbClr val="0E5580">
                  <a:lumMod val="7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000" b="1" i="0" u="none" strike="noStrike" kern="0" cap="none" spc="0" normalizeH="0" baseline="0" noProof="0" dirty="0">
                <a:ln>
                  <a:noFill/>
                </a:ln>
                <a:solidFill>
                  <a:prstClr val="white"/>
                </a:solidFill>
                <a:effectLst/>
                <a:uLnTx/>
                <a:uFillTx/>
                <a:latin typeface="Century Gothic"/>
                <a:ea typeface="+mn-ea"/>
                <a:cs typeface="+mn-cs"/>
              </a:endParaRPr>
            </a:p>
          </p:txBody>
        </p:sp>
        <p:sp>
          <p:nvSpPr>
            <p:cNvPr id="66" name="TextBox 65"/>
            <p:cNvSpPr txBox="1"/>
            <p:nvPr/>
          </p:nvSpPr>
          <p:spPr bwMode="gray">
            <a:xfrm>
              <a:off x="15830" y="5601774"/>
              <a:ext cx="270773" cy="270773"/>
            </a:xfrm>
            <a:prstGeom prst="rect">
              <a:avLst/>
            </a:prstGeom>
          </p:spPr>
          <p:txBody>
            <a:bodyPr vert="horz" wrap="none" lIns="91440" tIns="45720" rIns="91440" bIns="4572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IN" sz="1400" b="1" i="0" u="none" strike="noStrike" kern="0" cap="none" spc="0" normalizeH="0" baseline="0" noProof="0" dirty="0" smtClean="0">
                  <a:ln>
                    <a:noFill/>
                  </a:ln>
                  <a:solidFill>
                    <a:prstClr val="white"/>
                  </a:solidFill>
                  <a:effectLst/>
                  <a:uLnTx/>
                  <a:uFillTx/>
                  <a:latin typeface="Century Gothic"/>
                </a:rPr>
                <a:t>11</a:t>
              </a:r>
            </a:p>
          </p:txBody>
        </p:sp>
      </p:grpSp>
      <p:grpSp>
        <p:nvGrpSpPr>
          <p:cNvPr id="67" name="Group 66"/>
          <p:cNvGrpSpPr/>
          <p:nvPr/>
        </p:nvGrpSpPr>
        <p:grpSpPr>
          <a:xfrm>
            <a:off x="149295" y="4932610"/>
            <a:ext cx="294921" cy="270773"/>
            <a:chOff x="15830" y="5601774"/>
            <a:chExt cx="294921" cy="270773"/>
          </a:xfrm>
        </p:grpSpPr>
        <p:sp>
          <p:nvSpPr>
            <p:cNvPr id="68" name="Oval 67"/>
            <p:cNvSpPr/>
            <p:nvPr/>
          </p:nvSpPr>
          <p:spPr>
            <a:xfrm>
              <a:off x="90445" y="5634173"/>
              <a:ext cx="220306" cy="220306"/>
            </a:xfrm>
            <a:prstGeom prst="ellipse">
              <a:avLst/>
            </a:prstGeom>
            <a:solidFill>
              <a:srgbClr val="0E5580">
                <a:lumMod val="60000"/>
                <a:lumOff val="40000"/>
              </a:srgbClr>
            </a:solidFill>
            <a:ln w="19050" cap="rnd" cmpd="sng" algn="ctr">
              <a:solidFill>
                <a:srgbClr val="0E5580">
                  <a:lumMod val="7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000" b="1" i="0" u="none" strike="noStrike" kern="0" cap="none" spc="0" normalizeH="0" baseline="0" noProof="0" dirty="0">
                <a:ln>
                  <a:noFill/>
                </a:ln>
                <a:solidFill>
                  <a:prstClr val="white"/>
                </a:solidFill>
                <a:effectLst/>
                <a:uLnTx/>
                <a:uFillTx/>
                <a:latin typeface="Century Gothic"/>
                <a:ea typeface="+mn-ea"/>
                <a:cs typeface="+mn-cs"/>
              </a:endParaRPr>
            </a:p>
          </p:txBody>
        </p:sp>
        <p:sp>
          <p:nvSpPr>
            <p:cNvPr id="69" name="TextBox 68"/>
            <p:cNvSpPr txBox="1"/>
            <p:nvPr/>
          </p:nvSpPr>
          <p:spPr bwMode="gray">
            <a:xfrm>
              <a:off x="15830" y="5601774"/>
              <a:ext cx="270773" cy="270773"/>
            </a:xfrm>
            <a:prstGeom prst="rect">
              <a:avLst/>
            </a:prstGeom>
          </p:spPr>
          <p:txBody>
            <a:bodyPr vert="horz" wrap="none" lIns="91440" tIns="45720" rIns="91440" bIns="4572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IN" sz="1400" b="1" i="0" u="none" strike="noStrike" kern="0" cap="none" spc="0" normalizeH="0" baseline="0" noProof="0" dirty="0" smtClean="0">
                  <a:ln>
                    <a:noFill/>
                  </a:ln>
                  <a:solidFill>
                    <a:prstClr val="white"/>
                  </a:solidFill>
                  <a:effectLst/>
                  <a:uLnTx/>
                  <a:uFillTx/>
                  <a:latin typeface="Century Gothic"/>
                </a:rPr>
                <a:t>12</a:t>
              </a:r>
            </a:p>
          </p:txBody>
        </p:sp>
      </p:grpSp>
      <p:grpSp>
        <p:nvGrpSpPr>
          <p:cNvPr id="70" name="Group 69"/>
          <p:cNvGrpSpPr/>
          <p:nvPr/>
        </p:nvGrpSpPr>
        <p:grpSpPr>
          <a:xfrm>
            <a:off x="149295" y="5574623"/>
            <a:ext cx="294921" cy="270773"/>
            <a:chOff x="15830" y="5601774"/>
            <a:chExt cx="294921" cy="270773"/>
          </a:xfrm>
        </p:grpSpPr>
        <p:sp>
          <p:nvSpPr>
            <p:cNvPr id="72" name="Oval 71"/>
            <p:cNvSpPr/>
            <p:nvPr/>
          </p:nvSpPr>
          <p:spPr>
            <a:xfrm>
              <a:off x="90445" y="5634173"/>
              <a:ext cx="220306" cy="220306"/>
            </a:xfrm>
            <a:prstGeom prst="ellipse">
              <a:avLst/>
            </a:prstGeom>
            <a:solidFill>
              <a:srgbClr val="0E5580">
                <a:lumMod val="60000"/>
                <a:lumOff val="40000"/>
              </a:srgbClr>
            </a:solidFill>
            <a:ln w="19050" cap="rnd" cmpd="sng" algn="ctr">
              <a:solidFill>
                <a:srgbClr val="0E5580">
                  <a:lumMod val="7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000" b="1" i="0" u="none" strike="noStrike" kern="0" cap="none" spc="0" normalizeH="0" baseline="0" noProof="0" dirty="0">
                <a:ln>
                  <a:noFill/>
                </a:ln>
                <a:solidFill>
                  <a:prstClr val="white"/>
                </a:solidFill>
                <a:effectLst/>
                <a:uLnTx/>
                <a:uFillTx/>
                <a:latin typeface="Century Gothic"/>
                <a:ea typeface="+mn-ea"/>
                <a:cs typeface="+mn-cs"/>
              </a:endParaRPr>
            </a:p>
          </p:txBody>
        </p:sp>
        <p:sp>
          <p:nvSpPr>
            <p:cNvPr id="74" name="TextBox 73"/>
            <p:cNvSpPr txBox="1"/>
            <p:nvPr/>
          </p:nvSpPr>
          <p:spPr bwMode="gray">
            <a:xfrm>
              <a:off x="15830" y="5601774"/>
              <a:ext cx="270773" cy="270773"/>
            </a:xfrm>
            <a:prstGeom prst="rect">
              <a:avLst/>
            </a:prstGeom>
          </p:spPr>
          <p:txBody>
            <a:bodyPr vert="horz" wrap="none" lIns="91440" tIns="45720" rIns="91440" bIns="4572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IN" sz="1400" b="1" i="0" u="none" strike="noStrike" kern="0" cap="none" spc="0" normalizeH="0" baseline="0" noProof="0" dirty="0" smtClean="0">
                  <a:ln>
                    <a:noFill/>
                  </a:ln>
                  <a:solidFill>
                    <a:prstClr val="white"/>
                  </a:solidFill>
                  <a:effectLst/>
                  <a:uLnTx/>
                  <a:uFillTx/>
                  <a:latin typeface="Century Gothic"/>
                </a:rPr>
                <a:t>14</a:t>
              </a:r>
            </a:p>
          </p:txBody>
        </p:sp>
      </p:grpSp>
      <p:grpSp>
        <p:nvGrpSpPr>
          <p:cNvPr id="75" name="Group 74"/>
          <p:cNvGrpSpPr/>
          <p:nvPr/>
        </p:nvGrpSpPr>
        <p:grpSpPr>
          <a:xfrm>
            <a:off x="149295" y="5872989"/>
            <a:ext cx="294921" cy="270773"/>
            <a:chOff x="15830" y="5601774"/>
            <a:chExt cx="294921" cy="270773"/>
          </a:xfrm>
        </p:grpSpPr>
        <p:sp>
          <p:nvSpPr>
            <p:cNvPr id="76" name="Oval 75"/>
            <p:cNvSpPr/>
            <p:nvPr/>
          </p:nvSpPr>
          <p:spPr>
            <a:xfrm>
              <a:off x="90445" y="5634173"/>
              <a:ext cx="220306" cy="220306"/>
            </a:xfrm>
            <a:prstGeom prst="ellipse">
              <a:avLst/>
            </a:prstGeom>
            <a:solidFill>
              <a:srgbClr val="0E5580">
                <a:lumMod val="60000"/>
                <a:lumOff val="40000"/>
              </a:srgbClr>
            </a:solidFill>
            <a:ln w="19050" cap="rnd" cmpd="sng" algn="ctr">
              <a:solidFill>
                <a:srgbClr val="0E5580">
                  <a:lumMod val="7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000" b="1" i="0" u="none" strike="noStrike" kern="0" cap="none" spc="0" normalizeH="0" baseline="0" noProof="0" dirty="0">
                <a:ln>
                  <a:noFill/>
                </a:ln>
                <a:solidFill>
                  <a:prstClr val="white"/>
                </a:solidFill>
                <a:effectLst/>
                <a:uLnTx/>
                <a:uFillTx/>
                <a:latin typeface="Century Gothic"/>
                <a:ea typeface="+mn-ea"/>
                <a:cs typeface="+mn-cs"/>
              </a:endParaRPr>
            </a:p>
          </p:txBody>
        </p:sp>
        <p:sp>
          <p:nvSpPr>
            <p:cNvPr id="77" name="TextBox 76"/>
            <p:cNvSpPr txBox="1"/>
            <p:nvPr/>
          </p:nvSpPr>
          <p:spPr bwMode="gray">
            <a:xfrm>
              <a:off x="15830" y="5601774"/>
              <a:ext cx="270773" cy="270773"/>
            </a:xfrm>
            <a:prstGeom prst="rect">
              <a:avLst/>
            </a:prstGeom>
          </p:spPr>
          <p:txBody>
            <a:bodyPr vert="horz" wrap="none" lIns="91440" tIns="45720" rIns="91440" bIns="4572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IN" sz="1400" b="1" i="0" u="none" strike="noStrike" kern="0" cap="none" spc="0" normalizeH="0" baseline="0" noProof="0" dirty="0" smtClean="0">
                  <a:ln>
                    <a:noFill/>
                  </a:ln>
                  <a:solidFill>
                    <a:prstClr val="white"/>
                  </a:solidFill>
                  <a:effectLst/>
                  <a:uLnTx/>
                  <a:uFillTx/>
                  <a:latin typeface="Century Gothic"/>
                </a:rPr>
                <a:t>15</a:t>
              </a:r>
            </a:p>
          </p:txBody>
        </p:sp>
      </p:grpSp>
      <p:grpSp>
        <p:nvGrpSpPr>
          <p:cNvPr id="78" name="Group 77"/>
          <p:cNvGrpSpPr/>
          <p:nvPr/>
        </p:nvGrpSpPr>
        <p:grpSpPr>
          <a:xfrm>
            <a:off x="152443" y="5290273"/>
            <a:ext cx="294921" cy="270773"/>
            <a:chOff x="15830" y="5601774"/>
            <a:chExt cx="294921" cy="270773"/>
          </a:xfrm>
        </p:grpSpPr>
        <p:sp>
          <p:nvSpPr>
            <p:cNvPr id="79" name="Oval 78"/>
            <p:cNvSpPr/>
            <p:nvPr/>
          </p:nvSpPr>
          <p:spPr>
            <a:xfrm>
              <a:off x="90445" y="5634173"/>
              <a:ext cx="220306" cy="220306"/>
            </a:xfrm>
            <a:prstGeom prst="ellipse">
              <a:avLst/>
            </a:prstGeom>
            <a:solidFill>
              <a:srgbClr val="0E5580">
                <a:lumMod val="60000"/>
                <a:lumOff val="40000"/>
              </a:srgbClr>
            </a:solidFill>
            <a:ln w="19050" cap="rnd" cmpd="sng" algn="ctr">
              <a:solidFill>
                <a:srgbClr val="0E5580">
                  <a:lumMod val="7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000" b="1" i="0" u="none" strike="noStrike" kern="0" cap="none" spc="0" normalizeH="0" baseline="0" noProof="0" dirty="0">
                <a:ln>
                  <a:noFill/>
                </a:ln>
                <a:solidFill>
                  <a:prstClr val="white"/>
                </a:solidFill>
                <a:effectLst/>
                <a:uLnTx/>
                <a:uFillTx/>
                <a:latin typeface="Century Gothic"/>
                <a:ea typeface="+mn-ea"/>
                <a:cs typeface="+mn-cs"/>
              </a:endParaRPr>
            </a:p>
          </p:txBody>
        </p:sp>
        <p:sp>
          <p:nvSpPr>
            <p:cNvPr id="80" name="TextBox 79"/>
            <p:cNvSpPr txBox="1"/>
            <p:nvPr/>
          </p:nvSpPr>
          <p:spPr bwMode="gray">
            <a:xfrm>
              <a:off x="15830" y="5601774"/>
              <a:ext cx="270773" cy="270773"/>
            </a:xfrm>
            <a:prstGeom prst="rect">
              <a:avLst/>
            </a:prstGeom>
          </p:spPr>
          <p:txBody>
            <a:bodyPr vert="horz" wrap="none" lIns="91440" tIns="45720" rIns="91440" bIns="4572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IN" sz="1400" b="1" i="0" u="none" strike="noStrike" kern="0" cap="none" spc="0" normalizeH="0" baseline="0" noProof="0" dirty="0" smtClean="0">
                  <a:ln>
                    <a:noFill/>
                  </a:ln>
                  <a:solidFill>
                    <a:prstClr val="white"/>
                  </a:solidFill>
                  <a:effectLst/>
                  <a:uLnTx/>
                  <a:uFillTx/>
                  <a:latin typeface="Century Gothic"/>
                </a:rPr>
                <a:t>13</a:t>
              </a:r>
            </a:p>
          </p:txBody>
        </p:sp>
      </p:grpSp>
    </p:spTree>
    <p:extLst>
      <p:ext uri="{BB962C8B-B14F-4D97-AF65-F5344CB8AC3E}">
        <p14:creationId xmlns:p14="http://schemas.microsoft.com/office/powerpoint/2010/main" val="4080600605"/>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040F425-731D-4835-A38A-9545B9CAE996}" type="slidenum">
              <a:rPr lang="en-IN" smtClean="0">
                <a:solidFill>
                  <a:srgbClr val="000000">
                    <a:tint val="75000"/>
                  </a:srgbClr>
                </a:solidFill>
              </a:rPr>
              <a:pPr/>
              <a:t>51</a:t>
            </a:fld>
            <a:endParaRPr lang="en-IN" dirty="0">
              <a:solidFill>
                <a:srgbClr val="000000">
                  <a:tint val="75000"/>
                </a:srgbClr>
              </a:solidFill>
            </a:endParaRPr>
          </a:p>
        </p:txBody>
      </p:sp>
      <p:sp>
        <p:nvSpPr>
          <p:cNvPr id="5" name="Rectangle 4"/>
          <p:cNvSpPr/>
          <p:nvPr/>
        </p:nvSpPr>
        <p:spPr>
          <a:xfrm>
            <a:off x="2915013" y="237066"/>
            <a:ext cx="6362255" cy="523220"/>
          </a:xfrm>
          <a:prstGeom prst="rect">
            <a:avLst/>
          </a:prstGeom>
          <a:solidFill>
            <a:schemeClr val="bg1"/>
          </a:solidFill>
        </p:spPr>
        <p:txBody>
          <a:bodyPr wrap="none" anchor="ctr">
            <a:spAutoFit/>
          </a:bodyPr>
          <a:lstStyle/>
          <a:p>
            <a:pPr algn="ctr"/>
            <a:r>
              <a:rPr lang="en-IN" sz="2800" b="1" dirty="0" smtClean="0">
                <a:solidFill>
                  <a:srgbClr val="0070C0"/>
                </a:solidFill>
                <a:latin typeface="Leelawadee UI" panose="020B0502040204020203" pitchFamily="34" charset="-34"/>
                <a:cs typeface="Leelawadee UI" panose="020B0502040204020203" pitchFamily="34" charset="-34"/>
              </a:rPr>
              <a:t>List of Privileges: Treats and Goodies</a:t>
            </a:r>
            <a:endParaRPr lang="en-IN" sz="2800" b="1" dirty="0">
              <a:solidFill>
                <a:srgbClr val="0070C0"/>
              </a:solidFill>
              <a:latin typeface="Leelawadee UI" panose="020B0502040204020203" pitchFamily="34" charset="-34"/>
              <a:cs typeface="Leelawadee UI" panose="020B0502040204020203" pitchFamily="34" charset="-34"/>
            </a:endParaRPr>
          </a:p>
        </p:txBody>
      </p:sp>
      <p:graphicFrame>
        <p:nvGraphicFramePr>
          <p:cNvPr id="54" name="Table 53"/>
          <p:cNvGraphicFramePr>
            <a:graphicFrameLocks noGrp="1"/>
          </p:cNvGraphicFramePr>
          <p:nvPr>
            <p:extLst/>
          </p:nvPr>
        </p:nvGraphicFramePr>
        <p:xfrm>
          <a:off x="524510" y="711468"/>
          <a:ext cx="11208719" cy="5547950"/>
        </p:xfrm>
        <a:graphic>
          <a:graphicData uri="http://schemas.openxmlformats.org/drawingml/2006/table">
            <a:tbl>
              <a:tblPr/>
              <a:tblGrid>
                <a:gridCol w="1976336"/>
                <a:gridCol w="3494107"/>
                <a:gridCol w="1058015"/>
                <a:gridCol w="859731"/>
                <a:gridCol w="1209991"/>
                <a:gridCol w="955257"/>
                <a:gridCol w="1655282"/>
              </a:tblGrid>
              <a:tr h="600270">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algn="ctr" fontAlgn="b"/>
                      <a:r>
                        <a:rPr lang="en-IN" sz="1400" b="1" u="none" strike="noStrike" dirty="0" smtClean="0">
                          <a:solidFill>
                            <a:schemeClr val="bg1"/>
                          </a:solidFill>
                          <a:effectLst/>
                          <a:latin typeface="Leelawadee" panose="020B0502040204020203" pitchFamily="34" charset="-34"/>
                          <a:cs typeface="Leelawadee" panose="020B0502040204020203" pitchFamily="34" charset="-34"/>
                        </a:rPr>
                        <a:t>(Company</a:t>
                      </a:r>
                      <a:r>
                        <a:rPr lang="en-IN" sz="1400" b="1" u="none" strike="noStrike" dirty="0">
                          <a:solidFill>
                            <a:schemeClr val="bg1"/>
                          </a:solidFill>
                          <a:effectLst/>
                          <a:latin typeface="Leelawadee" panose="020B0502040204020203" pitchFamily="34" charset="-34"/>
                          <a:cs typeface="Leelawadee" panose="020B0502040204020203" pitchFamily="34" charset="-34"/>
                        </a:rPr>
                        <a:t>)</a:t>
                      </a:r>
                      <a:endParaRPr lang="en-IN" sz="1400" b="1" i="0" u="none" strike="noStrike" dirty="0">
                        <a:solidFill>
                          <a:schemeClr val="bg1"/>
                        </a:solidFill>
                        <a:effectLst/>
                        <a:latin typeface="Leelawadee" panose="020B0502040204020203" pitchFamily="34" charset="-34"/>
                        <a:cs typeface="Leelawadee" panose="020B0502040204020203" pitchFamily="34" charset="-34"/>
                      </a:endParaRPr>
                    </a:p>
                  </a:txBody>
                  <a:tcPr marL="7668" marR="7668" marT="7668" marB="0" anchor="ctr">
                    <a:lnL w="12700" cmpd="sng">
                      <a:solidFill>
                        <a:srgbClr val="5AA0F5"/>
                      </a:solidFill>
                    </a:lnL>
                    <a:lnR w="12700" cmpd="sng">
                      <a:solidFill>
                        <a:srgbClr val="5AA0F5"/>
                      </a:solidFill>
                    </a:lnR>
                    <a:lnT w="12700" cmpd="sng">
                      <a:solidFill>
                        <a:srgbClr val="5AA0F5"/>
                      </a:solidFill>
                    </a:lnT>
                    <a:lnB w="12700" cmpd="sng">
                      <a:solidFill>
                        <a:srgbClr val="5AA0F5"/>
                      </a:solidFill>
                    </a:lnB>
                    <a:lnTlToBr w="12700" cmpd="sng">
                      <a:noFill/>
                      <a:prstDash val="solid"/>
                    </a:lnTlToBr>
                    <a:lnBlToTr w="12700" cmpd="sng">
                      <a:noFill/>
                      <a:prstDash val="solid"/>
                    </a:lnBlToTr>
                    <a:solidFill>
                      <a:srgbClr val="0E5580">
                        <a:lumMod val="60000"/>
                        <a:lumOff val="40000"/>
                      </a:srgbClr>
                    </a:solid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algn="ctr" fontAlgn="b"/>
                      <a:r>
                        <a:rPr lang="en-IN" sz="1400" b="1" u="none" strike="noStrike" dirty="0" smtClean="0">
                          <a:solidFill>
                            <a:schemeClr val="bg1"/>
                          </a:solidFill>
                          <a:effectLst/>
                          <a:latin typeface="Leelawadee" panose="020B0502040204020203" pitchFamily="34" charset="-34"/>
                          <a:cs typeface="Leelawadee" panose="020B0502040204020203" pitchFamily="34" charset="-34"/>
                        </a:rPr>
                        <a:t>Experience/Event</a:t>
                      </a:r>
                      <a:endParaRPr lang="en-IN" sz="1400" b="1" i="0" u="none" strike="noStrike" dirty="0">
                        <a:solidFill>
                          <a:schemeClr val="bg1"/>
                        </a:solidFill>
                        <a:effectLst/>
                        <a:latin typeface="Leelawadee" panose="020B0502040204020203" pitchFamily="34" charset="-34"/>
                        <a:cs typeface="Leelawadee" panose="020B0502040204020203" pitchFamily="34" charset="-34"/>
                      </a:endParaRPr>
                    </a:p>
                  </a:txBody>
                  <a:tcPr marL="7668" marR="7668" marT="7668" marB="0" anchor="ctr">
                    <a:lnL w="12700" cmpd="sng">
                      <a:solidFill>
                        <a:srgbClr val="5AA0F5"/>
                      </a:solidFill>
                    </a:lnL>
                    <a:lnR w="12700" cmpd="sng">
                      <a:solidFill>
                        <a:srgbClr val="5AA0F5"/>
                      </a:solidFill>
                    </a:lnR>
                    <a:lnT w="12700" cmpd="sng">
                      <a:solidFill>
                        <a:srgbClr val="5AA0F5"/>
                      </a:solidFill>
                    </a:lnT>
                    <a:lnB w="12700" cmpd="sng">
                      <a:solidFill>
                        <a:srgbClr val="5AA0F5"/>
                      </a:solidFill>
                    </a:lnB>
                    <a:lnTlToBr w="12700" cmpd="sng">
                      <a:noFill/>
                      <a:prstDash val="solid"/>
                    </a:lnTlToBr>
                    <a:lnBlToTr w="12700" cmpd="sng">
                      <a:noFill/>
                      <a:prstDash val="solid"/>
                    </a:lnBlToTr>
                    <a:solidFill>
                      <a:srgbClr val="0E5580">
                        <a:lumMod val="60000"/>
                        <a:lumOff val="40000"/>
                      </a:srgbClr>
                    </a:solid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algn="ctr" fontAlgn="b"/>
                      <a:r>
                        <a:rPr lang="en-IN" sz="1400" b="1" u="none" strike="noStrike" dirty="0" smtClean="0">
                          <a:solidFill>
                            <a:schemeClr val="bg1"/>
                          </a:solidFill>
                          <a:effectLst/>
                          <a:latin typeface="Leelawadee" panose="020B0502040204020203" pitchFamily="34" charset="-34"/>
                          <a:cs typeface="Leelawadee" panose="020B0502040204020203" pitchFamily="34" charset="-34"/>
                        </a:rPr>
                        <a:t>Number/</a:t>
                      </a:r>
                      <a:r>
                        <a:rPr lang="en-IN" sz="1400" b="1" u="none" strike="noStrike" baseline="0" dirty="0" smtClean="0">
                          <a:solidFill>
                            <a:schemeClr val="bg1"/>
                          </a:solidFill>
                          <a:effectLst/>
                          <a:latin typeface="Leelawadee" panose="020B0502040204020203" pitchFamily="34" charset="-34"/>
                          <a:cs typeface="Leelawadee" panose="020B0502040204020203" pitchFamily="34" charset="-34"/>
                        </a:rPr>
                        <a:t> Year</a:t>
                      </a:r>
                      <a:endParaRPr lang="en-IN" sz="1400" b="1" i="0" u="none" strike="noStrike" dirty="0">
                        <a:solidFill>
                          <a:schemeClr val="bg1"/>
                        </a:solidFill>
                        <a:effectLst/>
                        <a:latin typeface="Leelawadee" panose="020B0502040204020203" pitchFamily="34" charset="-34"/>
                        <a:cs typeface="Leelawadee" panose="020B0502040204020203" pitchFamily="34" charset="-34"/>
                      </a:endParaRPr>
                    </a:p>
                  </a:txBody>
                  <a:tcPr marL="7668" marR="7668" marT="7668" marB="0" anchor="ctr">
                    <a:lnL w="12700" cmpd="sng">
                      <a:solidFill>
                        <a:srgbClr val="5AA0F5"/>
                      </a:solidFill>
                    </a:lnL>
                    <a:lnR w="12700" cmpd="sng">
                      <a:solidFill>
                        <a:srgbClr val="5AA0F5"/>
                      </a:solidFill>
                    </a:lnR>
                    <a:lnT w="12700" cmpd="sng">
                      <a:solidFill>
                        <a:srgbClr val="5AA0F5"/>
                      </a:solidFill>
                    </a:lnT>
                    <a:lnB w="12700" cmpd="sng">
                      <a:solidFill>
                        <a:srgbClr val="5AA0F5"/>
                      </a:solidFill>
                    </a:lnB>
                    <a:lnTlToBr w="12700" cmpd="sng">
                      <a:noFill/>
                      <a:prstDash val="solid"/>
                    </a:lnTlToBr>
                    <a:lnBlToTr w="12700" cmpd="sng">
                      <a:noFill/>
                      <a:prstDash val="solid"/>
                    </a:lnBlToTr>
                    <a:solidFill>
                      <a:srgbClr val="0E5580">
                        <a:lumMod val="60000"/>
                        <a:lumOff val="40000"/>
                      </a:srgbClr>
                    </a:solid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algn="ctr" fontAlgn="b"/>
                      <a:r>
                        <a:rPr lang="en-IN" sz="1400" b="1" u="none" strike="noStrike" dirty="0">
                          <a:solidFill>
                            <a:schemeClr val="bg1"/>
                          </a:solidFill>
                          <a:effectLst/>
                          <a:latin typeface="Leelawadee" panose="020B0502040204020203" pitchFamily="34" charset="-34"/>
                          <a:cs typeface="Leelawadee" panose="020B0502040204020203" pitchFamily="34" charset="-34"/>
                        </a:rPr>
                        <a:t>Cost</a:t>
                      </a:r>
                      <a:r>
                        <a:rPr lang="en-IN" sz="1400" b="1" u="none" strike="noStrike" dirty="0" smtClean="0">
                          <a:solidFill>
                            <a:schemeClr val="bg1"/>
                          </a:solidFill>
                          <a:effectLst/>
                          <a:latin typeface="Leelawadee" panose="020B0502040204020203" pitchFamily="34" charset="-34"/>
                          <a:cs typeface="Leelawadee" panose="020B0502040204020203" pitchFamily="34" charset="-34"/>
                        </a:rPr>
                        <a:t>/ person</a:t>
                      </a:r>
                      <a:endParaRPr lang="en-IN" sz="1400" b="1" i="0" u="none" strike="noStrike" dirty="0">
                        <a:solidFill>
                          <a:schemeClr val="bg1"/>
                        </a:solidFill>
                        <a:effectLst/>
                        <a:latin typeface="Leelawadee" panose="020B0502040204020203" pitchFamily="34" charset="-34"/>
                        <a:cs typeface="Leelawadee" panose="020B0502040204020203" pitchFamily="34" charset="-34"/>
                      </a:endParaRPr>
                    </a:p>
                  </a:txBody>
                  <a:tcPr marL="7668" marR="7668" marT="7668" marB="0" anchor="ctr">
                    <a:lnL w="12700" cmpd="sng">
                      <a:solidFill>
                        <a:srgbClr val="5AA0F5"/>
                      </a:solidFill>
                    </a:lnL>
                    <a:lnR w="12700" cmpd="sng">
                      <a:solidFill>
                        <a:srgbClr val="5AA0F5"/>
                      </a:solidFill>
                    </a:lnR>
                    <a:lnT w="12700" cmpd="sng">
                      <a:solidFill>
                        <a:srgbClr val="5AA0F5"/>
                      </a:solidFill>
                    </a:lnT>
                    <a:lnB w="12700" cmpd="sng">
                      <a:solidFill>
                        <a:srgbClr val="5AA0F5"/>
                      </a:solidFill>
                    </a:lnB>
                    <a:lnTlToBr w="12700" cmpd="sng">
                      <a:noFill/>
                      <a:prstDash val="solid"/>
                    </a:lnTlToBr>
                    <a:lnBlToTr w="12700" cmpd="sng">
                      <a:noFill/>
                      <a:prstDash val="solid"/>
                    </a:lnBlToTr>
                    <a:solidFill>
                      <a:srgbClr val="0E5580">
                        <a:lumMod val="60000"/>
                        <a:lumOff val="40000"/>
                      </a:srgbClr>
                    </a:solid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algn="ctr" fontAlgn="b"/>
                      <a:r>
                        <a:rPr lang="en-IN" sz="1400" b="1" u="none" strike="noStrike" dirty="0">
                          <a:solidFill>
                            <a:schemeClr val="bg1"/>
                          </a:solidFill>
                          <a:effectLst/>
                          <a:latin typeface="Leelawadee" panose="020B0502040204020203" pitchFamily="34" charset="-34"/>
                          <a:cs typeface="Leelawadee" panose="020B0502040204020203" pitchFamily="34" charset="-34"/>
                        </a:rPr>
                        <a:t>Total Cost</a:t>
                      </a:r>
                      <a:endParaRPr lang="en-IN" sz="1400" b="1" i="0" u="none" strike="noStrike" dirty="0">
                        <a:solidFill>
                          <a:schemeClr val="bg1"/>
                        </a:solidFill>
                        <a:effectLst/>
                        <a:latin typeface="Leelawadee" panose="020B0502040204020203" pitchFamily="34" charset="-34"/>
                        <a:cs typeface="Leelawadee" panose="020B0502040204020203" pitchFamily="34" charset="-34"/>
                      </a:endParaRPr>
                    </a:p>
                  </a:txBody>
                  <a:tcPr marL="7668" marR="7668" marT="7668" marB="0" anchor="ctr">
                    <a:lnL w="12700" cmpd="sng">
                      <a:solidFill>
                        <a:srgbClr val="5AA0F5"/>
                      </a:solidFill>
                    </a:lnL>
                    <a:lnR w="12700" cmpd="sng">
                      <a:solidFill>
                        <a:srgbClr val="5AA0F5"/>
                      </a:solidFill>
                    </a:lnR>
                    <a:lnT w="12700" cmpd="sng">
                      <a:solidFill>
                        <a:srgbClr val="5AA0F5"/>
                      </a:solidFill>
                    </a:lnT>
                    <a:lnB w="12700" cmpd="sng">
                      <a:solidFill>
                        <a:srgbClr val="5AA0F5"/>
                      </a:solidFill>
                    </a:lnB>
                    <a:lnTlToBr w="12700" cmpd="sng">
                      <a:noFill/>
                      <a:prstDash val="solid"/>
                    </a:lnTlToBr>
                    <a:lnBlToTr w="12700" cmpd="sng">
                      <a:noFill/>
                      <a:prstDash val="solid"/>
                    </a:lnBlToTr>
                    <a:solidFill>
                      <a:srgbClr val="0E5580">
                        <a:lumMod val="60000"/>
                        <a:lumOff val="40000"/>
                      </a:srgbClr>
                    </a:solid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algn="ctr" fontAlgn="b"/>
                      <a:r>
                        <a:rPr lang="en-IN" sz="1400" b="1" u="none" strike="noStrike" dirty="0">
                          <a:solidFill>
                            <a:schemeClr val="bg1"/>
                          </a:solidFill>
                          <a:effectLst/>
                          <a:latin typeface="Leelawadee" panose="020B0502040204020203" pitchFamily="34" charset="-34"/>
                          <a:cs typeface="Leelawadee" panose="020B0502040204020203" pitchFamily="34" charset="-34"/>
                        </a:rPr>
                        <a:t>Perceived Value</a:t>
                      </a:r>
                      <a:endParaRPr lang="en-IN" sz="1400" b="1" i="0" u="none" strike="noStrike" dirty="0">
                        <a:solidFill>
                          <a:schemeClr val="bg1"/>
                        </a:solidFill>
                        <a:effectLst/>
                        <a:latin typeface="Leelawadee" panose="020B0502040204020203" pitchFamily="34" charset="-34"/>
                        <a:cs typeface="Leelawadee" panose="020B0502040204020203" pitchFamily="34" charset="-34"/>
                      </a:endParaRPr>
                    </a:p>
                  </a:txBody>
                  <a:tcPr marL="7668" marR="7668" marT="7668" marB="0" anchor="ctr">
                    <a:lnL w="12700" cmpd="sng">
                      <a:solidFill>
                        <a:srgbClr val="5AA0F5"/>
                      </a:solidFill>
                    </a:lnL>
                    <a:lnR w="12700" cmpd="sng">
                      <a:solidFill>
                        <a:srgbClr val="5AA0F5"/>
                      </a:solidFill>
                    </a:lnR>
                    <a:lnT w="12700" cmpd="sng">
                      <a:solidFill>
                        <a:srgbClr val="5AA0F5"/>
                      </a:solidFill>
                    </a:lnT>
                    <a:lnB w="12700" cmpd="sng">
                      <a:solidFill>
                        <a:srgbClr val="5AA0F5"/>
                      </a:solidFill>
                    </a:lnB>
                    <a:lnTlToBr w="12700" cmpd="sng">
                      <a:noFill/>
                      <a:prstDash val="solid"/>
                    </a:lnTlToBr>
                    <a:lnBlToTr w="12700" cmpd="sng">
                      <a:noFill/>
                      <a:prstDash val="solid"/>
                    </a:lnBlToTr>
                    <a:solidFill>
                      <a:srgbClr val="0E5580">
                        <a:lumMod val="60000"/>
                        <a:lumOff val="40000"/>
                      </a:srgbClr>
                    </a:solid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algn="ctr" fontAlgn="b"/>
                      <a:r>
                        <a:rPr lang="en-IN" sz="1400" b="1" u="none" strike="noStrike" dirty="0">
                          <a:solidFill>
                            <a:schemeClr val="bg1"/>
                          </a:solidFill>
                          <a:effectLst/>
                          <a:latin typeface="Leelawadee" panose="020B0502040204020203" pitchFamily="34" charset="-34"/>
                          <a:cs typeface="Leelawadee" panose="020B0502040204020203" pitchFamily="34" charset="-34"/>
                        </a:rPr>
                        <a:t>Implementation </a:t>
                      </a:r>
                      <a:r>
                        <a:rPr lang="en-IN" sz="1400" b="1" u="none" strike="noStrike" dirty="0" smtClean="0">
                          <a:solidFill>
                            <a:schemeClr val="bg1"/>
                          </a:solidFill>
                          <a:effectLst/>
                          <a:latin typeface="Leelawadee" panose="020B0502040204020203" pitchFamily="34" charset="-34"/>
                          <a:cs typeface="Leelawadee" panose="020B0502040204020203" pitchFamily="34" charset="-34"/>
                        </a:rPr>
                        <a:t>Probability*</a:t>
                      </a:r>
                      <a:endParaRPr lang="en-IN" sz="1400" b="1" i="0" u="none" strike="noStrike" dirty="0">
                        <a:solidFill>
                          <a:schemeClr val="bg1"/>
                        </a:solidFill>
                        <a:effectLst/>
                        <a:latin typeface="Leelawadee" panose="020B0502040204020203" pitchFamily="34" charset="-34"/>
                        <a:cs typeface="Leelawadee" panose="020B0502040204020203" pitchFamily="34" charset="-34"/>
                      </a:endParaRPr>
                    </a:p>
                  </a:txBody>
                  <a:tcPr marL="7668" marR="7668" marT="7668" marB="0" anchor="ctr">
                    <a:lnL w="12700" cmpd="sng">
                      <a:solidFill>
                        <a:srgbClr val="5AA0F5"/>
                      </a:solidFill>
                    </a:lnL>
                    <a:lnR w="12700" cmpd="sng">
                      <a:solidFill>
                        <a:srgbClr val="5AA0F5"/>
                      </a:solidFill>
                    </a:lnR>
                    <a:lnT w="12700" cmpd="sng">
                      <a:solidFill>
                        <a:srgbClr val="5AA0F5"/>
                      </a:solidFill>
                    </a:lnT>
                    <a:lnB w="12700" cmpd="sng">
                      <a:solidFill>
                        <a:srgbClr val="5AA0F5"/>
                      </a:solidFill>
                    </a:lnB>
                    <a:lnTlToBr w="12700" cmpd="sng">
                      <a:noFill/>
                      <a:prstDash val="solid"/>
                    </a:lnTlToBr>
                    <a:lnBlToTr w="12700" cmpd="sng">
                      <a:noFill/>
                      <a:prstDash val="solid"/>
                    </a:lnBlToTr>
                    <a:solidFill>
                      <a:srgbClr val="0E5580">
                        <a:lumMod val="60000"/>
                        <a:lumOff val="40000"/>
                      </a:srgbClr>
                    </a:solidFill>
                  </a:tcPr>
                </a:tc>
              </a:tr>
              <a:tr h="309230">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algn="l" fontAlgn="b"/>
                      <a:r>
                        <a:rPr lang="en-IN" sz="1200" b="0" i="0" u="none" strike="noStrike" dirty="0">
                          <a:solidFill>
                            <a:srgbClr val="000000"/>
                          </a:solidFill>
                          <a:effectLst/>
                          <a:latin typeface="Leelawadee" panose="020B0502040204020203" pitchFamily="34" charset="-34"/>
                          <a:cs typeface="Leelawadee" panose="020B0502040204020203" pitchFamily="34" charset="-34"/>
                        </a:rPr>
                        <a:t>Tata Motors</a:t>
                      </a:r>
                    </a:p>
                  </a:txBody>
                  <a:tcPr marL="9525" marR="9525" marT="9525" marB="0" anchor="b">
                    <a:lnL w="12700" cmpd="sng">
                      <a:solidFill>
                        <a:srgbClr val="5AA0F5"/>
                      </a:solidFill>
                    </a:lnL>
                    <a:lnR w="12700" cmpd="sng">
                      <a:solidFill>
                        <a:srgbClr val="5AA0F5"/>
                      </a:solidFill>
                    </a:lnR>
                    <a:lnT w="12700" cmpd="sng">
                      <a:solidFill>
                        <a:srgbClr val="5AA0F5"/>
                      </a:solidFill>
                    </a:lnT>
                    <a:lnB w="12700" cmpd="sng">
                      <a:solidFill>
                        <a:srgbClr val="5AA0F5"/>
                      </a:solidFill>
                    </a:lnB>
                    <a:lnTlToBr w="12700" cmpd="sng">
                      <a:noFill/>
                      <a:prstDash val="solid"/>
                    </a:lnTlToBr>
                    <a:lnBlToTr w="12700" cmpd="sng">
                      <a:noFill/>
                      <a:prstDash val="solid"/>
                    </a:lnBlToTr>
                    <a:solidFill>
                      <a:srgbClr val="5AA0F5">
                        <a:tint val="20000"/>
                      </a:srgbClr>
                    </a:solid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algn="l" fontAlgn="b"/>
                      <a:r>
                        <a:rPr lang="en-IN" sz="1100" b="0" i="0" u="none" strike="noStrike" dirty="0">
                          <a:solidFill>
                            <a:srgbClr val="000000"/>
                          </a:solidFill>
                          <a:effectLst/>
                          <a:latin typeface="Leelawadee" panose="020B0502040204020203" pitchFamily="34" charset="-34"/>
                          <a:cs typeface="Leelawadee" panose="020B0502040204020203" pitchFamily="34" charset="-34"/>
                        </a:rPr>
                        <a:t>Free custom kit for your Tata vehicle</a:t>
                      </a:r>
                    </a:p>
                  </a:txBody>
                  <a:tcPr marL="9525" marR="9525" marT="9525" marB="0" anchor="b">
                    <a:lnL w="12700" cmpd="sng">
                      <a:solidFill>
                        <a:srgbClr val="5AA0F5"/>
                      </a:solidFill>
                    </a:lnL>
                    <a:lnR w="12700" cmpd="sng">
                      <a:solidFill>
                        <a:srgbClr val="5AA0F5"/>
                      </a:solidFill>
                    </a:lnR>
                    <a:lnT w="12700" cmpd="sng">
                      <a:solidFill>
                        <a:srgbClr val="5AA0F5"/>
                      </a:solidFill>
                    </a:lnT>
                    <a:lnB w="12700" cmpd="sng">
                      <a:solidFill>
                        <a:srgbClr val="5AA0F5"/>
                      </a:solidFill>
                    </a:lnB>
                    <a:lnTlToBr w="12700" cmpd="sng">
                      <a:noFill/>
                      <a:prstDash val="solid"/>
                    </a:lnTlToBr>
                    <a:lnBlToTr w="12700" cmpd="sng">
                      <a:noFill/>
                      <a:prstDash val="solid"/>
                    </a:lnBlToTr>
                    <a:solidFill>
                      <a:srgbClr val="5AA0F5">
                        <a:tint val="20000"/>
                      </a:srgbClr>
                    </a:solid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algn="ctr"/>
                      <a:r>
                        <a:rPr lang="en-IN" sz="1200" dirty="0" smtClean="0">
                          <a:latin typeface="Leelawadee" panose="020B0502040204020203" pitchFamily="34" charset="-34"/>
                          <a:cs typeface="Leelawadee" panose="020B0502040204020203" pitchFamily="34" charset="-34"/>
                        </a:rPr>
                        <a:t>12</a:t>
                      </a:r>
                      <a:endParaRPr lang="en-IN" sz="1200" dirty="0">
                        <a:latin typeface="Leelawadee" panose="020B0502040204020203" pitchFamily="34" charset="-34"/>
                        <a:cs typeface="Leelawadee" panose="020B0502040204020203" pitchFamily="34" charset="-34"/>
                      </a:endParaRPr>
                    </a:p>
                  </a:txBody>
                  <a:tcPr marL="7668" marR="7668" marT="7668" marB="0" anchor="b">
                    <a:lnL w="12700" cmpd="sng">
                      <a:solidFill>
                        <a:srgbClr val="5AA0F5"/>
                      </a:solidFill>
                    </a:lnL>
                    <a:lnR w="12700" cmpd="sng">
                      <a:solidFill>
                        <a:srgbClr val="5AA0F5"/>
                      </a:solidFill>
                    </a:lnR>
                    <a:lnT w="12700" cmpd="sng">
                      <a:solidFill>
                        <a:srgbClr val="5AA0F5"/>
                      </a:solidFill>
                    </a:lnT>
                    <a:lnB w="12700" cmpd="sng">
                      <a:solidFill>
                        <a:srgbClr val="5AA0F5"/>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algn="ctr" fontAlgn="b"/>
                      <a:r>
                        <a:rPr lang="en-IN" sz="1200" b="0" i="0" u="none" strike="noStrike" dirty="0" smtClean="0">
                          <a:solidFill>
                            <a:srgbClr val="000000"/>
                          </a:solidFill>
                          <a:effectLst/>
                          <a:latin typeface="Leelawadee" panose="020B0502040204020203" pitchFamily="34" charset="-34"/>
                          <a:cs typeface="Leelawadee" panose="020B0502040204020203" pitchFamily="34" charset="-34"/>
                        </a:rPr>
                        <a:t>10,000</a:t>
                      </a:r>
                      <a:endParaRPr lang="en-IN" sz="1200" b="0" i="0" u="none" strike="noStrike" dirty="0">
                        <a:solidFill>
                          <a:srgbClr val="000000"/>
                        </a:solidFill>
                        <a:effectLst/>
                        <a:latin typeface="Leelawadee" panose="020B0502040204020203" pitchFamily="34" charset="-34"/>
                        <a:cs typeface="Leelawadee" panose="020B0502040204020203" pitchFamily="34" charset="-34"/>
                      </a:endParaRPr>
                    </a:p>
                  </a:txBody>
                  <a:tcPr marL="9525" marR="9525" marT="9525" marB="0" anchor="b">
                    <a:lnL w="12700" cmpd="sng">
                      <a:solidFill>
                        <a:srgbClr val="5AA0F5"/>
                      </a:solidFill>
                    </a:lnL>
                    <a:lnR w="12700" cmpd="sng">
                      <a:solidFill>
                        <a:srgbClr val="5AA0F5"/>
                      </a:solidFill>
                    </a:lnR>
                    <a:lnT w="12700" cmpd="sng">
                      <a:solidFill>
                        <a:srgbClr val="5AA0F5"/>
                      </a:solidFill>
                    </a:lnT>
                    <a:lnB w="12700" cmpd="sng">
                      <a:solidFill>
                        <a:srgbClr val="5AA0F5"/>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algn="l" fontAlgn="b"/>
                      <a:r>
                        <a:rPr lang="en-IN" sz="1200" b="0" i="0" u="none" strike="noStrike" dirty="0">
                          <a:solidFill>
                            <a:srgbClr val="000000"/>
                          </a:solidFill>
                          <a:effectLst/>
                          <a:latin typeface="Leelawadee" panose="020B0502040204020203" pitchFamily="34" charset="-34"/>
                          <a:cs typeface="Leelawadee" panose="020B0502040204020203" pitchFamily="34" charset="-34"/>
                        </a:rPr>
                        <a:t>       </a:t>
                      </a:r>
                      <a:r>
                        <a:rPr lang="en-IN" sz="1200" b="0" i="0" u="none" strike="noStrike" dirty="0" smtClean="0">
                          <a:solidFill>
                            <a:srgbClr val="000000"/>
                          </a:solidFill>
                          <a:effectLst/>
                          <a:latin typeface="Leelawadee" panose="020B0502040204020203" pitchFamily="34" charset="-34"/>
                          <a:cs typeface="Leelawadee" panose="020B0502040204020203" pitchFamily="34" charset="-34"/>
                        </a:rPr>
                        <a:t>2,40,000 </a:t>
                      </a:r>
                      <a:endParaRPr lang="en-IN" sz="1200" b="0" i="0" u="none" strike="noStrike" dirty="0">
                        <a:solidFill>
                          <a:srgbClr val="000000"/>
                        </a:solidFill>
                        <a:effectLst/>
                        <a:latin typeface="Leelawadee" panose="020B0502040204020203" pitchFamily="34" charset="-34"/>
                        <a:cs typeface="Leelawadee" panose="020B0502040204020203" pitchFamily="34" charset="-34"/>
                      </a:endParaRPr>
                    </a:p>
                  </a:txBody>
                  <a:tcPr marL="9525" marR="9525" marT="9525" marB="0" anchor="b">
                    <a:lnL w="12700" cmpd="sng">
                      <a:solidFill>
                        <a:srgbClr val="5AA0F5"/>
                      </a:solidFill>
                    </a:lnL>
                    <a:lnR w="12700" cmpd="sng">
                      <a:solidFill>
                        <a:srgbClr val="5AA0F5"/>
                      </a:solidFill>
                    </a:lnR>
                    <a:lnT w="12700" cmpd="sng">
                      <a:solidFill>
                        <a:srgbClr val="5AA0F5"/>
                      </a:solidFill>
                    </a:lnT>
                    <a:lnB w="12700" cmpd="sng">
                      <a:solidFill>
                        <a:srgbClr val="5AA0F5"/>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algn="ctr"/>
                      <a:r>
                        <a:rPr lang="en-IN" sz="1200" b="1" dirty="0" smtClean="0">
                          <a:solidFill>
                            <a:srgbClr val="C00000"/>
                          </a:solidFill>
                          <a:latin typeface="Leelawadee" panose="020B0502040204020203" pitchFamily="34" charset="-34"/>
                          <a:cs typeface="Leelawadee" panose="020B0502040204020203" pitchFamily="34" charset="-34"/>
                        </a:rPr>
                        <a:t>Low</a:t>
                      </a:r>
                      <a:endParaRPr lang="en-IN" sz="1200" b="1" dirty="0">
                        <a:solidFill>
                          <a:srgbClr val="C00000"/>
                        </a:solidFill>
                        <a:latin typeface="Leelawadee" panose="020B0502040204020203" pitchFamily="34" charset="-34"/>
                        <a:cs typeface="Leelawadee" panose="020B0502040204020203" pitchFamily="34" charset="-34"/>
                      </a:endParaRPr>
                    </a:p>
                  </a:txBody>
                  <a:tcPr marL="7668" marR="7668" marT="7668" marB="0" anchor="b">
                    <a:lnL w="12700" cmpd="sng">
                      <a:solidFill>
                        <a:srgbClr val="5AA0F5"/>
                      </a:solidFill>
                    </a:lnL>
                    <a:lnR w="12700" cmpd="sng">
                      <a:solidFill>
                        <a:srgbClr val="5AA0F5"/>
                      </a:solidFill>
                    </a:lnR>
                    <a:lnT w="12700" cmpd="sng">
                      <a:solidFill>
                        <a:srgbClr val="5AA0F5"/>
                      </a:solidFill>
                    </a:lnT>
                    <a:lnB w="12700" cmpd="sng">
                      <a:solidFill>
                        <a:srgbClr val="5AA0F5"/>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algn="ctr"/>
                      <a:r>
                        <a:rPr lang="en-IN" sz="1200" b="1" dirty="0" smtClean="0">
                          <a:solidFill>
                            <a:srgbClr val="00B0F0"/>
                          </a:solidFill>
                          <a:latin typeface="Leelawadee" panose="020B0502040204020203" pitchFamily="34" charset="-34"/>
                          <a:cs typeface="Leelawadee" panose="020B0502040204020203" pitchFamily="34" charset="-34"/>
                        </a:rPr>
                        <a:t>Medium</a:t>
                      </a:r>
                      <a:endParaRPr lang="en-IN" sz="1200" b="1" dirty="0">
                        <a:solidFill>
                          <a:srgbClr val="00B0F0"/>
                        </a:solidFill>
                        <a:latin typeface="Leelawadee" panose="020B0502040204020203" pitchFamily="34" charset="-34"/>
                        <a:cs typeface="Leelawadee" panose="020B0502040204020203" pitchFamily="34" charset="-34"/>
                      </a:endParaRPr>
                    </a:p>
                  </a:txBody>
                  <a:tcPr marL="7668" marR="7668" marT="7668" marB="0" anchor="b">
                    <a:lnL w="12700" cmpd="sng">
                      <a:solidFill>
                        <a:srgbClr val="5AA0F5"/>
                      </a:solidFill>
                    </a:lnL>
                    <a:lnR w="12700" cmpd="sng">
                      <a:solidFill>
                        <a:srgbClr val="5AA0F5"/>
                      </a:solidFill>
                    </a:lnR>
                    <a:lnT w="12700" cmpd="sng">
                      <a:solidFill>
                        <a:srgbClr val="5AA0F5"/>
                      </a:solidFill>
                    </a:lnT>
                    <a:lnB w="12700" cmpd="sng">
                      <a:solidFill>
                        <a:srgbClr val="5AA0F5"/>
                      </a:solidFill>
                    </a:lnB>
                    <a:lnTlToBr w="12700" cmpd="sng">
                      <a:noFill/>
                      <a:prstDash val="solid"/>
                    </a:lnTlToBr>
                    <a:lnBlToTr w="12700" cmpd="sng">
                      <a:noFill/>
                      <a:prstDash val="solid"/>
                    </a:lnBlToTr>
                    <a:noFill/>
                  </a:tcPr>
                </a:tc>
              </a:tr>
              <a:tr h="309230">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algn="l" fontAlgn="b"/>
                      <a:r>
                        <a:rPr lang="en-IN" sz="1200" b="0" i="0" u="none" strike="noStrike" dirty="0">
                          <a:solidFill>
                            <a:srgbClr val="000000"/>
                          </a:solidFill>
                          <a:effectLst/>
                          <a:latin typeface="Leelawadee" panose="020B0502040204020203" pitchFamily="34" charset="-34"/>
                          <a:cs typeface="Leelawadee" panose="020B0502040204020203" pitchFamily="34" charset="-34"/>
                        </a:rPr>
                        <a:t>Tata Steel</a:t>
                      </a:r>
                    </a:p>
                  </a:txBody>
                  <a:tcPr marL="9525" marR="9525" marT="9525" marB="0" anchor="b">
                    <a:lnL w="12700" cmpd="sng">
                      <a:solidFill>
                        <a:srgbClr val="5AA0F5"/>
                      </a:solidFill>
                    </a:lnL>
                    <a:lnR w="12700" cmpd="sng">
                      <a:solidFill>
                        <a:srgbClr val="5AA0F5"/>
                      </a:solidFill>
                    </a:lnR>
                    <a:lnT w="12700" cmpd="sng">
                      <a:solidFill>
                        <a:srgbClr val="5AA0F5"/>
                      </a:solidFill>
                    </a:lnT>
                    <a:lnB w="12700" cmpd="sng">
                      <a:solidFill>
                        <a:srgbClr val="5AA0F5"/>
                      </a:solidFill>
                    </a:lnB>
                    <a:lnTlToBr w="12700" cmpd="sng">
                      <a:noFill/>
                      <a:prstDash val="solid"/>
                    </a:lnTlToBr>
                    <a:lnBlToTr w="12700" cmpd="sng">
                      <a:noFill/>
                      <a:prstDash val="solid"/>
                    </a:lnBlToTr>
                    <a:solidFill>
                      <a:srgbClr val="5AA0F5">
                        <a:tint val="20000"/>
                      </a:srgbClr>
                    </a:solid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algn="l" fontAlgn="b"/>
                      <a:r>
                        <a:rPr lang="en-IN" sz="1100" b="0" i="0" u="none" strike="noStrike" dirty="0">
                          <a:solidFill>
                            <a:srgbClr val="000000"/>
                          </a:solidFill>
                          <a:effectLst/>
                          <a:latin typeface="Leelawadee" panose="020B0502040204020203" pitchFamily="34" charset="-34"/>
                          <a:cs typeface="Leelawadee" panose="020B0502040204020203" pitchFamily="34" charset="-34"/>
                        </a:rPr>
                        <a:t>Ingot replica with Chairman’s signature </a:t>
                      </a:r>
                    </a:p>
                  </a:txBody>
                  <a:tcPr marL="9525" marR="9525" marT="9525" marB="0" anchor="b">
                    <a:lnL w="12700" cmpd="sng">
                      <a:solidFill>
                        <a:srgbClr val="5AA0F5"/>
                      </a:solidFill>
                    </a:lnL>
                    <a:lnR w="12700" cmpd="sng">
                      <a:solidFill>
                        <a:srgbClr val="5AA0F5"/>
                      </a:solidFill>
                    </a:lnR>
                    <a:lnT w="12700" cmpd="sng">
                      <a:solidFill>
                        <a:srgbClr val="5AA0F5"/>
                      </a:solidFill>
                    </a:lnT>
                    <a:lnB w="12700" cmpd="sng">
                      <a:solidFill>
                        <a:srgbClr val="5AA0F5"/>
                      </a:solidFill>
                    </a:lnB>
                    <a:lnTlToBr w="12700" cmpd="sng">
                      <a:noFill/>
                      <a:prstDash val="solid"/>
                    </a:lnTlToBr>
                    <a:lnBlToTr w="12700" cmpd="sng">
                      <a:noFill/>
                      <a:prstDash val="solid"/>
                    </a:lnBlToTr>
                    <a:solidFill>
                      <a:srgbClr val="5AA0F5">
                        <a:tint val="20000"/>
                      </a:srgbClr>
                    </a:solid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marL="0" marR="0" indent="0" algn="ctr" defTabSz="457200" rtl="0" eaLnBrk="1" fontAlgn="auto" latinLnBrk="0" hangingPunct="1">
                        <a:lnSpc>
                          <a:spcPct val="100000"/>
                        </a:lnSpc>
                        <a:spcBef>
                          <a:spcPts val="0"/>
                        </a:spcBef>
                        <a:spcAft>
                          <a:spcPts val="0"/>
                        </a:spcAft>
                        <a:buClrTx/>
                        <a:buSzTx/>
                        <a:buFontTx/>
                        <a:buNone/>
                        <a:tabLst/>
                        <a:defRPr/>
                      </a:pPr>
                      <a:r>
                        <a:rPr lang="en-IN" sz="1200" dirty="0" smtClean="0">
                          <a:latin typeface="Leelawadee" panose="020B0502040204020203" pitchFamily="34" charset="-34"/>
                          <a:cs typeface="Leelawadee" panose="020B0502040204020203" pitchFamily="34" charset="-34"/>
                        </a:rPr>
                        <a:t>4</a:t>
                      </a:r>
                    </a:p>
                  </a:txBody>
                  <a:tcPr marL="7668" marR="7668" marT="7668" marB="0" anchor="b">
                    <a:lnL w="12700" cmpd="sng">
                      <a:solidFill>
                        <a:srgbClr val="5AA0F5"/>
                      </a:solidFill>
                    </a:lnL>
                    <a:lnR w="12700" cmpd="sng">
                      <a:solidFill>
                        <a:srgbClr val="5AA0F5"/>
                      </a:solidFill>
                    </a:lnR>
                    <a:lnT w="12700" cmpd="sng">
                      <a:solidFill>
                        <a:srgbClr val="5AA0F5"/>
                      </a:solidFill>
                    </a:lnT>
                    <a:lnB w="12700" cmpd="sng">
                      <a:solidFill>
                        <a:srgbClr val="5AA0F5"/>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algn="ctr" fontAlgn="b"/>
                      <a:r>
                        <a:rPr lang="en-IN" sz="1200" b="0" i="0" u="none" strike="noStrike" dirty="0" smtClean="0">
                          <a:solidFill>
                            <a:srgbClr val="000000"/>
                          </a:solidFill>
                          <a:effectLst/>
                          <a:latin typeface="Leelawadee" panose="020B0502040204020203" pitchFamily="34" charset="-34"/>
                          <a:cs typeface="Leelawadee" panose="020B0502040204020203" pitchFamily="34" charset="-34"/>
                        </a:rPr>
                        <a:t>10,000</a:t>
                      </a:r>
                      <a:endParaRPr lang="en-IN" sz="1200" b="0" i="0" u="none" strike="noStrike" dirty="0">
                        <a:solidFill>
                          <a:srgbClr val="000000"/>
                        </a:solidFill>
                        <a:effectLst/>
                        <a:latin typeface="Leelawadee" panose="020B0502040204020203" pitchFamily="34" charset="-34"/>
                        <a:cs typeface="Leelawadee" panose="020B0502040204020203" pitchFamily="34" charset="-34"/>
                      </a:endParaRPr>
                    </a:p>
                  </a:txBody>
                  <a:tcPr marL="9525" marR="9525" marT="9525" marB="0" anchor="b">
                    <a:lnL w="12700" cmpd="sng">
                      <a:solidFill>
                        <a:srgbClr val="5AA0F5"/>
                      </a:solidFill>
                    </a:lnL>
                    <a:lnR w="12700" cmpd="sng">
                      <a:solidFill>
                        <a:srgbClr val="5AA0F5"/>
                      </a:solidFill>
                    </a:lnR>
                    <a:lnT w="12700" cmpd="sng">
                      <a:solidFill>
                        <a:srgbClr val="5AA0F5"/>
                      </a:solidFill>
                    </a:lnT>
                    <a:lnB w="12700" cmpd="sng">
                      <a:solidFill>
                        <a:srgbClr val="5AA0F5"/>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algn="l" fontAlgn="b"/>
                      <a:r>
                        <a:rPr lang="en-IN" sz="1200" b="0" i="0" u="none" strike="noStrike">
                          <a:solidFill>
                            <a:srgbClr val="000000"/>
                          </a:solidFill>
                          <a:effectLst/>
                          <a:latin typeface="Leelawadee" panose="020B0502040204020203" pitchFamily="34" charset="-34"/>
                          <a:cs typeface="Leelawadee" panose="020B0502040204020203" pitchFamily="34" charset="-34"/>
                        </a:rPr>
                        <a:t>          40,000 </a:t>
                      </a:r>
                    </a:p>
                  </a:txBody>
                  <a:tcPr marL="9525" marR="9525" marT="9525" marB="0" anchor="b">
                    <a:lnL w="12700" cmpd="sng">
                      <a:solidFill>
                        <a:srgbClr val="5AA0F5"/>
                      </a:solidFill>
                    </a:lnL>
                    <a:lnR w="12700" cmpd="sng">
                      <a:solidFill>
                        <a:srgbClr val="5AA0F5"/>
                      </a:solidFill>
                    </a:lnR>
                    <a:lnT w="12700" cmpd="sng">
                      <a:solidFill>
                        <a:srgbClr val="5AA0F5"/>
                      </a:solidFill>
                    </a:lnT>
                    <a:lnB w="12700" cmpd="sng">
                      <a:solidFill>
                        <a:srgbClr val="5AA0F5"/>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marL="0" marR="0" indent="0" algn="ctr" defTabSz="457200" rtl="0" eaLnBrk="1" fontAlgn="auto" latinLnBrk="0" hangingPunct="1">
                        <a:lnSpc>
                          <a:spcPct val="100000"/>
                        </a:lnSpc>
                        <a:spcBef>
                          <a:spcPts val="0"/>
                        </a:spcBef>
                        <a:spcAft>
                          <a:spcPts val="0"/>
                        </a:spcAft>
                        <a:buClrTx/>
                        <a:buSzTx/>
                        <a:buFontTx/>
                        <a:buNone/>
                        <a:tabLst/>
                        <a:defRPr/>
                      </a:pPr>
                      <a:r>
                        <a:rPr lang="en-IN" sz="1200" b="1" u="none" strike="noStrike" kern="1200" dirty="0" smtClean="0">
                          <a:solidFill>
                            <a:srgbClr val="00B050"/>
                          </a:solidFill>
                          <a:effectLst/>
                          <a:latin typeface="Leelawadee" panose="020B0502040204020203" pitchFamily="34" charset="-34"/>
                          <a:ea typeface="+mn-ea"/>
                          <a:cs typeface="Leelawadee" panose="020B0502040204020203" pitchFamily="34" charset="-34"/>
                        </a:rPr>
                        <a:t>High</a:t>
                      </a:r>
                    </a:p>
                  </a:txBody>
                  <a:tcPr marL="7668" marR="7668" marT="7668" marB="0" anchor="b">
                    <a:lnL w="12700" cmpd="sng">
                      <a:solidFill>
                        <a:srgbClr val="5AA0F5"/>
                      </a:solidFill>
                    </a:lnL>
                    <a:lnR w="12700" cmpd="sng">
                      <a:solidFill>
                        <a:srgbClr val="5AA0F5"/>
                      </a:solidFill>
                    </a:lnR>
                    <a:lnT w="12700" cmpd="sng">
                      <a:solidFill>
                        <a:srgbClr val="5AA0F5"/>
                      </a:solidFill>
                    </a:lnT>
                    <a:lnB w="12700" cmpd="sng">
                      <a:solidFill>
                        <a:srgbClr val="5AA0F5"/>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marL="0" marR="0" indent="0" algn="ctr" defTabSz="457200" rtl="0" eaLnBrk="1" fontAlgn="auto" latinLnBrk="0" hangingPunct="1">
                        <a:lnSpc>
                          <a:spcPct val="100000"/>
                        </a:lnSpc>
                        <a:spcBef>
                          <a:spcPts val="0"/>
                        </a:spcBef>
                        <a:spcAft>
                          <a:spcPts val="0"/>
                        </a:spcAft>
                        <a:buClrTx/>
                        <a:buSzTx/>
                        <a:buFontTx/>
                        <a:buNone/>
                        <a:tabLst/>
                        <a:defRPr/>
                      </a:pPr>
                      <a:r>
                        <a:rPr lang="en-IN" sz="1200" b="1" kern="1200" dirty="0" smtClean="0">
                          <a:solidFill>
                            <a:srgbClr val="00B0F0"/>
                          </a:solidFill>
                          <a:latin typeface="Leelawadee" panose="020B0502040204020203" pitchFamily="34" charset="-34"/>
                          <a:ea typeface="+mn-ea"/>
                          <a:cs typeface="Leelawadee" panose="020B0502040204020203" pitchFamily="34" charset="-34"/>
                        </a:rPr>
                        <a:t>Medium</a:t>
                      </a:r>
                    </a:p>
                  </a:txBody>
                  <a:tcPr marL="7668" marR="7668" marT="7668" marB="0" anchor="b">
                    <a:lnL w="12700" cmpd="sng">
                      <a:solidFill>
                        <a:srgbClr val="5AA0F5"/>
                      </a:solidFill>
                    </a:lnL>
                    <a:lnR w="12700" cmpd="sng">
                      <a:solidFill>
                        <a:srgbClr val="5AA0F5"/>
                      </a:solidFill>
                    </a:lnR>
                    <a:lnT w="12700" cmpd="sng">
                      <a:solidFill>
                        <a:srgbClr val="5AA0F5"/>
                      </a:solidFill>
                    </a:lnT>
                    <a:lnB w="12700" cmpd="sng">
                      <a:solidFill>
                        <a:srgbClr val="5AA0F5"/>
                      </a:solidFill>
                    </a:lnB>
                    <a:lnTlToBr w="12700" cmpd="sng">
                      <a:noFill/>
                      <a:prstDash val="solid"/>
                    </a:lnTlToBr>
                    <a:lnBlToTr w="12700" cmpd="sng">
                      <a:noFill/>
                      <a:prstDash val="solid"/>
                    </a:lnBlToTr>
                    <a:noFill/>
                  </a:tcPr>
                </a:tc>
              </a:tr>
              <a:tr h="309230">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algn="l" fontAlgn="b"/>
                      <a:r>
                        <a:rPr lang="en-IN" sz="1200" b="0" i="0" u="none" strike="noStrike" dirty="0">
                          <a:solidFill>
                            <a:srgbClr val="000000"/>
                          </a:solidFill>
                          <a:effectLst/>
                          <a:latin typeface="Leelawadee" panose="020B0502040204020203" pitchFamily="34" charset="-34"/>
                          <a:cs typeface="Leelawadee" panose="020B0502040204020203" pitchFamily="34" charset="-34"/>
                        </a:rPr>
                        <a:t>Tata Communication</a:t>
                      </a:r>
                    </a:p>
                  </a:txBody>
                  <a:tcPr marL="9525" marR="9525" marT="9525" marB="0" anchor="b">
                    <a:lnL w="12700" cmpd="sng">
                      <a:solidFill>
                        <a:srgbClr val="5AA0F5"/>
                      </a:solidFill>
                    </a:lnL>
                    <a:lnR w="12700" cmpd="sng">
                      <a:solidFill>
                        <a:srgbClr val="5AA0F5"/>
                      </a:solidFill>
                    </a:lnR>
                    <a:lnT w="12700" cmpd="sng">
                      <a:solidFill>
                        <a:srgbClr val="5AA0F5"/>
                      </a:solidFill>
                    </a:lnT>
                    <a:lnB w="12700" cmpd="sng">
                      <a:solidFill>
                        <a:srgbClr val="5AA0F5"/>
                      </a:solidFill>
                    </a:lnB>
                    <a:lnTlToBr w="12700" cmpd="sng">
                      <a:noFill/>
                      <a:prstDash val="solid"/>
                    </a:lnTlToBr>
                    <a:lnBlToTr w="12700" cmpd="sng">
                      <a:noFill/>
                      <a:prstDash val="solid"/>
                    </a:lnBlToTr>
                    <a:solidFill>
                      <a:srgbClr val="5AA0F5">
                        <a:tint val="20000"/>
                      </a:srgbClr>
                    </a:solid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algn="l" fontAlgn="b"/>
                      <a:r>
                        <a:rPr lang="en-IN" sz="1100" b="0" i="0" u="none" strike="noStrike" dirty="0">
                          <a:solidFill>
                            <a:srgbClr val="000000"/>
                          </a:solidFill>
                          <a:effectLst/>
                          <a:latin typeface="Leelawadee" panose="020B0502040204020203" pitchFamily="34" charset="-34"/>
                          <a:cs typeface="Leelawadee" panose="020B0502040204020203" pitchFamily="34" charset="-34"/>
                        </a:rPr>
                        <a:t>Excusive F1 </a:t>
                      </a:r>
                      <a:r>
                        <a:rPr lang="en-IN" sz="1100" b="0" i="0" u="none" strike="noStrike" dirty="0" smtClean="0">
                          <a:solidFill>
                            <a:srgbClr val="000000"/>
                          </a:solidFill>
                          <a:effectLst/>
                          <a:latin typeface="Leelawadee" panose="020B0502040204020203" pitchFamily="34" charset="-34"/>
                          <a:cs typeface="Leelawadee" panose="020B0502040204020203" pitchFamily="34" charset="-34"/>
                        </a:rPr>
                        <a:t>team </a:t>
                      </a:r>
                      <a:r>
                        <a:rPr lang="en-IN" sz="1100" b="0" i="0" u="none" strike="noStrike" dirty="0">
                          <a:solidFill>
                            <a:srgbClr val="000000"/>
                          </a:solidFill>
                          <a:effectLst/>
                          <a:latin typeface="Leelawadee" panose="020B0502040204020203" pitchFamily="34" charset="-34"/>
                          <a:cs typeface="Leelawadee" panose="020B0502040204020203" pitchFamily="34" charset="-34"/>
                        </a:rPr>
                        <a:t>Merchandise</a:t>
                      </a:r>
                    </a:p>
                  </a:txBody>
                  <a:tcPr marL="9525" marR="9525" marT="9525" marB="0" anchor="b">
                    <a:lnL w="12700" cmpd="sng">
                      <a:solidFill>
                        <a:srgbClr val="5AA0F5"/>
                      </a:solidFill>
                    </a:lnL>
                    <a:lnR w="12700" cmpd="sng">
                      <a:solidFill>
                        <a:srgbClr val="5AA0F5"/>
                      </a:solidFill>
                    </a:lnR>
                    <a:lnT w="12700" cmpd="sng">
                      <a:solidFill>
                        <a:srgbClr val="5AA0F5"/>
                      </a:solidFill>
                    </a:lnT>
                    <a:lnB w="12700" cmpd="sng">
                      <a:solidFill>
                        <a:srgbClr val="5AA0F5"/>
                      </a:solidFill>
                    </a:lnB>
                    <a:lnTlToBr w="12700" cmpd="sng">
                      <a:noFill/>
                      <a:prstDash val="solid"/>
                    </a:lnTlToBr>
                    <a:lnBlToTr w="12700" cmpd="sng">
                      <a:noFill/>
                      <a:prstDash val="solid"/>
                    </a:lnBlToTr>
                    <a:solidFill>
                      <a:srgbClr val="5AA0F5">
                        <a:tint val="20000"/>
                      </a:srgbClr>
                    </a:solid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algn="ctr"/>
                      <a:r>
                        <a:rPr lang="en-IN" sz="1200" dirty="0" smtClean="0">
                          <a:latin typeface="Leelawadee" panose="020B0502040204020203" pitchFamily="34" charset="-34"/>
                          <a:cs typeface="Leelawadee" panose="020B0502040204020203" pitchFamily="34" charset="-34"/>
                        </a:rPr>
                        <a:t>4</a:t>
                      </a:r>
                      <a:endParaRPr lang="en-IN" sz="1200" dirty="0">
                        <a:latin typeface="Leelawadee" panose="020B0502040204020203" pitchFamily="34" charset="-34"/>
                        <a:cs typeface="Leelawadee" panose="020B0502040204020203" pitchFamily="34" charset="-34"/>
                      </a:endParaRPr>
                    </a:p>
                  </a:txBody>
                  <a:tcPr marL="7668" marR="7668" marT="7668" marB="0" anchor="b">
                    <a:lnL w="12700" cmpd="sng">
                      <a:solidFill>
                        <a:srgbClr val="5AA0F5"/>
                      </a:solidFill>
                    </a:lnL>
                    <a:lnR w="12700" cmpd="sng">
                      <a:solidFill>
                        <a:srgbClr val="5AA0F5"/>
                      </a:solidFill>
                    </a:lnR>
                    <a:lnT w="12700" cmpd="sng">
                      <a:solidFill>
                        <a:srgbClr val="5AA0F5"/>
                      </a:solidFill>
                    </a:lnT>
                    <a:lnB w="12700" cmpd="sng">
                      <a:solidFill>
                        <a:srgbClr val="5AA0F5"/>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algn="ctr" fontAlgn="b"/>
                      <a:r>
                        <a:rPr lang="en-IN" sz="1200" b="0" i="0" u="none" strike="noStrike" dirty="0" smtClean="0">
                          <a:solidFill>
                            <a:srgbClr val="000000"/>
                          </a:solidFill>
                          <a:effectLst/>
                          <a:latin typeface="Leelawadee" panose="020B0502040204020203" pitchFamily="34" charset="-34"/>
                          <a:cs typeface="Leelawadee" panose="020B0502040204020203" pitchFamily="34" charset="-34"/>
                        </a:rPr>
                        <a:t>10,000</a:t>
                      </a:r>
                      <a:endParaRPr lang="en-IN" sz="1200" b="0" i="0" u="none" strike="noStrike" dirty="0">
                        <a:solidFill>
                          <a:srgbClr val="000000"/>
                        </a:solidFill>
                        <a:effectLst/>
                        <a:latin typeface="Leelawadee" panose="020B0502040204020203" pitchFamily="34" charset="-34"/>
                        <a:cs typeface="Leelawadee" panose="020B0502040204020203" pitchFamily="34" charset="-34"/>
                      </a:endParaRPr>
                    </a:p>
                  </a:txBody>
                  <a:tcPr marL="9525" marR="9525" marT="9525" marB="0" anchor="b">
                    <a:lnL w="12700" cmpd="sng">
                      <a:solidFill>
                        <a:srgbClr val="5AA0F5"/>
                      </a:solidFill>
                    </a:lnL>
                    <a:lnR w="12700" cmpd="sng">
                      <a:solidFill>
                        <a:srgbClr val="5AA0F5"/>
                      </a:solidFill>
                    </a:lnR>
                    <a:lnT w="12700" cmpd="sng">
                      <a:solidFill>
                        <a:srgbClr val="5AA0F5"/>
                      </a:solidFill>
                    </a:lnT>
                    <a:lnB w="12700" cmpd="sng">
                      <a:solidFill>
                        <a:srgbClr val="5AA0F5"/>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algn="l" fontAlgn="b"/>
                      <a:r>
                        <a:rPr lang="en-IN" sz="1200" b="0" i="0" u="none" strike="noStrike">
                          <a:solidFill>
                            <a:srgbClr val="000000"/>
                          </a:solidFill>
                          <a:effectLst/>
                          <a:latin typeface="Leelawadee" panose="020B0502040204020203" pitchFamily="34" charset="-34"/>
                          <a:cs typeface="Leelawadee" panose="020B0502040204020203" pitchFamily="34" charset="-34"/>
                        </a:rPr>
                        <a:t>          40,000 </a:t>
                      </a:r>
                    </a:p>
                  </a:txBody>
                  <a:tcPr marL="9525" marR="9525" marT="9525" marB="0" anchor="b">
                    <a:lnL w="12700" cmpd="sng">
                      <a:solidFill>
                        <a:srgbClr val="5AA0F5"/>
                      </a:solidFill>
                    </a:lnL>
                    <a:lnR w="12700" cmpd="sng">
                      <a:solidFill>
                        <a:srgbClr val="5AA0F5"/>
                      </a:solidFill>
                    </a:lnR>
                    <a:lnT w="12700" cmpd="sng">
                      <a:solidFill>
                        <a:srgbClr val="5AA0F5"/>
                      </a:solidFill>
                    </a:lnT>
                    <a:lnB w="12700" cmpd="sng">
                      <a:solidFill>
                        <a:srgbClr val="5AA0F5"/>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algn="ctr"/>
                      <a:r>
                        <a:rPr lang="en-IN" sz="1200" b="1" u="none" strike="noStrike" kern="1200" dirty="0" smtClean="0">
                          <a:solidFill>
                            <a:srgbClr val="00B050"/>
                          </a:solidFill>
                          <a:effectLst/>
                          <a:latin typeface="Leelawadee" panose="020B0502040204020203" pitchFamily="34" charset="-34"/>
                          <a:ea typeface="+mn-ea"/>
                          <a:cs typeface="Leelawadee" panose="020B0502040204020203" pitchFamily="34" charset="-34"/>
                        </a:rPr>
                        <a:t>High</a:t>
                      </a:r>
                      <a:endParaRPr lang="en-IN" sz="1200" b="1" u="none" strike="noStrike" kern="1200" dirty="0">
                        <a:solidFill>
                          <a:srgbClr val="00B050"/>
                        </a:solidFill>
                        <a:effectLst/>
                        <a:latin typeface="Leelawadee" panose="020B0502040204020203" pitchFamily="34" charset="-34"/>
                        <a:ea typeface="+mn-ea"/>
                        <a:cs typeface="Leelawadee" panose="020B0502040204020203" pitchFamily="34" charset="-34"/>
                      </a:endParaRPr>
                    </a:p>
                  </a:txBody>
                  <a:tcPr marL="7668" marR="7668" marT="7668" marB="0" anchor="b">
                    <a:lnL w="12700" cmpd="sng">
                      <a:solidFill>
                        <a:srgbClr val="5AA0F5"/>
                      </a:solidFill>
                    </a:lnL>
                    <a:lnR w="12700" cmpd="sng">
                      <a:solidFill>
                        <a:srgbClr val="5AA0F5"/>
                      </a:solidFill>
                    </a:lnR>
                    <a:lnT w="12700" cmpd="sng">
                      <a:solidFill>
                        <a:srgbClr val="5AA0F5"/>
                      </a:solidFill>
                    </a:lnT>
                    <a:lnB w="12700" cmpd="sng">
                      <a:solidFill>
                        <a:srgbClr val="5AA0F5"/>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algn="ctr"/>
                      <a:r>
                        <a:rPr lang="en-IN" sz="1200" b="1" kern="1200" dirty="0" smtClean="0">
                          <a:solidFill>
                            <a:srgbClr val="C00000"/>
                          </a:solidFill>
                          <a:latin typeface="Leelawadee" panose="020B0502040204020203" pitchFamily="34" charset="-34"/>
                          <a:ea typeface="+mn-ea"/>
                          <a:cs typeface="Leelawadee" panose="020B0502040204020203" pitchFamily="34" charset="-34"/>
                        </a:rPr>
                        <a:t>Low</a:t>
                      </a:r>
                      <a:endParaRPr lang="en-IN" sz="1200" b="1" kern="1200" dirty="0">
                        <a:solidFill>
                          <a:srgbClr val="C00000"/>
                        </a:solidFill>
                        <a:latin typeface="Leelawadee" panose="020B0502040204020203" pitchFamily="34" charset="-34"/>
                        <a:ea typeface="+mn-ea"/>
                        <a:cs typeface="Leelawadee" panose="020B0502040204020203" pitchFamily="34" charset="-34"/>
                      </a:endParaRPr>
                    </a:p>
                  </a:txBody>
                  <a:tcPr marL="7668" marR="7668" marT="7668" marB="0" anchor="b">
                    <a:lnL w="12700" cmpd="sng">
                      <a:solidFill>
                        <a:srgbClr val="5AA0F5"/>
                      </a:solidFill>
                    </a:lnL>
                    <a:lnR w="12700" cmpd="sng">
                      <a:solidFill>
                        <a:srgbClr val="5AA0F5"/>
                      </a:solidFill>
                    </a:lnR>
                    <a:lnT w="12700" cmpd="sng">
                      <a:solidFill>
                        <a:srgbClr val="5AA0F5"/>
                      </a:solidFill>
                    </a:lnT>
                    <a:lnB w="12700" cmpd="sng">
                      <a:solidFill>
                        <a:srgbClr val="5AA0F5"/>
                      </a:solidFill>
                    </a:lnB>
                    <a:lnTlToBr w="12700" cmpd="sng">
                      <a:noFill/>
                      <a:prstDash val="solid"/>
                    </a:lnTlToBr>
                    <a:lnBlToTr w="12700" cmpd="sng">
                      <a:noFill/>
                      <a:prstDash val="solid"/>
                    </a:lnBlToTr>
                    <a:noFill/>
                  </a:tcPr>
                </a:tc>
              </a:tr>
              <a:tr h="309230">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algn="l" fontAlgn="b"/>
                      <a:r>
                        <a:rPr lang="en-IN" sz="1200" b="0" i="0" u="none" strike="noStrike" dirty="0">
                          <a:solidFill>
                            <a:srgbClr val="000000"/>
                          </a:solidFill>
                          <a:effectLst/>
                          <a:latin typeface="Leelawadee" panose="020B0502040204020203" pitchFamily="34" charset="-34"/>
                          <a:cs typeface="Leelawadee" panose="020B0502040204020203" pitchFamily="34" charset="-34"/>
                        </a:rPr>
                        <a:t>Tata Chemicals</a:t>
                      </a:r>
                    </a:p>
                  </a:txBody>
                  <a:tcPr marL="9525" marR="9525" marT="9525" marB="0" anchor="b">
                    <a:lnL w="12700" cmpd="sng">
                      <a:solidFill>
                        <a:srgbClr val="5AA0F5"/>
                      </a:solidFill>
                    </a:lnL>
                    <a:lnR w="12700" cmpd="sng">
                      <a:solidFill>
                        <a:srgbClr val="5AA0F5"/>
                      </a:solidFill>
                    </a:lnR>
                    <a:lnT w="12700" cmpd="sng">
                      <a:solidFill>
                        <a:srgbClr val="5AA0F5"/>
                      </a:solidFill>
                    </a:lnT>
                    <a:lnB w="12700" cmpd="sng">
                      <a:solidFill>
                        <a:srgbClr val="5AA0F5"/>
                      </a:solidFill>
                    </a:lnB>
                    <a:lnTlToBr w="12700" cmpd="sng">
                      <a:noFill/>
                      <a:prstDash val="solid"/>
                    </a:lnTlToBr>
                    <a:lnBlToTr w="12700" cmpd="sng">
                      <a:noFill/>
                      <a:prstDash val="solid"/>
                    </a:lnBlToTr>
                    <a:solidFill>
                      <a:srgbClr val="5AA0F5">
                        <a:tint val="20000"/>
                      </a:srgbClr>
                    </a:solid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algn="l" fontAlgn="b"/>
                      <a:r>
                        <a:rPr lang="en-IN" sz="1100" b="0" i="0" u="none" strike="noStrike" dirty="0">
                          <a:solidFill>
                            <a:srgbClr val="000000"/>
                          </a:solidFill>
                          <a:effectLst/>
                          <a:latin typeface="Leelawadee" panose="020B0502040204020203" pitchFamily="34" charset="-34"/>
                          <a:cs typeface="Leelawadee" panose="020B0502040204020203" pitchFamily="34" charset="-34"/>
                        </a:rPr>
                        <a:t>Year’s supply of Tata Salt or a free Tata </a:t>
                      </a:r>
                      <a:r>
                        <a:rPr lang="en-IN" sz="1100" b="0" i="0" u="none" strike="noStrike" dirty="0" err="1">
                          <a:solidFill>
                            <a:srgbClr val="000000"/>
                          </a:solidFill>
                          <a:effectLst/>
                          <a:latin typeface="Leelawadee" panose="020B0502040204020203" pitchFamily="34" charset="-34"/>
                          <a:cs typeface="Leelawadee" panose="020B0502040204020203" pitchFamily="34" charset="-34"/>
                        </a:rPr>
                        <a:t>Swach</a:t>
                      </a:r>
                      <a:endParaRPr lang="en-IN" sz="1100" b="0" i="0" u="none" strike="noStrike" dirty="0">
                        <a:solidFill>
                          <a:srgbClr val="000000"/>
                        </a:solidFill>
                        <a:effectLst/>
                        <a:latin typeface="Leelawadee" panose="020B0502040204020203" pitchFamily="34" charset="-34"/>
                        <a:cs typeface="Leelawadee" panose="020B0502040204020203" pitchFamily="34" charset="-34"/>
                      </a:endParaRPr>
                    </a:p>
                  </a:txBody>
                  <a:tcPr marL="9525" marR="9525" marT="9525" marB="0" anchor="b">
                    <a:lnL w="12700" cmpd="sng">
                      <a:solidFill>
                        <a:srgbClr val="5AA0F5"/>
                      </a:solidFill>
                    </a:lnL>
                    <a:lnR w="12700" cmpd="sng">
                      <a:solidFill>
                        <a:srgbClr val="5AA0F5"/>
                      </a:solidFill>
                    </a:lnR>
                    <a:lnT w="12700" cmpd="sng">
                      <a:solidFill>
                        <a:srgbClr val="5AA0F5"/>
                      </a:solidFill>
                    </a:lnT>
                    <a:lnB w="12700" cmpd="sng">
                      <a:solidFill>
                        <a:srgbClr val="5AA0F5"/>
                      </a:solidFill>
                    </a:lnB>
                    <a:lnTlToBr w="12700" cmpd="sng">
                      <a:noFill/>
                      <a:prstDash val="solid"/>
                    </a:lnTlToBr>
                    <a:lnBlToTr w="12700" cmpd="sng">
                      <a:noFill/>
                      <a:prstDash val="solid"/>
                    </a:lnBlToTr>
                    <a:solidFill>
                      <a:srgbClr val="5AA0F5">
                        <a:tint val="20000"/>
                      </a:srgbClr>
                    </a:solid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marL="0" marR="0" indent="0" algn="ctr" defTabSz="457200" rtl="0" eaLnBrk="1" fontAlgn="auto" latinLnBrk="0" hangingPunct="1">
                        <a:lnSpc>
                          <a:spcPct val="100000"/>
                        </a:lnSpc>
                        <a:spcBef>
                          <a:spcPts val="0"/>
                        </a:spcBef>
                        <a:spcAft>
                          <a:spcPts val="0"/>
                        </a:spcAft>
                        <a:buClrTx/>
                        <a:buSzTx/>
                        <a:buFontTx/>
                        <a:buNone/>
                        <a:tabLst/>
                        <a:defRPr/>
                      </a:pPr>
                      <a:r>
                        <a:rPr lang="en-IN" sz="1200" dirty="0" smtClean="0">
                          <a:latin typeface="Leelawadee" panose="020B0502040204020203" pitchFamily="34" charset="-34"/>
                          <a:cs typeface="Leelawadee" panose="020B0502040204020203" pitchFamily="34" charset="-34"/>
                        </a:rPr>
                        <a:t>12</a:t>
                      </a:r>
                    </a:p>
                  </a:txBody>
                  <a:tcPr marL="7668" marR="7668" marT="7668" marB="0" anchor="b">
                    <a:lnL w="12700" cmpd="sng">
                      <a:solidFill>
                        <a:srgbClr val="5AA0F5"/>
                      </a:solidFill>
                    </a:lnL>
                    <a:lnR w="12700" cmpd="sng">
                      <a:solidFill>
                        <a:srgbClr val="5AA0F5"/>
                      </a:solidFill>
                    </a:lnR>
                    <a:lnT w="12700" cmpd="sng">
                      <a:solidFill>
                        <a:srgbClr val="5AA0F5"/>
                      </a:solidFill>
                    </a:lnT>
                    <a:lnB w="12700" cmpd="sng">
                      <a:solidFill>
                        <a:srgbClr val="5AA0F5"/>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algn="ctr" fontAlgn="b"/>
                      <a:r>
                        <a:rPr lang="en-IN" sz="1200" b="0" i="0" u="none" strike="noStrike" dirty="0" smtClean="0">
                          <a:solidFill>
                            <a:srgbClr val="000000"/>
                          </a:solidFill>
                          <a:effectLst/>
                          <a:latin typeface="Leelawadee" panose="020B0502040204020203" pitchFamily="34" charset="-34"/>
                          <a:cs typeface="Leelawadee" panose="020B0502040204020203" pitchFamily="34" charset="-34"/>
                        </a:rPr>
                        <a:t>10,000</a:t>
                      </a:r>
                      <a:endParaRPr lang="en-IN" sz="1200" b="0" i="0" u="none" strike="noStrike" dirty="0">
                        <a:solidFill>
                          <a:srgbClr val="000000"/>
                        </a:solidFill>
                        <a:effectLst/>
                        <a:latin typeface="Leelawadee" panose="020B0502040204020203" pitchFamily="34" charset="-34"/>
                        <a:cs typeface="Leelawadee" panose="020B0502040204020203" pitchFamily="34" charset="-34"/>
                      </a:endParaRPr>
                    </a:p>
                  </a:txBody>
                  <a:tcPr marL="9525" marR="9525" marT="9525" marB="0" anchor="b">
                    <a:lnL w="12700" cmpd="sng">
                      <a:solidFill>
                        <a:srgbClr val="5AA0F5"/>
                      </a:solidFill>
                    </a:lnL>
                    <a:lnR w="12700" cmpd="sng">
                      <a:solidFill>
                        <a:srgbClr val="5AA0F5"/>
                      </a:solidFill>
                    </a:lnR>
                    <a:lnT w="12700" cmpd="sng">
                      <a:solidFill>
                        <a:srgbClr val="5AA0F5"/>
                      </a:solidFill>
                    </a:lnT>
                    <a:lnB w="12700" cmpd="sng">
                      <a:solidFill>
                        <a:srgbClr val="5AA0F5"/>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algn="l" fontAlgn="b"/>
                      <a:r>
                        <a:rPr lang="en-IN" sz="1200" b="0" i="0" u="none" strike="noStrike">
                          <a:solidFill>
                            <a:srgbClr val="000000"/>
                          </a:solidFill>
                          <a:effectLst/>
                          <a:latin typeface="Leelawadee" panose="020B0502040204020203" pitchFamily="34" charset="-34"/>
                          <a:cs typeface="Leelawadee" panose="020B0502040204020203" pitchFamily="34" charset="-34"/>
                        </a:rPr>
                        <a:t>       1,20,000 </a:t>
                      </a:r>
                    </a:p>
                  </a:txBody>
                  <a:tcPr marL="9525" marR="9525" marT="9525" marB="0" anchor="b">
                    <a:lnL w="12700" cmpd="sng">
                      <a:solidFill>
                        <a:srgbClr val="5AA0F5"/>
                      </a:solidFill>
                    </a:lnL>
                    <a:lnR w="12700" cmpd="sng">
                      <a:solidFill>
                        <a:srgbClr val="5AA0F5"/>
                      </a:solidFill>
                    </a:lnR>
                    <a:lnT w="12700" cmpd="sng">
                      <a:solidFill>
                        <a:srgbClr val="5AA0F5"/>
                      </a:solidFill>
                    </a:lnT>
                    <a:lnB w="12700" cmpd="sng">
                      <a:solidFill>
                        <a:srgbClr val="5AA0F5"/>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algn="ctr"/>
                      <a:r>
                        <a:rPr lang="en-IN" sz="1200" b="1" kern="1200" dirty="0" smtClean="0">
                          <a:solidFill>
                            <a:srgbClr val="00B0F0"/>
                          </a:solidFill>
                          <a:latin typeface="Leelawadee" panose="020B0502040204020203" pitchFamily="34" charset="-34"/>
                          <a:ea typeface="+mn-ea"/>
                          <a:cs typeface="Leelawadee" panose="020B0502040204020203" pitchFamily="34" charset="-34"/>
                        </a:rPr>
                        <a:t>Medium</a:t>
                      </a:r>
                      <a:endParaRPr lang="en-IN" sz="1200" b="1" kern="1200" dirty="0">
                        <a:solidFill>
                          <a:srgbClr val="00B0F0"/>
                        </a:solidFill>
                        <a:latin typeface="Leelawadee" panose="020B0502040204020203" pitchFamily="34" charset="-34"/>
                        <a:ea typeface="+mn-ea"/>
                        <a:cs typeface="Leelawadee" panose="020B0502040204020203" pitchFamily="34" charset="-34"/>
                      </a:endParaRPr>
                    </a:p>
                  </a:txBody>
                  <a:tcPr marL="7668" marR="7668" marT="7668" marB="0" anchor="b">
                    <a:lnL w="12700" cmpd="sng">
                      <a:solidFill>
                        <a:srgbClr val="5AA0F5"/>
                      </a:solidFill>
                    </a:lnL>
                    <a:lnR w="12700" cmpd="sng">
                      <a:solidFill>
                        <a:srgbClr val="5AA0F5"/>
                      </a:solidFill>
                    </a:lnR>
                    <a:lnT w="12700" cmpd="sng">
                      <a:solidFill>
                        <a:srgbClr val="5AA0F5"/>
                      </a:solidFill>
                    </a:lnT>
                    <a:lnB w="12700" cmpd="sng">
                      <a:solidFill>
                        <a:srgbClr val="5AA0F5"/>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algn="ctr"/>
                      <a:r>
                        <a:rPr lang="en-IN" sz="1200" b="1" kern="1200" dirty="0" smtClean="0">
                          <a:solidFill>
                            <a:srgbClr val="C00000"/>
                          </a:solidFill>
                          <a:latin typeface="Leelawadee" panose="020B0502040204020203" pitchFamily="34" charset="-34"/>
                          <a:ea typeface="+mn-ea"/>
                          <a:cs typeface="Leelawadee" panose="020B0502040204020203" pitchFamily="34" charset="-34"/>
                        </a:rPr>
                        <a:t>Low</a:t>
                      </a:r>
                      <a:endParaRPr lang="en-IN" sz="1200" b="1" kern="1200" dirty="0">
                        <a:solidFill>
                          <a:srgbClr val="C00000"/>
                        </a:solidFill>
                        <a:latin typeface="Leelawadee" panose="020B0502040204020203" pitchFamily="34" charset="-34"/>
                        <a:ea typeface="+mn-ea"/>
                        <a:cs typeface="Leelawadee" panose="020B0502040204020203" pitchFamily="34" charset="-34"/>
                      </a:endParaRPr>
                    </a:p>
                  </a:txBody>
                  <a:tcPr marL="7668" marR="7668" marT="7668" marB="0" anchor="b">
                    <a:lnL w="12700" cmpd="sng">
                      <a:solidFill>
                        <a:srgbClr val="5AA0F5"/>
                      </a:solidFill>
                    </a:lnL>
                    <a:lnR w="12700" cmpd="sng">
                      <a:solidFill>
                        <a:srgbClr val="5AA0F5"/>
                      </a:solidFill>
                    </a:lnR>
                    <a:lnT w="12700" cmpd="sng">
                      <a:solidFill>
                        <a:srgbClr val="5AA0F5"/>
                      </a:solidFill>
                    </a:lnT>
                    <a:lnB w="12700" cmpd="sng">
                      <a:solidFill>
                        <a:srgbClr val="5AA0F5"/>
                      </a:solidFill>
                    </a:lnB>
                    <a:lnTlToBr w="12700" cmpd="sng">
                      <a:noFill/>
                      <a:prstDash val="solid"/>
                    </a:lnTlToBr>
                    <a:lnBlToTr w="12700" cmpd="sng">
                      <a:noFill/>
                      <a:prstDash val="solid"/>
                    </a:lnBlToTr>
                    <a:noFill/>
                  </a:tcPr>
                </a:tc>
              </a:tr>
              <a:tr h="309230">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algn="l" fontAlgn="b"/>
                      <a:r>
                        <a:rPr lang="en-IN" sz="1200" b="0" i="0" u="none" strike="noStrike" dirty="0">
                          <a:solidFill>
                            <a:srgbClr val="000000"/>
                          </a:solidFill>
                          <a:effectLst/>
                          <a:latin typeface="Leelawadee" panose="020B0502040204020203" pitchFamily="34" charset="-34"/>
                          <a:cs typeface="Leelawadee" panose="020B0502040204020203" pitchFamily="34" charset="-34"/>
                        </a:rPr>
                        <a:t>Tata Teleservices</a:t>
                      </a:r>
                    </a:p>
                  </a:txBody>
                  <a:tcPr marL="9525" marR="9525" marT="9525" marB="0" anchor="b">
                    <a:lnL w="12700" cmpd="sng">
                      <a:solidFill>
                        <a:srgbClr val="5AA0F5"/>
                      </a:solidFill>
                    </a:lnL>
                    <a:lnR w="12700" cmpd="sng">
                      <a:solidFill>
                        <a:srgbClr val="5AA0F5"/>
                      </a:solidFill>
                    </a:lnR>
                    <a:lnT w="12700" cmpd="sng">
                      <a:solidFill>
                        <a:srgbClr val="5AA0F5"/>
                      </a:solidFill>
                    </a:lnT>
                    <a:lnB w="12700" cmpd="sng">
                      <a:solidFill>
                        <a:srgbClr val="5AA0F5"/>
                      </a:solidFill>
                    </a:lnB>
                    <a:lnTlToBr w="12700" cmpd="sng">
                      <a:noFill/>
                      <a:prstDash val="solid"/>
                    </a:lnTlToBr>
                    <a:lnBlToTr w="12700" cmpd="sng">
                      <a:noFill/>
                      <a:prstDash val="solid"/>
                    </a:lnBlToTr>
                    <a:solidFill>
                      <a:srgbClr val="5AA0F5">
                        <a:tint val="20000"/>
                      </a:srgbClr>
                    </a:solid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algn="l" fontAlgn="b"/>
                      <a:r>
                        <a:rPr lang="en-IN" sz="1100" b="0" i="0" u="none" strike="noStrike" dirty="0">
                          <a:solidFill>
                            <a:srgbClr val="000000"/>
                          </a:solidFill>
                          <a:effectLst/>
                          <a:latin typeface="Leelawadee" panose="020B0502040204020203" pitchFamily="34" charset="-34"/>
                          <a:cs typeface="Leelawadee" panose="020B0502040204020203" pitchFamily="34" charset="-34"/>
                        </a:rPr>
                        <a:t>Premium Tata </a:t>
                      </a:r>
                      <a:r>
                        <a:rPr lang="en-IN" sz="1100" b="0" i="0" u="none" strike="noStrike" dirty="0" err="1">
                          <a:solidFill>
                            <a:srgbClr val="000000"/>
                          </a:solidFill>
                          <a:effectLst/>
                          <a:latin typeface="Leelawadee" panose="020B0502040204020203" pitchFamily="34" charset="-34"/>
                          <a:cs typeface="Leelawadee" panose="020B0502040204020203" pitchFamily="34" charset="-34"/>
                        </a:rPr>
                        <a:t>Docomo</a:t>
                      </a:r>
                      <a:r>
                        <a:rPr lang="en-IN" sz="1100" b="0" i="0" u="none" strike="noStrike" dirty="0">
                          <a:solidFill>
                            <a:srgbClr val="000000"/>
                          </a:solidFill>
                          <a:effectLst/>
                          <a:latin typeface="Leelawadee" panose="020B0502040204020203" pitchFamily="34" charset="-34"/>
                          <a:cs typeface="Leelawadee" panose="020B0502040204020203" pitchFamily="34" charset="-34"/>
                        </a:rPr>
                        <a:t> Photon service for a month </a:t>
                      </a:r>
                    </a:p>
                  </a:txBody>
                  <a:tcPr marL="9525" marR="9525" marT="9525" marB="0" anchor="b">
                    <a:lnL w="12700" cmpd="sng">
                      <a:solidFill>
                        <a:srgbClr val="5AA0F5"/>
                      </a:solidFill>
                    </a:lnL>
                    <a:lnR w="12700" cmpd="sng">
                      <a:solidFill>
                        <a:srgbClr val="5AA0F5"/>
                      </a:solidFill>
                    </a:lnR>
                    <a:lnT w="12700" cmpd="sng">
                      <a:solidFill>
                        <a:srgbClr val="5AA0F5"/>
                      </a:solidFill>
                    </a:lnT>
                    <a:lnB w="12700" cmpd="sng">
                      <a:solidFill>
                        <a:srgbClr val="5AA0F5"/>
                      </a:solidFill>
                    </a:lnB>
                    <a:lnTlToBr w="12700" cmpd="sng">
                      <a:noFill/>
                      <a:prstDash val="solid"/>
                    </a:lnTlToBr>
                    <a:lnBlToTr w="12700" cmpd="sng">
                      <a:noFill/>
                      <a:prstDash val="solid"/>
                    </a:lnBlToTr>
                    <a:solidFill>
                      <a:srgbClr val="5AA0F5">
                        <a:tint val="20000"/>
                      </a:srgbClr>
                    </a:solid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algn="ctr"/>
                      <a:r>
                        <a:rPr lang="en-IN" sz="1200" dirty="0" smtClean="0">
                          <a:latin typeface="Leelawadee" panose="020B0502040204020203" pitchFamily="34" charset="-34"/>
                          <a:cs typeface="Leelawadee" panose="020B0502040204020203" pitchFamily="34" charset="-34"/>
                        </a:rPr>
                        <a:t>12</a:t>
                      </a:r>
                      <a:endParaRPr lang="en-IN" sz="1200" dirty="0">
                        <a:latin typeface="Leelawadee" panose="020B0502040204020203" pitchFamily="34" charset="-34"/>
                        <a:cs typeface="Leelawadee" panose="020B0502040204020203" pitchFamily="34" charset="-34"/>
                      </a:endParaRPr>
                    </a:p>
                  </a:txBody>
                  <a:tcPr marL="7668" marR="7668" marT="7668" marB="0" anchor="b">
                    <a:lnL w="12700" cmpd="sng">
                      <a:solidFill>
                        <a:srgbClr val="5AA0F5"/>
                      </a:solidFill>
                    </a:lnL>
                    <a:lnR w="12700" cmpd="sng">
                      <a:solidFill>
                        <a:srgbClr val="5AA0F5"/>
                      </a:solidFill>
                    </a:lnR>
                    <a:lnT w="12700" cmpd="sng">
                      <a:solidFill>
                        <a:srgbClr val="5AA0F5"/>
                      </a:solidFill>
                    </a:lnT>
                    <a:lnB w="12700" cmpd="sng">
                      <a:solidFill>
                        <a:srgbClr val="5AA0F5"/>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algn="ctr" fontAlgn="b"/>
                      <a:r>
                        <a:rPr lang="en-IN" sz="1200" b="0" i="0" u="none" strike="noStrike" dirty="0" smtClean="0">
                          <a:solidFill>
                            <a:srgbClr val="000000"/>
                          </a:solidFill>
                          <a:effectLst/>
                          <a:latin typeface="Leelawadee" panose="020B0502040204020203" pitchFamily="34" charset="-34"/>
                          <a:cs typeface="Leelawadee" panose="020B0502040204020203" pitchFamily="34" charset="-34"/>
                        </a:rPr>
                        <a:t>2,000</a:t>
                      </a:r>
                      <a:endParaRPr lang="en-IN" sz="1200" b="0" i="0" u="none" strike="noStrike" dirty="0">
                        <a:solidFill>
                          <a:srgbClr val="000000"/>
                        </a:solidFill>
                        <a:effectLst/>
                        <a:latin typeface="Leelawadee" panose="020B0502040204020203" pitchFamily="34" charset="-34"/>
                        <a:cs typeface="Leelawadee" panose="020B0502040204020203" pitchFamily="34" charset="-34"/>
                      </a:endParaRPr>
                    </a:p>
                  </a:txBody>
                  <a:tcPr marL="9525" marR="9525" marT="9525" marB="0" anchor="b">
                    <a:lnL w="12700" cmpd="sng">
                      <a:solidFill>
                        <a:srgbClr val="5AA0F5"/>
                      </a:solidFill>
                    </a:lnL>
                    <a:lnR w="12700" cmpd="sng">
                      <a:solidFill>
                        <a:srgbClr val="5AA0F5"/>
                      </a:solidFill>
                    </a:lnR>
                    <a:lnT w="12700" cmpd="sng">
                      <a:solidFill>
                        <a:srgbClr val="5AA0F5"/>
                      </a:solidFill>
                    </a:lnT>
                    <a:lnB w="12700" cmpd="sng">
                      <a:solidFill>
                        <a:srgbClr val="5AA0F5"/>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algn="l" fontAlgn="b"/>
                      <a:r>
                        <a:rPr lang="en-IN" sz="1200" b="0" i="0" u="none" strike="noStrike">
                          <a:solidFill>
                            <a:srgbClr val="000000"/>
                          </a:solidFill>
                          <a:effectLst/>
                          <a:latin typeface="Leelawadee" panose="020B0502040204020203" pitchFamily="34" charset="-34"/>
                          <a:cs typeface="Leelawadee" panose="020B0502040204020203" pitchFamily="34" charset="-34"/>
                        </a:rPr>
                        <a:t>          24,000 </a:t>
                      </a:r>
                    </a:p>
                  </a:txBody>
                  <a:tcPr marL="9525" marR="9525" marT="9525" marB="0" anchor="b">
                    <a:lnL w="12700" cmpd="sng">
                      <a:solidFill>
                        <a:srgbClr val="5AA0F5"/>
                      </a:solidFill>
                    </a:lnL>
                    <a:lnR w="12700" cmpd="sng">
                      <a:solidFill>
                        <a:srgbClr val="5AA0F5"/>
                      </a:solidFill>
                    </a:lnR>
                    <a:lnT w="12700" cmpd="sng">
                      <a:solidFill>
                        <a:srgbClr val="5AA0F5"/>
                      </a:solidFill>
                    </a:lnT>
                    <a:lnB w="12700" cmpd="sng">
                      <a:solidFill>
                        <a:srgbClr val="5AA0F5"/>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algn="ctr"/>
                      <a:r>
                        <a:rPr lang="en-IN" sz="1200" b="1" kern="1200" dirty="0" smtClean="0">
                          <a:solidFill>
                            <a:srgbClr val="C00000"/>
                          </a:solidFill>
                          <a:latin typeface="Leelawadee" panose="020B0502040204020203" pitchFamily="34" charset="-34"/>
                          <a:ea typeface="+mn-ea"/>
                          <a:cs typeface="Leelawadee" panose="020B0502040204020203" pitchFamily="34" charset="-34"/>
                        </a:rPr>
                        <a:t>Low</a:t>
                      </a:r>
                      <a:endParaRPr lang="en-IN" sz="1200" b="1" kern="1200" dirty="0">
                        <a:solidFill>
                          <a:srgbClr val="C00000"/>
                        </a:solidFill>
                        <a:latin typeface="Leelawadee" panose="020B0502040204020203" pitchFamily="34" charset="-34"/>
                        <a:ea typeface="+mn-ea"/>
                        <a:cs typeface="Leelawadee" panose="020B0502040204020203" pitchFamily="34" charset="-34"/>
                      </a:endParaRPr>
                    </a:p>
                  </a:txBody>
                  <a:tcPr marL="7668" marR="7668" marT="7668" marB="0" anchor="b">
                    <a:lnL w="12700" cmpd="sng">
                      <a:solidFill>
                        <a:srgbClr val="5AA0F5"/>
                      </a:solidFill>
                    </a:lnL>
                    <a:lnR w="12700" cmpd="sng">
                      <a:solidFill>
                        <a:srgbClr val="5AA0F5"/>
                      </a:solidFill>
                    </a:lnR>
                    <a:lnT w="12700" cmpd="sng">
                      <a:solidFill>
                        <a:srgbClr val="5AA0F5"/>
                      </a:solidFill>
                    </a:lnT>
                    <a:lnB w="12700" cmpd="sng">
                      <a:solidFill>
                        <a:srgbClr val="5AA0F5"/>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algn="ctr"/>
                      <a:r>
                        <a:rPr lang="en-IN" sz="1200" b="1" kern="1200" dirty="0" smtClean="0">
                          <a:solidFill>
                            <a:srgbClr val="C00000"/>
                          </a:solidFill>
                          <a:latin typeface="Leelawadee" panose="020B0502040204020203" pitchFamily="34" charset="-34"/>
                          <a:ea typeface="+mn-ea"/>
                          <a:cs typeface="Leelawadee" panose="020B0502040204020203" pitchFamily="34" charset="-34"/>
                        </a:rPr>
                        <a:t>Low</a:t>
                      </a:r>
                      <a:endParaRPr lang="en-IN" sz="1200" b="1" kern="1200" dirty="0">
                        <a:solidFill>
                          <a:srgbClr val="C00000"/>
                        </a:solidFill>
                        <a:latin typeface="Leelawadee" panose="020B0502040204020203" pitchFamily="34" charset="-34"/>
                        <a:ea typeface="+mn-ea"/>
                        <a:cs typeface="Leelawadee" panose="020B0502040204020203" pitchFamily="34" charset="-34"/>
                      </a:endParaRPr>
                    </a:p>
                  </a:txBody>
                  <a:tcPr marL="7668" marR="7668" marT="7668" marB="0" anchor="b">
                    <a:lnL w="12700" cmpd="sng">
                      <a:solidFill>
                        <a:srgbClr val="5AA0F5"/>
                      </a:solidFill>
                    </a:lnL>
                    <a:lnR w="12700" cmpd="sng">
                      <a:solidFill>
                        <a:srgbClr val="5AA0F5"/>
                      </a:solidFill>
                    </a:lnR>
                    <a:lnT w="12700" cmpd="sng">
                      <a:solidFill>
                        <a:srgbClr val="5AA0F5"/>
                      </a:solidFill>
                    </a:lnT>
                    <a:lnB w="12700" cmpd="sng">
                      <a:solidFill>
                        <a:srgbClr val="5AA0F5"/>
                      </a:solidFill>
                    </a:lnB>
                    <a:lnTlToBr w="12700" cmpd="sng">
                      <a:noFill/>
                      <a:prstDash val="solid"/>
                    </a:lnTlToBr>
                    <a:lnBlToTr w="12700" cmpd="sng">
                      <a:noFill/>
                      <a:prstDash val="solid"/>
                    </a:lnBlToTr>
                    <a:noFill/>
                  </a:tcPr>
                </a:tc>
              </a:tr>
              <a:tr h="309230">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algn="l" fontAlgn="b"/>
                      <a:r>
                        <a:rPr lang="en-IN" sz="1200" b="0" i="0" u="none" strike="noStrike" dirty="0">
                          <a:solidFill>
                            <a:srgbClr val="000000"/>
                          </a:solidFill>
                          <a:effectLst/>
                          <a:latin typeface="Leelawadee" panose="020B0502040204020203" pitchFamily="34" charset="-34"/>
                          <a:cs typeface="Leelawadee" panose="020B0502040204020203" pitchFamily="34" charset="-34"/>
                        </a:rPr>
                        <a:t>Tata Teleservices</a:t>
                      </a:r>
                    </a:p>
                  </a:txBody>
                  <a:tcPr marL="9525" marR="9525" marT="9525" marB="0" anchor="b">
                    <a:lnL w="12700" cmpd="sng">
                      <a:solidFill>
                        <a:srgbClr val="5AA0F5"/>
                      </a:solidFill>
                    </a:lnL>
                    <a:lnR w="12700" cmpd="sng">
                      <a:solidFill>
                        <a:srgbClr val="5AA0F5"/>
                      </a:solidFill>
                    </a:lnR>
                    <a:lnT w="12700" cmpd="sng">
                      <a:solidFill>
                        <a:srgbClr val="5AA0F5"/>
                      </a:solidFill>
                    </a:lnT>
                    <a:lnB w="12700" cmpd="sng">
                      <a:solidFill>
                        <a:srgbClr val="5AA0F5"/>
                      </a:solidFill>
                    </a:lnB>
                    <a:lnTlToBr w="12700" cmpd="sng">
                      <a:noFill/>
                      <a:prstDash val="solid"/>
                    </a:lnTlToBr>
                    <a:lnBlToTr w="12700" cmpd="sng">
                      <a:noFill/>
                      <a:prstDash val="solid"/>
                    </a:lnBlToTr>
                    <a:solidFill>
                      <a:srgbClr val="5AA0F5">
                        <a:tint val="20000"/>
                      </a:srgbClr>
                    </a:solid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algn="l" fontAlgn="b"/>
                      <a:r>
                        <a:rPr lang="en-IN" sz="1100" b="0" i="0" u="none" strike="noStrike" dirty="0">
                          <a:solidFill>
                            <a:srgbClr val="000000"/>
                          </a:solidFill>
                          <a:effectLst/>
                          <a:latin typeface="Leelawadee" panose="020B0502040204020203" pitchFamily="34" charset="-34"/>
                          <a:cs typeface="Leelawadee" panose="020B0502040204020203" pitchFamily="34" charset="-34"/>
                        </a:rPr>
                        <a:t>A free end-to-end internet setup for your home</a:t>
                      </a:r>
                    </a:p>
                  </a:txBody>
                  <a:tcPr marL="9525" marR="9525" marT="9525" marB="0" anchor="b">
                    <a:lnL w="12700" cmpd="sng">
                      <a:solidFill>
                        <a:srgbClr val="5AA0F5"/>
                      </a:solidFill>
                    </a:lnL>
                    <a:lnR w="12700" cmpd="sng">
                      <a:solidFill>
                        <a:srgbClr val="5AA0F5"/>
                      </a:solidFill>
                    </a:lnR>
                    <a:lnT w="12700" cmpd="sng">
                      <a:solidFill>
                        <a:srgbClr val="5AA0F5"/>
                      </a:solidFill>
                    </a:lnT>
                    <a:lnB w="12700" cmpd="sng">
                      <a:solidFill>
                        <a:srgbClr val="5AA0F5"/>
                      </a:solidFill>
                    </a:lnB>
                    <a:lnTlToBr w="12700" cmpd="sng">
                      <a:noFill/>
                      <a:prstDash val="solid"/>
                    </a:lnTlToBr>
                    <a:lnBlToTr w="12700" cmpd="sng">
                      <a:noFill/>
                      <a:prstDash val="solid"/>
                    </a:lnBlToTr>
                    <a:solidFill>
                      <a:srgbClr val="5AA0F5">
                        <a:tint val="20000"/>
                      </a:srgbClr>
                    </a:solid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algn="ctr"/>
                      <a:r>
                        <a:rPr lang="en-IN" sz="1200" dirty="0" smtClean="0">
                          <a:latin typeface="Leelawadee" panose="020B0502040204020203" pitchFamily="34" charset="-34"/>
                          <a:cs typeface="Leelawadee" panose="020B0502040204020203" pitchFamily="34" charset="-34"/>
                        </a:rPr>
                        <a:t>12</a:t>
                      </a:r>
                      <a:endParaRPr lang="en-IN" sz="1200" dirty="0">
                        <a:latin typeface="Leelawadee" panose="020B0502040204020203" pitchFamily="34" charset="-34"/>
                        <a:cs typeface="Leelawadee" panose="020B0502040204020203" pitchFamily="34" charset="-34"/>
                      </a:endParaRPr>
                    </a:p>
                  </a:txBody>
                  <a:tcPr marL="7668" marR="7668" marT="7668" marB="0" anchor="b">
                    <a:lnL w="12700" cmpd="sng">
                      <a:solidFill>
                        <a:srgbClr val="5AA0F5"/>
                      </a:solidFill>
                    </a:lnL>
                    <a:lnR w="12700" cmpd="sng">
                      <a:solidFill>
                        <a:srgbClr val="5AA0F5"/>
                      </a:solidFill>
                    </a:lnR>
                    <a:lnT w="12700" cmpd="sng">
                      <a:solidFill>
                        <a:srgbClr val="5AA0F5"/>
                      </a:solidFill>
                    </a:lnT>
                    <a:lnB w="12700" cmpd="sng">
                      <a:solidFill>
                        <a:srgbClr val="5AA0F5"/>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algn="ctr" fontAlgn="b"/>
                      <a:r>
                        <a:rPr lang="en-IN" sz="1200" b="0" i="0" u="none" strike="noStrike" dirty="0" smtClean="0">
                          <a:solidFill>
                            <a:srgbClr val="000000"/>
                          </a:solidFill>
                          <a:effectLst/>
                          <a:latin typeface="Leelawadee" panose="020B0502040204020203" pitchFamily="34" charset="-34"/>
                          <a:cs typeface="Leelawadee" panose="020B0502040204020203" pitchFamily="34" charset="-34"/>
                        </a:rPr>
                        <a:t>2,000</a:t>
                      </a:r>
                      <a:endParaRPr lang="en-IN" sz="1200" b="0" i="0" u="none" strike="noStrike" dirty="0">
                        <a:solidFill>
                          <a:srgbClr val="000000"/>
                        </a:solidFill>
                        <a:effectLst/>
                        <a:latin typeface="Leelawadee" panose="020B0502040204020203" pitchFamily="34" charset="-34"/>
                        <a:cs typeface="Leelawadee" panose="020B0502040204020203" pitchFamily="34" charset="-34"/>
                      </a:endParaRPr>
                    </a:p>
                  </a:txBody>
                  <a:tcPr marL="9525" marR="9525" marT="9525" marB="0" anchor="b">
                    <a:lnL w="12700" cmpd="sng">
                      <a:solidFill>
                        <a:srgbClr val="5AA0F5"/>
                      </a:solidFill>
                    </a:lnL>
                    <a:lnR w="12700" cmpd="sng">
                      <a:solidFill>
                        <a:srgbClr val="5AA0F5"/>
                      </a:solidFill>
                    </a:lnR>
                    <a:lnT w="12700" cmpd="sng">
                      <a:solidFill>
                        <a:srgbClr val="5AA0F5"/>
                      </a:solidFill>
                    </a:lnT>
                    <a:lnB w="12700" cmpd="sng">
                      <a:solidFill>
                        <a:srgbClr val="5AA0F5"/>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algn="l" fontAlgn="b"/>
                      <a:r>
                        <a:rPr lang="en-IN" sz="1200" b="0" i="0" u="none" strike="noStrike">
                          <a:solidFill>
                            <a:srgbClr val="000000"/>
                          </a:solidFill>
                          <a:effectLst/>
                          <a:latin typeface="Leelawadee" panose="020B0502040204020203" pitchFamily="34" charset="-34"/>
                          <a:cs typeface="Leelawadee" panose="020B0502040204020203" pitchFamily="34" charset="-34"/>
                        </a:rPr>
                        <a:t>          24,000 </a:t>
                      </a:r>
                    </a:p>
                  </a:txBody>
                  <a:tcPr marL="9525" marR="9525" marT="9525" marB="0" anchor="b">
                    <a:lnL w="12700" cmpd="sng">
                      <a:solidFill>
                        <a:srgbClr val="5AA0F5"/>
                      </a:solidFill>
                    </a:lnL>
                    <a:lnR w="12700" cmpd="sng">
                      <a:solidFill>
                        <a:srgbClr val="5AA0F5"/>
                      </a:solidFill>
                    </a:lnR>
                    <a:lnT w="12700" cmpd="sng">
                      <a:solidFill>
                        <a:srgbClr val="5AA0F5"/>
                      </a:solidFill>
                    </a:lnT>
                    <a:lnB w="12700" cmpd="sng">
                      <a:solidFill>
                        <a:srgbClr val="5AA0F5"/>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algn="ctr"/>
                      <a:r>
                        <a:rPr lang="en-IN" sz="1200" b="1" kern="1200" dirty="0" smtClean="0">
                          <a:solidFill>
                            <a:srgbClr val="C00000"/>
                          </a:solidFill>
                          <a:latin typeface="Leelawadee" panose="020B0502040204020203" pitchFamily="34" charset="-34"/>
                          <a:ea typeface="+mn-ea"/>
                          <a:cs typeface="Leelawadee" panose="020B0502040204020203" pitchFamily="34" charset="-34"/>
                        </a:rPr>
                        <a:t>Low</a:t>
                      </a:r>
                      <a:endParaRPr lang="en-IN" sz="1200" b="1" kern="1200" dirty="0">
                        <a:solidFill>
                          <a:srgbClr val="C00000"/>
                        </a:solidFill>
                        <a:latin typeface="Leelawadee" panose="020B0502040204020203" pitchFamily="34" charset="-34"/>
                        <a:ea typeface="+mn-ea"/>
                        <a:cs typeface="Leelawadee" panose="020B0502040204020203" pitchFamily="34" charset="-34"/>
                      </a:endParaRPr>
                    </a:p>
                  </a:txBody>
                  <a:tcPr marL="7668" marR="7668" marT="7668" marB="0" anchor="b">
                    <a:lnL w="12700" cmpd="sng">
                      <a:solidFill>
                        <a:srgbClr val="5AA0F5"/>
                      </a:solidFill>
                    </a:lnL>
                    <a:lnR w="12700" cmpd="sng">
                      <a:solidFill>
                        <a:srgbClr val="5AA0F5"/>
                      </a:solidFill>
                    </a:lnR>
                    <a:lnT w="12700" cmpd="sng">
                      <a:solidFill>
                        <a:srgbClr val="5AA0F5"/>
                      </a:solidFill>
                    </a:lnT>
                    <a:lnB w="12700" cmpd="sng">
                      <a:solidFill>
                        <a:srgbClr val="5AA0F5"/>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algn="ctr"/>
                      <a:r>
                        <a:rPr lang="en-IN" sz="1200" b="1" kern="1200" dirty="0" smtClean="0">
                          <a:solidFill>
                            <a:srgbClr val="C00000"/>
                          </a:solidFill>
                          <a:latin typeface="Leelawadee" panose="020B0502040204020203" pitchFamily="34" charset="-34"/>
                          <a:ea typeface="+mn-ea"/>
                          <a:cs typeface="Leelawadee" panose="020B0502040204020203" pitchFamily="34" charset="-34"/>
                        </a:rPr>
                        <a:t>Low</a:t>
                      </a:r>
                      <a:endParaRPr lang="en-IN" sz="1200" b="1" kern="1200" dirty="0">
                        <a:solidFill>
                          <a:srgbClr val="C00000"/>
                        </a:solidFill>
                        <a:latin typeface="Leelawadee" panose="020B0502040204020203" pitchFamily="34" charset="-34"/>
                        <a:ea typeface="+mn-ea"/>
                        <a:cs typeface="Leelawadee" panose="020B0502040204020203" pitchFamily="34" charset="-34"/>
                      </a:endParaRPr>
                    </a:p>
                  </a:txBody>
                  <a:tcPr marL="7668" marR="7668" marT="7668" marB="0" anchor="b">
                    <a:lnL w="12700" cmpd="sng">
                      <a:solidFill>
                        <a:srgbClr val="5AA0F5"/>
                      </a:solidFill>
                    </a:lnL>
                    <a:lnR w="12700" cmpd="sng">
                      <a:solidFill>
                        <a:srgbClr val="5AA0F5"/>
                      </a:solidFill>
                    </a:lnR>
                    <a:lnT w="12700" cmpd="sng">
                      <a:solidFill>
                        <a:srgbClr val="5AA0F5"/>
                      </a:solidFill>
                    </a:lnT>
                    <a:lnB w="12700" cmpd="sng">
                      <a:solidFill>
                        <a:srgbClr val="5AA0F5"/>
                      </a:solidFill>
                    </a:lnB>
                    <a:lnTlToBr w="12700" cmpd="sng">
                      <a:noFill/>
                      <a:prstDash val="solid"/>
                    </a:lnTlToBr>
                    <a:lnBlToTr w="12700" cmpd="sng">
                      <a:noFill/>
                      <a:prstDash val="solid"/>
                    </a:lnBlToTr>
                    <a:noFill/>
                  </a:tcPr>
                </a:tc>
              </a:tr>
              <a:tr h="309230">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algn="l" fontAlgn="b"/>
                      <a:r>
                        <a:rPr lang="en-IN" sz="1200" b="0" i="0" u="none" strike="noStrike" dirty="0">
                          <a:solidFill>
                            <a:srgbClr val="000000"/>
                          </a:solidFill>
                          <a:effectLst/>
                          <a:latin typeface="Leelawadee" panose="020B0502040204020203" pitchFamily="34" charset="-34"/>
                          <a:cs typeface="Leelawadee" panose="020B0502040204020203" pitchFamily="34" charset="-34"/>
                        </a:rPr>
                        <a:t>Titan</a:t>
                      </a:r>
                    </a:p>
                  </a:txBody>
                  <a:tcPr marL="9525" marR="9525" marT="9525" marB="0" anchor="b">
                    <a:lnL w="12700" cmpd="sng">
                      <a:solidFill>
                        <a:srgbClr val="5AA0F5"/>
                      </a:solidFill>
                    </a:lnL>
                    <a:lnR w="12700" cmpd="sng">
                      <a:solidFill>
                        <a:srgbClr val="5AA0F5"/>
                      </a:solidFill>
                    </a:lnR>
                    <a:lnT w="12700" cmpd="sng">
                      <a:solidFill>
                        <a:srgbClr val="5AA0F5"/>
                      </a:solidFill>
                    </a:lnT>
                    <a:lnB w="12700" cmpd="sng">
                      <a:solidFill>
                        <a:srgbClr val="5AA0F5"/>
                      </a:solidFill>
                    </a:lnB>
                    <a:lnTlToBr w="12700" cmpd="sng">
                      <a:noFill/>
                      <a:prstDash val="solid"/>
                    </a:lnTlToBr>
                    <a:lnBlToTr w="12700" cmpd="sng">
                      <a:noFill/>
                      <a:prstDash val="solid"/>
                    </a:lnBlToTr>
                    <a:solidFill>
                      <a:srgbClr val="5AA0F5">
                        <a:tint val="20000"/>
                      </a:srgbClr>
                    </a:solid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algn="l" fontAlgn="b"/>
                      <a:r>
                        <a:rPr lang="en-IN" sz="1100" b="0" i="0" u="none" strike="noStrike" dirty="0">
                          <a:solidFill>
                            <a:srgbClr val="000000"/>
                          </a:solidFill>
                          <a:effectLst/>
                          <a:latin typeface="Leelawadee" panose="020B0502040204020203" pitchFamily="34" charset="-34"/>
                          <a:cs typeface="Leelawadee" panose="020B0502040204020203" pitchFamily="34" charset="-34"/>
                        </a:rPr>
                        <a:t>Custom watch / limited </a:t>
                      </a:r>
                      <a:r>
                        <a:rPr lang="en-IN" sz="1100" b="0" i="0" u="none" strike="noStrike" dirty="0" smtClean="0">
                          <a:solidFill>
                            <a:srgbClr val="000000"/>
                          </a:solidFill>
                          <a:effectLst/>
                          <a:latin typeface="Leelawadee" panose="020B0502040204020203" pitchFamily="34" charset="-34"/>
                          <a:cs typeface="Leelawadee" panose="020B0502040204020203" pitchFamily="34" charset="-34"/>
                        </a:rPr>
                        <a:t>edition / FT personalized kit</a:t>
                      </a:r>
                      <a:endParaRPr lang="en-IN" sz="1100" b="0" i="0" u="none" strike="noStrike" dirty="0">
                        <a:solidFill>
                          <a:srgbClr val="000000"/>
                        </a:solidFill>
                        <a:effectLst/>
                        <a:latin typeface="Leelawadee" panose="020B0502040204020203" pitchFamily="34" charset="-34"/>
                        <a:cs typeface="Leelawadee" panose="020B0502040204020203" pitchFamily="34" charset="-34"/>
                      </a:endParaRPr>
                    </a:p>
                  </a:txBody>
                  <a:tcPr marL="9525" marR="9525" marT="9525" marB="0" anchor="b">
                    <a:lnL w="12700" cmpd="sng">
                      <a:solidFill>
                        <a:srgbClr val="5AA0F5"/>
                      </a:solidFill>
                    </a:lnL>
                    <a:lnR w="12700" cmpd="sng">
                      <a:solidFill>
                        <a:srgbClr val="5AA0F5"/>
                      </a:solidFill>
                    </a:lnR>
                    <a:lnT w="12700" cmpd="sng">
                      <a:solidFill>
                        <a:srgbClr val="5AA0F5"/>
                      </a:solidFill>
                    </a:lnT>
                    <a:lnB w="12700" cmpd="sng">
                      <a:solidFill>
                        <a:srgbClr val="5AA0F5"/>
                      </a:solidFill>
                    </a:lnB>
                    <a:lnTlToBr w="12700" cmpd="sng">
                      <a:noFill/>
                      <a:prstDash val="solid"/>
                    </a:lnTlToBr>
                    <a:lnBlToTr w="12700" cmpd="sng">
                      <a:noFill/>
                      <a:prstDash val="solid"/>
                    </a:lnBlToTr>
                    <a:solidFill>
                      <a:srgbClr val="5AA0F5">
                        <a:tint val="20000"/>
                      </a:srgbClr>
                    </a:solid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algn="ctr"/>
                      <a:r>
                        <a:rPr lang="en-IN" sz="1200" dirty="0" smtClean="0">
                          <a:latin typeface="Leelawadee" panose="020B0502040204020203" pitchFamily="34" charset="-34"/>
                          <a:cs typeface="Leelawadee" panose="020B0502040204020203" pitchFamily="34" charset="-34"/>
                        </a:rPr>
                        <a:t>4</a:t>
                      </a:r>
                      <a:endParaRPr lang="en-IN" sz="1200" dirty="0">
                        <a:latin typeface="Leelawadee" panose="020B0502040204020203" pitchFamily="34" charset="-34"/>
                        <a:cs typeface="Leelawadee" panose="020B0502040204020203" pitchFamily="34" charset="-34"/>
                      </a:endParaRPr>
                    </a:p>
                  </a:txBody>
                  <a:tcPr marL="7668" marR="7668" marT="7668" marB="0" anchor="b">
                    <a:lnL w="12700" cmpd="sng">
                      <a:solidFill>
                        <a:srgbClr val="5AA0F5"/>
                      </a:solidFill>
                    </a:lnL>
                    <a:lnR w="12700" cmpd="sng">
                      <a:solidFill>
                        <a:srgbClr val="5AA0F5"/>
                      </a:solidFill>
                    </a:lnR>
                    <a:lnT w="12700" cmpd="sng">
                      <a:solidFill>
                        <a:srgbClr val="5AA0F5"/>
                      </a:solidFill>
                    </a:lnT>
                    <a:lnB w="12700" cmpd="sng">
                      <a:solidFill>
                        <a:srgbClr val="5AA0F5"/>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algn="ctr" fontAlgn="b"/>
                      <a:r>
                        <a:rPr lang="en-IN" sz="1200" b="0" i="0" u="none" strike="noStrike" dirty="0" smtClean="0">
                          <a:solidFill>
                            <a:srgbClr val="000000"/>
                          </a:solidFill>
                          <a:effectLst/>
                          <a:latin typeface="Leelawadee" panose="020B0502040204020203" pitchFamily="34" charset="-34"/>
                          <a:cs typeface="Leelawadee" panose="020B0502040204020203" pitchFamily="34" charset="-34"/>
                        </a:rPr>
                        <a:t>5,000</a:t>
                      </a:r>
                      <a:endParaRPr lang="en-IN" sz="1200" b="0" i="0" u="none" strike="noStrike" dirty="0">
                        <a:solidFill>
                          <a:srgbClr val="000000"/>
                        </a:solidFill>
                        <a:effectLst/>
                        <a:latin typeface="Leelawadee" panose="020B0502040204020203" pitchFamily="34" charset="-34"/>
                        <a:cs typeface="Leelawadee" panose="020B0502040204020203" pitchFamily="34" charset="-34"/>
                      </a:endParaRPr>
                    </a:p>
                  </a:txBody>
                  <a:tcPr marL="9525" marR="9525" marT="9525" marB="0" anchor="b">
                    <a:lnL w="12700" cmpd="sng">
                      <a:solidFill>
                        <a:srgbClr val="5AA0F5"/>
                      </a:solidFill>
                    </a:lnL>
                    <a:lnR w="12700" cmpd="sng">
                      <a:solidFill>
                        <a:srgbClr val="5AA0F5"/>
                      </a:solidFill>
                    </a:lnR>
                    <a:lnT w="12700" cmpd="sng">
                      <a:solidFill>
                        <a:srgbClr val="5AA0F5"/>
                      </a:solidFill>
                    </a:lnT>
                    <a:lnB w="12700" cmpd="sng">
                      <a:solidFill>
                        <a:srgbClr val="5AA0F5"/>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algn="l" fontAlgn="b"/>
                      <a:r>
                        <a:rPr lang="en-IN" sz="1200" b="0" i="0" u="none" strike="noStrike">
                          <a:solidFill>
                            <a:srgbClr val="000000"/>
                          </a:solidFill>
                          <a:effectLst/>
                          <a:latin typeface="Leelawadee" panose="020B0502040204020203" pitchFamily="34" charset="-34"/>
                          <a:cs typeface="Leelawadee" panose="020B0502040204020203" pitchFamily="34" charset="-34"/>
                        </a:rPr>
                        <a:t>          20,000 </a:t>
                      </a:r>
                    </a:p>
                  </a:txBody>
                  <a:tcPr marL="9525" marR="9525" marT="9525" marB="0" anchor="b">
                    <a:lnL w="12700" cmpd="sng">
                      <a:solidFill>
                        <a:srgbClr val="5AA0F5"/>
                      </a:solidFill>
                    </a:lnL>
                    <a:lnR w="12700" cmpd="sng">
                      <a:solidFill>
                        <a:srgbClr val="5AA0F5"/>
                      </a:solidFill>
                    </a:lnR>
                    <a:lnT w="12700" cmpd="sng">
                      <a:solidFill>
                        <a:srgbClr val="5AA0F5"/>
                      </a:solidFill>
                    </a:lnT>
                    <a:lnB w="12700" cmpd="sng">
                      <a:solidFill>
                        <a:srgbClr val="5AA0F5"/>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algn="ctr"/>
                      <a:r>
                        <a:rPr lang="en-IN" sz="1200" b="1" u="none" strike="noStrike" kern="1200" dirty="0" smtClean="0">
                          <a:solidFill>
                            <a:srgbClr val="00B050"/>
                          </a:solidFill>
                          <a:effectLst/>
                          <a:latin typeface="Leelawadee" panose="020B0502040204020203" pitchFamily="34" charset="-34"/>
                          <a:ea typeface="+mn-ea"/>
                          <a:cs typeface="Leelawadee" panose="020B0502040204020203" pitchFamily="34" charset="-34"/>
                        </a:rPr>
                        <a:t>High</a:t>
                      </a:r>
                      <a:endParaRPr lang="en-IN" sz="1200" b="1" u="none" strike="noStrike" kern="1200" dirty="0">
                        <a:solidFill>
                          <a:srgbClr val="00B050"/>
                        </a:solidFill>
                        <a:effectLst/>
                        <a:latin typeface="Leelawadee" panose="020B0502040204020203" pitchFamily="34" charset="-34"/>
                        <a:ea typeface="+mn-ea"/>
                        <a:cs typeface="Leelawadee" panose="020B0502040204020203" pitchFamily="34" charset="-34"/>
                      </a:endParaRPr>
                    </a:p>
                  </a:txBody>
                  <a:tcPr marL="7668" marR="7668" marT="7668" marB="0" anchor="b">
                    <a:lnL w="12700" cmpd="sng">
                      <a:solidFill>
                        <a:srgbClr val="5AA0F5"/>
                      </a:solidFill>
                    </a:lnL>
                    <a:lnR w="12700" cmpd="sng">
                      <a:solidFill>
                        <a:srgbClr val="5AA0F5"/>
                      </a:solidFill>
                    </a:lnR>
                    <a:lnT w="12700" cmpd="sng">
                      <a:solidFill>
                        <a:srgbClr val="5AA0F5"/>
                      </a:solidFill>
                    </a:lnT>
                    <a:lnB w="12700" cmpd="sng">
                      <a:solidFill>
                        <a:srgbClr val="5AA0F5"/>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algn="ctr"/>
                      <a:r>
                        <a:rPr lang="en-IN" sz="1200" b="1" kern="1200" dirty="0" smtClean="0">
                          <a:solidFill>
                            <a:srgbClr val="00B0F0"/>
                          </a:solidFill>
                          <a:latin typeface="Leelawadee" panose="020B0502040204020203" pitchFamily="34" charset="-34"/>
                          <a:ea typeface="+mn-ea"/>
                          <a:cs typeface="Leelawadee" panose="020B0502040204020203" pitchFamily="34" charset="-34"/>
                        </a:rPr>
                        <a:t>Medium</a:t>
                      </a:r>
                      <a:endParaRPr lang="en-IN" sz="1200" b="1" kern="1200" dirty="0">
                        <a:solidFill>
                          <a:srgbClr val="00B0F0"/>
                        </a:solidFill>
                        <a:latin typeface="Leelawadee" panose="020B0502040204020203" pitchFamily="34" charset="-34"/>
                        <a:ea typeface="+mn-ea"/>
                        <a:cs typeface="Leelawadee" panose="020B0502040204020203" pitchFamily="34" charset="-34"/>
                      </a:endParaRPr>
                    </a:p>
                  </a:txBody>
                  <a:tcPr marL="7668" marR="7668" marT="7668" marB="0" anchor="b">
                    <a:lnL w="12700" cmpd="sng">
                      <a:solidFill>
                        <a:srgbClr val="5AA0F5"/>
                      </a:solidFill>
                    </a:lnL>
                    <a:lnR w="12700" cmpd="sng">
                      <a:solidFill>
                        <a:srgbClr val="5AA0F5"/>
                      </a:solidFill>
                    </a:lnR>
                    <a:lnT w="12700" cmpd="sng">
                      <a:solidFill>
                        <a:srgbClr val="5AA0F5"/>
                      </a:solidFill>
                    </a:lnT>
                    <a:lnB w="12700" cmpd="sng">
                      <a:solidFill>
                        <a:srgbClr val="5AA0F5"/>
                      </a:solidFill>
                    </a:lnB>
                    <a:lnTlToBr w="12700" cmpd="sng">
                      <a:noFill/>
                      <a:prstDash val="solid"/>
                    </a:lnTlToBr>
                    <a:lnBlToTr w="12700" cmpd="sng">
                      <a:noFill/>
                      <a:prstDash val="solid"/>
                    </a:lnBlToTr>
                    <a:noFill/>
                  </a:tcPr>
                </a:tc>
              </a:tr>
              <a:tr h="309230">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algn="l" fontAlgn="b"/>
                      <a:r>
                        <a:rPr lang="en-IN" sz="1200" b="0" i="0" u="none" strike="noStrike" dirty="0" smtClean="0">
                          <a:solidFill>
                            <a:srgbClr val="000000"/>
                          </a:solidFill>
                          <a:effectLst/>
                          <a:latin typeface="Leelawadee" panose="020B0502040204020203" pitchFamily="34" charset="-34"/>
                          <a:cs typeface="Leelawadee" panose="020B0502040204020203" pitchFamily="34" charset="-34"/>
                        </a:rPr>
                        <a:t>Tata Sons</a:t>
                      </a:r>
                      <a:endParaRPr lang="en-IN" sz="1200" b="0" i="0" u="none" strike="noStrike" dirty="0">
                        <a:solidFill>
                          <a:srgbClr val="000000"/>
                        </a:solidFill>
                        <a:effectLst/>
                        <a:latin typeface="Leelawadee" panose="020B0502040204020203" pitchFamily="34" charset="-34"/>
                        <a:cs typeface="Leelawadee" panose="020B0502040204020203" pitchFamily="34" charset="-34"/>
                      </a:endParaRPr>
                    </a:p>
                  </a:txBody>
                  <a:tcPr marL="9525" marR="9525" marT="9525" marB="0" anchor="b">
                    <a:lnL w="12700" cmpd="sng">
                      <a:solidFill>
                        <a:srgbClr val="5AA0F5"/>
                      </a:solidFill>
                    </a:lnL>
                    <a:lnR w="12700" cmpd="sng">
                      <a:solidFill>
                        <a:srgbClr val="5AA0F5"/>
                      </a:solidFill>
                    </a:lnR>
                    <a:lnT w="12700" cmpd="sng">
                      <a:solidFill>
                        <a:srgbClr val="5AA0F5"/>
                      </a:solidFill>
                    </a:lnT>
                    <a:lnB w="12700" cmpd="sng">
                      <a:solidFill>
                        <a:srgbClr val="5AA0F5"/>
                      </a:solidFill>
                    </a:lnB>
                    <a:lnTlToBr w="12700" cmpd="sng">
                      <a:noFill/>
                      <a:prstDash val="solid"/>
                    </a:lnTlToBr>
                    <a:lnBlToTr w="12700" cmpd="sng">
                      <a:noFill/>
                      <a:prstDash val="solid"/>
                    </a:lnBlToTr>
                    <a:solidFill>
                      <a:srgbClr val="5AA0F5">
                        <a:tint val="20000"/>
                      </a:srgbClr>
                    </a:solid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algn="l" fontAlgn="b"/>
                      <a:r>
                        <a:rPr lang="en-IN" sz="1100" b="0" i="0" u="none" strike="noStrike" dirty="0" smtClean="0">
                          <a:solidFill>
                            <a:srgbClr val="000000"/>
                          </a:solidFill>
                          <a:effectLst/>
                          <a:latin typeface="Leelawadee" panose="020B0502040204020203" pitchFamily="34" charset="-34"/>
                          <a:cs typeface="Leelawadee" panose="020B0502040204020203" pitchFamily="34" charset="-34"/>
                        </a:rPr>
                        <a:t>Tata Group Memento/</a:t>
                      </a:r>
                      <a:r>
                        <a:rPr lang="en-IN" sz="1100" b="0" i="0" u="none" strike="noStrike" baseline="0" dirty="0" smtClean="0">
                          <a:solidFill>
                            <a:srgbClr val="000000"/>
                          </a:solidFill>
                          <a:effectLst/>
                          <a:latin typeface="Leelawadee" panose="020B0502040204020203" pitchFamily="34" charset="-34"/>
                          <a:cs typeface="Leelawadee" panose="020B0502040204020203" pitchFamily="34" charset="-34"/>
                        </a:rPr>
                        <a:t> </a:t>
                      </a:r>
                      <a:r>
                        <a:rPr lang="en-IN" sz="1100" b="0" i="0" u="none" strike="noStrike" baseline="0" dirty="0" err="1" smtClean="0">
                          <a:solidFill>
                            <a:srgbClr val="000000"/>
                          </a:solidFill>
                          <a:effectLst/>
                          <a:latin typeface="Leelawadee" panose="020B0502040204020203" pitchFamily="34" charset="-34"/>
                          <a:cs typeface="Leelawadee" panose="020B0502040204020203" pitchFamily="34" charset="-34"/>
                        </a:rPr>
                        <a:t>Memoribilia</a:t>
                      </a:r>
                      <a:endParaRPr lang="en-IN" sz="1100" b="0" i="0" u="none" strike="noStrike" dirty="0">
                        <a:solidFill>
                          <a:srgbClr val="000000"/>
                        </a:solidFill>
                        <a:effectLst/>
                        <a:latin typeface="Leelawadee" panose="020B0502040204020203" pitchFamily="34" charset="-34"/>
                        <a:cs typeface="Leelawadee" panose="020B0502040204020203" pitchFamily="34" charset="-34"/>
                      </a:endParaRPr>
                    </a:p>
                  </a:txBody>
                  <a:tcPr marL="9525" marR="9525" marT="9525" marB="0" anchor="b">
                    <a:lnL w="12700" cmpd="sng">
                      <a:solidFill>
                        <a:srgbClr val="5AA0F5"/>
                      </a:solidFill>
                    </a:lnL>
                    <a:lnR w="12700" cmpd="sng">
                      <a:solidFill>
                        <a:srgbClr val="5AA0F5"/>
                      </a:solidFill>
                    </a:lnR>
                    <a:lnT w="12700" cmpd="sng">
                      <a:solidFill>
                        <a:srgbClr val="5AA0F5"/>
                      </a:solidFill>
                    </a:lnT>
                    <a:lnB w="12700" cmpd="sng">
                      <a:solidFill>
                        <a:srgbClr val="5AA0F5"/>
                      </a:solidFill>
                    </a:lnB>
                    <a:lnTlToBr w="12700" cmpd="sng">
                      <a:noFill/>
                      <a:prstDash val="solid"/>
                    </a:lnTlToBr>
                    <a:lnBlToTr w="12700" cmpd="sng">
                      <a:noFill/>
                      <a:prstDash val="solid"/>
                    </a:lnBlToTr>
                    <a:solidFill>
                      <a:srgbClr val="5AA0F5">
                        <a:tint val="20000"/>
                      </a:srgbClr>
                    </a:solid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algn="ctr"/>
                      <a:r>
                        <a:rPr lang="en-IN" sz="1200" dirty="0" smtClean="0">
                          <a:latin typeface="Leelawadee" panose="020B0502040204020203" pitchFamily="34" charset="-34"/>
                          <a:cs typeface="Leelawadee" panose="020B0502040204020203" pitchFamily="34" charset="-34"/>
                        </a:rPr>
                        <a:t>4</a:t>
                      </a:r>
                      <a:endParaRPr lang="en-IN" sz="1200" dirty="0">
                        <a:latin typeface="Leelawadee" panose="020B0502040204020203" pitchFamily="34" charset="-34"/>
                        <a:cs typeface="Leelawadee" panose="020B0502040204020203" pitchFamily="34" charset="-34"/>
                      </a:endParaRPr>
                    </a:p>
                  </a:txBody>
                  <a:tcPr marL="7668" marR="7668" marT="7668" marB="0" anchor="b">
                    <a:lnL w="12700" cmpd="sng">
                      <a:solidFill>
                        <a:srgbClr val="5AA0F5"/>
                      </a:solidFill>
                    </a:lnL>
                    <a:lnR w="12700" cmpd="sng">
                      <a:solidFill>
                        <a:srgbClr val="5AA0F5"/>
                      </a:solidFill>
                    </a:lnR>
                    <a:lnT w="12700" cmpd="sng">
                      <a:solidFill>
                        <a:srgbClr val="5AA0F5"/>
                      </a:solidFill>
                    </a:lnT>
                    <a:lnB w="12700" cmpd="sng">
                      <a:solidFill>
                        <a:srgbClr val="5AA0F5"/>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algn="ctr" fontAlgn="b"/>
                      <a:r>
                        <a:rPr lang="en-IN" sz="1200" b="0" i="0" u="none" strike="noStrike" dirty="0" smtClean="0">
                          <a:solidFill>
                            <a:srgbClr val="000000"/>
                          </a:solidFill>
                          <a:effectLst/>
                          <a:latin typeface="Leelawadee" panose="020B0502040204020203" pitchFamily="34" charset="-34"/>
                          <a:cs typeface="Leelawadee" panose="020B0502040204020203" pitchFamily="34" charset="-34"/>
                        </a:rPr>
                        <a:t>5,000</a:t>
                      </a:r>
                      <a:endParaRPr lang="en-IN" sz="1200" b="0" i="0" u="none" strike="noStrike" dirty="0">
                        <a:solidFill>
                          <a:srgbClr val="000000"/>
                        </a:solidFill>
                        <a:effectLst/>
                        <a:latin typeface="Leelawadee" panose="020B0502040204020203" pitchFamily="34" charset="-34"/>
                        <a:cs typeface="Leelawadee" panose="020B0502040204020203" pitchFamily="34" charset="-34"/>
                      </a:endParaRPr>
                    </a:p>
                  </a:txBody>
                  <a:tcPr marL="9525" marR="9525" marT="9525" marB="0" anchor="b">
                    <a:lnL w="12700" cmpd="sng">
                      <a:solidFill>
                        <a:srgbClr val="5AA0F5"/>
                      </a:solidFill>
                    </a:lnL>
                    <a:lnR w="12700" cmpd="sng">
                      <a:solidFill>
                        <a:srgbClr val="5AA0F5"/>
                      </a:solidFill>
                    </a:lnR>
                    <a:lnT w="12700" cmpd="sng">
                      <a:solidFill>
                        <a:srgbClr val="5AA0F5"/>
                      </a:solidFill>
                    </a:lnT>
                    <a:lnB w="12700" cmpd="sng">
                      <a:solidFill>
                        <a:srgbClr val="5AA0F5"/>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algn="l" fontAlgn="b"/>
                      <a:r>
                        <a:rPr lang="en-IN" sz="1200" b="0" i="0" u="none" strike="noStrike">
                          <a:solidFill>
                            <a:srgbClr val="000000"/>
                          </a:solidFill>
                          <a:effectLst/>
                          <a:latin typeface="Leelawadee" panose="020B0502040204020203" pitchFamily="34" charset="-34"/>
                          <a:cs typeface="Leelawadee" panose="020B0502040204020203" pitchFamily="34" charset="-34"/>
                        </a:rPr>
                        <a:t>          20,000 </a:t>
                      </a:r>
                    </a:p>
                  </a:txBody>
                  <a:tcPr marL="9525" marR="9525" marT="9525" marB="0" anchor="b">
                    <a:lnL w="12700" cmpd="sng">
                      <a:solidFill>
                        <a:srgbClr val="5AA0F5"/>
                      </a:solidFill>
                    </a:lnL>
                    <a:lnR w="12700" cmpd="sng">
                      <a:solidFill>
                        <a:srgbClr val="5AA0F5"/>
                      </a:solidFill>
                    </a:lnR>
                    <a:lnT w="12700" cmpd="sng">
                      <a:solidFill>
                        <a:srgbClr val="5AA0F5"/>
                      </a:solidFill>
                    </a:lnT>
                    <a:lnB w="12700" cmpd="sng">
                      <a:solidFill>
                        <a:srgbClr val="5AA0F5"/>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algn="ctr"/>
                      <a:r>
                        <a:rPr lang="en-IN" sz="1200" b="1" kern="1200" dirty="0" smtClean="0">
                          <a:solidFill>
                            <a:srgbClr val="C00000"/>
                          </a:solidFill>
                          <a:latin typeface="Leelawadee" panose="020B0502040204020203" pitchFamily="34" charset="-34"/>
                          <a:ea typeface="+mn-ea"/>
                          <a:cs typeface="Leelawadee" panose="020B0502040204020203" pitchFamily="34" charset="-34"/>
                        </a:rPr>
                        <a:t>Low</a:t>
                      </a:r>
                      <a:endParaRPr lang="en-IN" sz="1200" b="1" kern="1200" dirty="0">
                        <a:solidFill>
                          <a:srgbClr val="C00000"/>
                        </a:solidFill>
                        <a:latin typeface="Leelawadee" panose="020B0502040204020203" pitchFamily="34" charset="-34"/>
                        <a:ea typeface="+mn-ea"/>
                        <a:cs typeface="Leelawadee" panose="020B0502040204020203" pitchFamily="34" charset="-34"/>
                      </a:endParaRPr>
                    </a:p>
                  </a:txBody>
                  <a:tcPr marL="7668" marR="7668" marT="7668" marB="0" anchor="b">
                    <a:lnL w="12700" cmpd="sng">
                      <a:solidFill>
                        <a:srgbClr val="5AA0F5"/>
                      </a:solidFill>
                    </a:lnL>
                    <a:lnR w="12700" cmpd="sng">
                      <a:solidFill>
                        <a:srgbClr val="5AA0F5"/>
                      </a:solidFill>
                    </a:lnR>
                    <a:lnT w="12700" cmpd="sng">
                      <a:solidFill>
                        <a:srgbClr val="5AA0F5"/>
                      </a:solidFill>
                    </a:lnT>
                    <a:lnB w="12700" cmpd="sng">
                      <a:solidFill>
                        <a:srgbClr val="5AA0F5"/>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algn="ctr"/>
                      <a:r>
                        <a:rPr lang="en-IN" sz="1200" b="1" kern="1200" dirty="0" smtClean="0">
                          <a:solidFill>
                            <a:srgbClr val="00B0F0"/>
                          </a:solidFill>
                          <a:latin typeface="Leelawadee" panose="020B0502040204020203" pitchFamily="34" charset="-34"/>
                          <a:ea typeface="+mn-ea"/>
                          <a:cs typeface="Leelawadee" panose="020B0502040204020203" pitchFamily="34" charset="-34"/>
                        </a:rPr>
                        <a:t>Medium</a:t>
                      </a:r>
                      <a:endParaRPr lang="en-IN" sz="1200" b="1" kern="1200" dirty="0">
                        <a:solidFill>
                          <a:srgbClr val="00B0F0"/>
                        </a:solidFill>
                        <a:latin typeface="Leelawadee" panose="020B0502040204020203" pitchFamily="34" charset="-34"/>
                        <a:ea typeface="+mn-ea"/>
                        <a:cs typeface="Leelawadee" panose="020B0502040204020203" pitchFamily="34" charset="-34"/>
                      </a:endParaRPr>
                    </a:p>
                  </a:txBody>
                  <a:tcPr marL="7668" marR="7668" marT="7668" marB="0" anchor="b">
                    <a:lnL w="12700" cmpd="sng">
                      <a:solidFill>
                        <a:srgbClr val="5AA0F5"/>
                      </a:solidFill>
                    </a:lnL>
                    <a:lnR w="12700" cmpd="sng">
                      <a:solidFill>
                        <a:srgbClr val="5AA0F5"/>
                      </a:solidFill>
                    </a:lnR>
                    <a:lnT w="12700" cmpd="sng">
                      <a:solidFill>
                        <a:srgbClr val="5AA0F5"/>
                      </a:solidFill>
                    </a:lnT>
                    <a:lnB w="12700" cmpd="sng">
                      <a:solidFill>
                        <a:srgbClr val="5AA0F5"/>
                      </a:solidFill>
                    </a:lnB>
                    <a:lnTlToBr w="12700" cmpd="sng">
                      <a:noFill/>
                      <a:prstDash val="solid"/>
                    </a:lnTlToBr>
                    <a:lnBlToTr w="12700" cmpd="sng">
                      <a:noFill/>
                      <a:prstDash val="solid"/>
                    </a:lnBlToTr>
                    <a:noFill/>
                  </a:tcPr>
                </a:tc>
              </a:tr>
              <a:tr h="309230">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algn="l" fontAlgn="b"/>
                      <a:r>
                        <a:rPr lang="en-IN" sz="1200" b="0" i="0" u="none" strike="noStrike">
                          <a:solidFill>
                            <a:srgbClr val="000000"/>
                          </a:solidFill>
                          <a:effectLst/>
                          <a:latin typeface="Leelawadee" panose="020B0502040204020203" pitchFamily="34" charset="-34"/>
                          <a:cs typeface="Leelawadee" panose="020B0502040204020203" pitchFamily="34" charset="-34"/>
                        </a:rPr>
                        <a:t>Titan</a:t>
                      </a:r>
                    </a:p>
                  </a:txBody>
                  <a:tcPr marL="9525" marR="9525" marT="9525" marB="0" anchor="b">
                    <a:lnL w="12700" cmpd="sng">
                      <a:solidFill>
                        <a:srgbClr val="5AA0F5"/>
                      </a:solidFill>
                    </a:lnL>
                    <a:lnR w="12700" cmpd="sng">
                      <a:solidFill>
                        <a:srgbClr val="5AA0F5"/>
                      </a:solidFill>
                    </a:lnR>
                    <a:lnT w="12700" cmpd="sng">
                      <a:solidFill>
                        <a:srgbClr val="5AA0F5"/>
                      </a:solidFill>
                    </a:lnT>
                    <a:lnB w="12700" cmpd="sng">
                      <a:solidFill>
                        <a:srgbClr val="5AA0F5"/>
                      </a:solidFill>
                    </a:lnB>
                    <a:lnTlToBr w="12700" cmpd="sng">
                      <a:noFill/>
                      <a:prstDash val="solid"/>
                    </a:lnTlToBr>
                    <a:lnBlToTr w="12700" cmpd="sng">
                      <a:noFill/>
                      <a:prstDash val="solid"/>
                    </a:lnBlToTr>
                    <a:solidFill>
                      <a:srgbClr val="5AA0F5">
                        <a:tint val="20000"/>
                      </a:srgbClr>
                    </a:solid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algn="l" fontAlgn="b"/>
                      <a:r>
                        <a:rPr lang="en-IN" sz="1100" b="0" i="0" u="none" strike="noStrike" dirty="0">
                          <a:solidFill>
                            <a:srgbClr val="000000"/>
                          </a:solidFill>
                          <a:effectLst/>
                          <a:latin typeface="Leelawadee" panose="020B0502040204020203" pitchFamily="34" charset="-34"/>
                          <a:cs typeface="Leelawadee" panose="020B0502040204020203" pitchFamily="34" charset="-34"/>
                        </a:rPr>
                        <a:t>Wedding special discount/custom </a:t>
                      </a:r>
                      <a:r>
                        <a:rPr lang="en-IN" sz="1100" b="0" i="0" u="none" strike="noStrike" dirty="0" smtClean="0">
                          <a:solidFill>
                            <a:srgbClr val="000000"/>
                          </a:solidFill>
                          <a:effectLst/>
                          <a:latin typeface="Leelawadee" panose="020B0502040204020203" pitchFamily="34" charset="-34"/>
                          <a:cs typeface="Leelawadee" panose="020B0502040204020203" pitchFamily="34" charset="-34"/>
                        </a:rPr>
                        <a:t>jewellery</a:t>
                      </a:r>
                      <a:endParaRPr lang="en-IN" sz="1100" b="0" i="0" u="none" strike="noStrike" dirty="0">
                        <a:solidFill>
                          <a:srgbClr val="000000"/>
                        </a:solidFill>
                        <a:effectLst/>
                        <a:latin typeface="Leelawadee" panose="020B0502040204020203" pitchFamily="34" charset="-34"/>
                        <a:cs typeface="Leelawadee" panose="020B0502040204020203" pitchFamily="34" charset="-34"/>
                      </a:endParaRPr>
                    </a:p>
                  </a:txBody>
                  <a:tcPr marL="9525" marR="9525" marT="9525" marB="0" anchor="b">
                    <a:lnL w="12700" cmpd="sng">
                      <a:solidFill>
                        <a:srgbClr val="5AA0F5"/>
                      </a:solidFill>
                    </a:lnL>
                    <a:lnR w="12700" cmpd="sng">
                      <a:solidFill>
                        <a:srgbClr val="5AA0F5"/>
                      </a:solidFill>
                    </a:lnR>
                    <a:lnT w="12700" cmpd="sng">
                      <a:solidFill>
                        <a:srgbClr val="5AA0F5"/>
                      </a:solidFill>
                    </a:lnT>
                    <a:lnB w="12700" cmpd="sng">
                      <a:solidFill>
                        <a:srgbClr val="5AA0F5"/>
                      </a:solidFill>
                    </a:lnB>
                    <a:lnTlToBr w="12700" cmpd="sng">
                      <a:noFill/>
                      <a:prstDash val="solid"/>
                    </a:lnTlToBr>
                    <a:lnBlToTr w="12700" cmpd="sng">
                      <a:noFill/>
                      <a:prstDash val="solid"/>
                    </a:lnBlToTr>
                    <a:solidFill>
                      <a:srgbClr val="5AA0F5">
                        <a:tint val="20000"/>
                      </a:srgbClr>
                    </a:solid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algn="ctr"/>
                      <a:r>
                        <a:rPr lang="en-IN" sz="1200" dirty="0" smtClean="0">
                          <a:latin typeface="Leelawadee" panose="020B0502040204020203" pitchFamily="34" charset="-34"/>
                          <a:cs typeface="Leelawadee" panose="020B0502040204020203" pitchFamily="34" charset="-34"/>
                        </a:rPr>
                        <a:t>4</a:t>
                      </a:r>
                      <a:endParaRPr lang="en-IN" sz="1200" dirty="0">
                        <a:latin typeface="Leelawadee" panose="020B0502040204020203" pitchFamily="34" charset="-34"/>
                        <a:cs typeface="Leelawadee" panose="020B0502040204020203" pitchFamily="34" charset="-34"/>
                      </a:endParaRPr>
                    </a:p>
                  </a:txBody>
                  <a:tcPr marL="7668" marR="7668" marT="7668" marB="0" anchor="b">
                    <a:lnL w="12700" cmpd="sng">
                      <a:solidFill>
                        <a:srgbClr val="5AA0F5"/>
                      </a:solidFill>
                    </a:lnL>
                    <a:lnR w="12700" cmpd="sng">
                      <a:solidFill>
                        <a:srgbClr val="5AA0F5"/>
                      </a:solidFill>
                    </a:lnR>
                    <a:lnT w="12700" cmpd="sng">
                      <a:solidFill>
                        <a:srgbClr val="5AA0F5"/>
                      </a:solidFill>
                    </a:lnT>
                    <a:lnB w="12700" cmpd="sng">
                      <a:solidFill>
                        <a:srgbClr val="5AA0F5"/>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algn="ctr" fontAlgn="b"/>
                      <a:r>
                        <a:rPr lang="en-IN" sz="1200" b="0" i="0" u="none" strike="noStrike" dirty="0" smtClean="0">
                          <a:solidFill>
                            <a:srgbClr val="000000"/>
                          </a:solidFill>
                          <a:effectLst/>
                          <a:latin typeface="Leelawadee" panose="020B0502040204020203" pitchFamily="34" charset="-34"/>
                          <a:cs typeface="Leelawadee" panose="020B0502040204020203" pitchFamily="34" charset="-34"/>
                        </a:rPr>
                        <a:t>10,000</a:t>
                      </a:r>
                      <a:endParaRPr lang="en-IN" sz="1200" b="0" i="0" u="none" strike="noStrike" dirty="0">
                        <a:solidFill>
                          <a:srgbClr val="000000"/>
                        </a:solidFill>
                        <a:effectLst/>
                        <a:latin typeface="Leelawadee" panose="020B0502040204020203" pitchFamily="34" charset="-34"/>
                        <a:cs typeface="Leelawadee" panose="020B0502040204020203" pitchFamily="34" charset="-34"/>
                      </a:endParaRPr>
                    </a:p>
                  </a:txBody>
                  <a:tcPr marL="9525" marR="9525" marT="9525" marB="0" anchor="b">
                    <a:lnL w="12700" cmpd="sng">
                      <a:solidFill>
                        <a:srgbClr val="5AA0F5"/>
                      </a:solidFill>
                    </a:lnL>
                    <a:lnR w="12700" cmpd="sng">
                      <a:solidFill>
                        <a:srgbClr val="5AA0F5"/>
                      </a:solidFill>
                    </a:lnR>
                    <a:lnT w="12700" cmpd="sng">
                      <a:solidFill>
                        <a:srgbClr val="5AA0F5"/>
                      </a:solidFill>
                    </a:lnT>
                    <a:lnB w="12700" cmpd="sng">
                      <a:solidFill>
                        <a:srgbClr val="5AA0F5"/>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algn="l" fontAlgn="b"/>
                      <a:r>
                        <a:rPr lang="en-IN" sz="1200" b="0" i="0" u="none" strike="noStrike">
                          <a:solidFill>
                            <a:srgbClr val="000000"/>
                          </a:solidFill>
                          <a:effectLst/>
                          <a:latin typeface="Leelawadee" panose="020B0502040204020203" pitchFamily="34" charset="-34"/>
                          <a:cs typeface="Leelawadee" panose="020B0502040204020203" pitchFamily="34" charset="-34"/>
                        </a:rPr>
                        <a:t>          40,000 </a:t>
                      </a:r>
                    </a:p>
                  </a:txBody>
                  <a:tcPr marL="9525" marR="9525" marT="9525" marB="0" anchor="b">
                    <a:lnL w="12700" cmpd="sng">
                      <a:solidFill>
                        <a:srgbClr val="5AA0F5"/>
                      </a:solidFill>
                    </a:lnL>
                    <a:lnR w="12700" cmpd="sng">
                      <a:solidFill>
                        <a:srgbClr val="5AA0F5"/>
                      </a:solidFill>
                    </a:lnR>
                    <a:lnT w="12700" cmpd="sng">
                      <a:solidFill>
                        <a:srgbClr val="5AA0F5"/>
                      </a:solidFill>
                    </a:lnT>
                    <a:lnB w="12700" cmpd="sng">
                      <a:solidFill>
                        <a:srgbClr val="5AA0F5"/>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algn="ctr"/>
                      <a:r>
                        <a:rPr lang="en-IN" sz="1200" b="1" u="none" strike="noStrike" kern="1200" dirty="0" smtClean="0">
                          <a:solidFill>
                            <a:srgbClr val="00B050"/>
                          </a:solidFill>
                          <a:effectLst/>
                          <a:latin typeface="Leelawadee" panose="020B0502040204020203" pitchFamily="34" charset="-34"/>
                          <a:ea typeface="+mn-ea"/>
                          <a:cs typeface="Leelawadee" panose="020B0502040204020203" pitchFamily="34" charset="-34"/>
                        </a:rPr>
                        <a:t>High</a:t>
                      </a:r>
                      <a:endParaRPr lang="en-IN" sz="1200" b="1" u="none" strike="noStrike" kern="1200" dirty="0">
                        <a:solidFill>
                          <a:srgbClr val="00B050"/>
                        </a:solidFill>
                        <a:effectLst/>
                        <a:latin typeface="Leelawadee" panose="020B0502040204020203" pitchFamily="34" charset="-34"/>
                        <a:ea typeface="+mn-ea"/>
                        <a:cs typeface="Leelawadee" panose="020B0502040204020203" pitchFamily="34" charset="-34"/>
                      </a:endParaRPr>
                    </a:p>
                  </a:txBody>
                  <a:tcPr marL="7668" marR="7668" marT="7668" marB="0" anchor="b">
                    <a:lnL w="12700" cmpd="sng">
                      <a:solidFill>
                        <a:srgbClr val="5AA0F5"/>
                      </a:solidFill>
                    </a:lnL>
                    <a:lnR w="12700" cmpd="sng">
                      <a:solidFill>
                        <a:srgbClr val="5AA0F5"/>
                      </a:solidFill>
                    </a:lnR>
                    <a:lnT w="12700" cmpd="sng">
                      <a:solidFill>
                        <a:srgbClr val="5AA0F5"/>
                      </a:solidFill>
                    </a:lnT>
                    <a:lnB w="12700" cmpd="sng">
                      <a:solidFill>
                        <a:srgbClr val="5AA0F5"/>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algn="ctr"/>
                      <a:r>
                        <a:rPr lang="en-IN" sz="1200" b="1" kern="1200" dirty="0" smtClean="0">
                          <a:solidFill>
                            <a:srgbClr val="00B0F0"/>
                          </a:solidFill>
                          <a:latin typeface="Leelawadee" panose="020B0502040204020203" pitchFamily="34" charset="-34"/>
                          <a:ea typeface="+mn-ea"/>
                          <a:cs typeface="Leelawadee" panose="020B0502040204020203" pitchFamily="34" charset="-34"/>
                        </a:rPr>
                        <a:t>Medium</a:t>
                      </a:r>
                      <a:endParaRPr lang="en-IN" sz="1200" b="1" kern="1200" dirty="0">
                        <a:solidFill>
                          <a:srgbClr val="00B0F0"/>
                        </a:solidFill>
                        <a:latin typeface="Leelawadee" panose="020B0502040204020203" pitchFamily="34" charset="-34"/>
                        <a:ea typeface="+mn-ea"/>
                        <a:cs typeface="Leelawadee" panose="020B0502040204020203" pitchFamily="34" charset="-34"/>
                      </a:endParaRPr>
                    </a:p>
                  </a:txBody>
                  <a:tcPr marL="7668" marR="7668" marT="7668" marB="0" anchor="b">
                    <a:lnL w="12700" cmpd="sng">
                      <a:solidFill>
                        <a:srgbClr val="5AA0F5"/>
                      </a:solidFill>
                    </a:lnL>
                    <a:lnR w="12700" cmpd="sng">
                      <a:solidFill>
                        <a:srgbClr val="5AA0F5"/>
                      </a:solidFill>
                    </a:lnR>
                    <a:lnT w="12700" cmpd="sng">
                      <a:solidFill>
                        <a:srgbClr val="5AA0F5"/>
                      </a:solidFill>
                    </a:lnT>
                    <a:lnB w="12700" cmpd="sng">
                      <a:solidFill>
                        <a:srgbClr val="5AA0F5"/>
                      </a:solidFill>
                    </a:lnB>
                    <a:lnTlToBr w="12700" cmpd="sng">
                      <a:noFill/>
                      <a:prstDash val="solid"/>
                    </a:lnTlToBr>
                    <a:lnBlToTr w="12700" cmpd="sng">
                      <a:noFill/>
                      <a:prstDash val="solid"/>
                    </a:lnBlToTr>
                    <a:noFill/>
                  </a:tcPr>
                </a:tc>
              </a:tr>
              <a:tr h="309230">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algn="l" fontAlgn="b"/>
                      <a:r>
                        <a:rPr lang="en-IN" sz="1200" b="0" i="0" u="none" strike="noStrike" dirty="0">
                          <a:solidFill>
                            <a:srgbClr val="000000"/>
                          </a:solidFill>
                          <a:effectLst/>
                          <a:latin typeface="Leelawadee" panose="020B0502040204020203" pitchFamily="34" charset="-34"/>
                          <a:cs typeface="Leelawadee" panose="020B0502040204020203" pitchFamily="34" charset="-34"/>
                        </a:rPr>
                        <a:t>TGBL</a:t>
                      </a:r>
                    </a:p>
                  </a:txBody>
                  <a:tcPr marL="9525" marR="9525" marT="9525" marB="0" anchor="b">
                    <a:lnL w="12700" cmpd="sng">
                      <a:solidFill>
                        <a:srgbClr val="5AA0F5"/>
                      </a:solidFill>
                    </a:lnL>
                    <a:lnR w="12700" cmpd="sng">
                      <a:solidFill>
                        <a:srgbClr val="5AA0F5"/>
                      </a:solidFill>
                    </a:lnR>
                    <a:lnT w="12700" cmpd="sng">
                      <a:solidFill>
                        <a:srgbClr val="5AA0F5"/>
                      </a:solidFill>
                    </a:lnT>
                    <a:lnB w="12700" cmpd="sng">
                      <a:solidFill>
                        <a:srgbClr val="5AA0F5"/>
                      </a:solidFill>
                    </a:lnB>
                    <a:lnTlToBr w="12700" cmpd="sng">
                      <a:noFill/>
                      <a:prstDash val="solid"/>
                    </a:lnTlToBr>
                    <a:lnBlToTr w="12700" cmpd="sng">
                      <a:noFill/>
                      <a:prstDash val="solid"/>
                    </a:lnBlToTr>
                    <a:solidFill>
                      <a:srgbClr val="5AA0F5">
                        <a:tint val="20000"/>
                      </a:srgbClr>
                    </a:solid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algn="l" fontAlgn="b"/>
                      <a:r>
                        <a:rPr lang="en-IN" sz="1100" b="0" i="0" u="none" strike="noStrike" dirty="0">
                          <a:solidFill>
                            <a:srgbClr val="000000"/>
                          </a:solidFill>
                          <a:effectLst/>
                          <a:latin typeface="Leelawadee" panose="020B0502040204020203" pitchFamily="34" charset="-34"/>
                          <a:cs typeface="Leelawadee" panose="020B0502040204020203" pitchFamily="34" charset="-34"/>
                        </a:rPr>
                        <a:t>Year’s supply of tea / coffee</a:t>
                      </a:r>
                    </a:p>
                  </a:txBody>
                  <a:tcPr marL="9525" marR="9525" marT="9525" marB="0" anchor="b">
                    <a:lnL w="12700" cmpd="sng">
                      <a:solidFill>
                        <a:srgbClr val="5AA0F5"/>
                      </a:solidFill>
                    </a:lnL>
                    <a:lnR w="12700" cmpd="sng">
                      <a:solidFill>
                        <a:srgbClr val="5AA0F5"/>
                      </a:solidFill>
                    </a:lnR>
                    <a:lnT w="12700" cmpd="sng">
                      <a:solidFill>
                        <a:srgbClr val="5AA0F5"/>
                      </a:solidFill>
                    </a:lnT>
                    <a:lnB w="12700" cmpd="sng">
                      <a:solidFill>
                        <a:srgbClr val="5AA0F5"/>
                      </a:solidFill>
                    </a:lnB>
                    <a:lnTlToBr w="12700" cmpd="sng">
                      <a:noFill/>
                      <a:prstDash val="solid"/>
                    </a:lnTlToBr>
                    <a:lnBlToTr w="12700" cmpd="sng">
                      <a:noFill/>
                      <a:prstDash val="solid"/>
                    </a:lnBlToTr>
                    <a:solidFill>
                      <a:srgbClr val="5AA0F5">
                        <a:tint val="20000"/>
                      </a:srgbClr>
                    </a:solid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marL="0" marR="0" indent="0" algn="ctr" defTabSz="457200" rtl="0" eaLnBrk="1" fontAlgn="auto" latinLnBrk="0" hangingPunct="1">
                        <a:lnSpc>
                          <a:spcPct val="100000"/>
                        </a:lnSpc>
                        <a:spcBef>
                          <a:spcPts val="0"/>
                        </a:spcBef>
                        <a:spcAft>
                          <a:spcPts val="0"/>
                        </a:spcAft>
                        <a:buClrTx/>
                        <a:buSzTx/>
                        <a:buFontTx/>
                        <a:buNone/>
                        <a:tabLst/>
                        <a:defRPr/>
                      </a:pPr>
                      <a:r>
                        <a:rPr lang="en-IN" sz="1200" dirty="0" smtClean="0">
                          <a:latin typeface="Leelawadee" panose="020B0502040204020203" pitchFamily="34" charset="-34"/>
                          <a:cs typeface="Leelawadee" panose="020B0502040204020203" pitchFamily="34" charset="-34"/>
                        </a:rPr>
                        <a:t>12</a:t>
                      </a:r>
                    </a:p>
                  </a:txBody>
                  <a:tcPr marL="7668" marR="7668" marT="7668" marB="0" anchor="b">
                    <a:lnL w="12700" cmpd="sng">
                      <a:solidFill>
                        <a:srgbClr val="5AA0F5"/>
                      </a:solidFill>
                    </a:lnL>
                    <a:lnR w="12700" cmpd="sng">
                      <a:solidFill>
                        <a:srgbClr val="5AA0F5"/>
                      </a:solidFill>
                    </a:lnR>
                    <a:lnT w="12700" cmpd="sng">
                      <a:solidFill>
                        <a:srgbClr val="5AA0F5"/>
                      </a:solidFill>
                    </a:lnT>
                    <a:lnB w="12700" cmpd="sng">
                      <a:solidFill>
                        <a:srgbClr val="5AA0F5"/>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algn="ctr" fontAlgn="b"/>
                      <a:r>
                        <a:rPr lang="en-IN" sz="1200" b="0" i="0" u="none" strike="noStrike" dirty="0" smtClean="0">
                          <a:solidFill>
                            <a:srgbClr val="000000"/>
                          </a:solidFill>
                          <a:effectLst/>
                          <a:latin typeface="Leelawadee" panose="020B0502040204020203" pitchFamily="34" charset="-34"/>
                          <a:cs typeface="Leelawadee" panose="020B0502040204020203" pitchFamily="34" charset="-34"/>
                        </a:rPr>
                        <a:t>12,000</a:t>
                      </a:r>
                      <a:endParaRPr lang="en-IN" sz="1200" b="0" i="0" u="none" strike="noStrike" dirty="0">
                        <a:solidFill>
                          <a:srgbClr val="000000"/>
                        </a:solidFill>
                        <a:effectLst/>
                        <a:latin typeface="Leelawadee" panose="020B0502040204020203" pitchFamily="34" charset="-34"/>
                        <a:cs typeface="Leelawadee" panose="020B0502040204020203" pitchFamily="34" charset="-34"/>
                      </a:endParaRPr>
                    </a:p>
                  </a:txBody>
                  <a:tcPr marL="9525" marR="9525" marT="9525" marB="0" anchor="b">
                    <a:lnL w="12700" cmpd="sng">
                      <a:solidFill>
                        <a:srgbClr val="5AA0F5"/>
                      </a:solidFill>
                    </a:lnL>
                    <a:lnR w="12700" cmpd="sng">
                      <a:solidFill>
                        <a:srgbClr val="5AA0F5"/>
                      </a:solidFill>
                    </a:lnR>
                    <a:lnT w="12700" cmpd="sng">
                      <a:solidFill>
                        <a:srgbClr val="5AA0F5"/>
                      </a:solidFill>
                    </a:lnT>
                    <a:lnB w="12700" cmpd="sng">
                      <a:solidFill>
                        <a:srgbClr val="5AA0F5"/>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algn="l" fontAlgn="b"/>
                      <a:r>
                        <a:rPr lang="en-IN" sz="1200" b="0" i="0" u="none" strike="noStrike">
                          <a:solidFill>
                            <a:srgbClr val="000000"/>
                          </a:solidFill>
                          <a:effectLst/>
                          <a:latin typeface="Leelawadee" panose="020B0502040204020203" pitchFamily="34" charset="-34"/>
                          <a:cs typeface="Leelawadee" panose="020B0502040204020203" pitchFamily="34" charset="-34"/>
                        </a:rPr>
                        <a:t>       1,44,000 </a:t>
                      </a:r>
                    </a:p>
                  </a:txBody>
                  <a:tcPr marL="9525" marR="9525" marT="9525" marB="0" anchor="b">
                    <a:lnL w="12700" cmpd="sng">
                      <a:solidFill>
                        <a:srgbClr val="5AA0F5"/>
                      </a:solidFill>
                    </a:lnL>
                    <a:lnR w="12700" cmpd="sng">
                      <a:solidFill>
                        <a:srgbClr val="5AA0F5"/>
                      </a:solidFill>
                    </a:lnR>
                    <a:lnT w="12700" cmpd="sng">
                      <a:solidFill>
                        <a:srgbClr val="5AA0F5"/>
                      </a:solidFill>
                    </a:lnT>
                    <a:lnB w="12700" cmpd="sng">
                      <a:solidFill>
                        <a:srgbClr val="5AA0F5"/>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algn="ctr"/>
                      <a:r>
                        <a:rPr lang="en-IN" sz="1200" b="1" kern="1200" dirty="0" smtClean="0">
                          <a:solidFill>
                            <a:srgbClr val="00B0F0"/>
                          </a:solidFill>
                          <a:latin typeface="Leelawadee" panose="020B0502040204020203" pitchFamily="34" charset="-34"/>
                          <a:ea typeface="+mn-ea"/>
                          <a:cs typeface="Leelawadee" panose="020B0502040204020203" pitchFamily="34" charset="-34"/>
                        </a:rPr>
                        <a:t>Medium</a:t>
                      </a:r>
                      <a:endParaRPr lang="en-IN" sz="1200" b="1" kern="1200" dirty="0">
                        <a:solidFill>
                          <a:srgbClr val="00B0F0"/>
                        </a:solidFill>
                        <a:latin typeface="Leelawadee" panose="020B0502040204020203" pitchFamily="34" charset="-34"/>
                        <a:ea typeface="+mn-ea"/>
                        <a:cs typeface="Leelawadee" panose="020B0502040204020203" pitchFamily="34" charset="-34"/>
                      </a:endParaRPr>
                    </a:p>
                  </a:txBody>
                  <a:tcPr marL="7668" marR="7668" marT="7668" marB="0" anchor="b">
                    <a:lnL w="12700" cmpd="sng">
                      <a:solidFill>
                        <a:srgbClr val="5AA0F5"/>
                      </a:solidFill>
                    </a:lnL>
                    <a:lnR w="12700" cmpd="sng">
                      <a:solidFill>
                        <a:srgbClr val="5AA0F5"/>
                      </a:solidFill>
                    </a:lnR>
                    <a:lnT w="12700" cmpd="sng">
                      <a:solidFill>
                        <a:srgbClr val="5AA0F5"/>
                      </a:solidFill>
                    </a:lnT>
                    <a:lnB w="12700" cmpd="sng">
                      <a:solidFill>
                        <a:srgbClr val="5AA0F5"/>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algn="ctr"/>
                      <a:r>
                        <a:rPr lang="en-IN" sz="1200" b="1" kern="1200" dirty="0" smtClean="0">
                          <a:solidFill>
                            <a:srgbClr val="C00000"/>
                          </a:solidFill>
                          <a:latin typeface="Leelawadee" panose="020B0502040204020203" pitchFamily="34" charset="-34"/>
                          <a:ea typeface="+mn-ea"/>
                          <a:cs typeface="Leelawadee" panose="020B0502040204020203" pitchFamily="34" charset="-34"/>
                        </a:rPr>
                        <a:t>Low</a:t>
                      </a:r>
                      <a:endParaRPr lang="en-IN" sz="1200" b="1" kern="1200" dirty="0">
                        <a:solidFill>
                          <a:srgbClr val="C00000"/>
                        </a:solidFill>
                        <a:latin typeface="Leelawadee" panose="020B0502040204020203" pitchFamily="34" charset="-34"/>
                        <a:ea typeface="+mn-ea"/>
                        <a:cs typeface="Leelawadee" panose="020B0502040204020203" pitchFamily="34" charset="-34"/>
                      </a:endParaRPr>
                    </a:p>
                  </a:txBody>
                  <a:tcPr marL="7668" marR="7668" marT="7668" marB="0" anchor="b">
                    <a:lnL w="12700" cmpd="sng">
                      <a:solidFill>
                        <a:srgbClr val="5AA0F5"/>
                      </a:solidFill>
                    </a:lnL>
                    <a:lnR w="12700" cmpd="sng">
                      <a:solidFill>
                        <a:srgbClr val="5AA0F5"/>
                      </a:solidFill>
                    </a:lnR>
                    <a:lnT w="12700" cmpd="sng">
                      <a:solidFill>
                        <a:srgbClr val="5AA0F5"/>
                      </a:solidFill>
                    </a:lnT>
                    <a:lnB w="12700" cmpd="sng">
                      <a:solidFill>
                        <a:srgbClr val="5AA0F5"/>
                      </a:solidFill>
                    </a:lnB>
                    <a:lnTlToBr w="12700" cmpd="sng">
                      <a:noFill/>
                      <a:prstDash val="solid"/>
                    </a:lnTlToBr>
                    <a:lnBlToTr w="12700" cmpd="sng">
                      <a:noFill/>
                      <a:prstDash val="solid"/>
                    </a:lnBlToTr>
                    <a:noFill/>
                  </a:tcPr>
                </a:tc>
              </a:tr>
              <a:tr h="309230">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algn="l" fontAlgn="b"/>
                      <a:r>
                        <a:rPr lang="en-IN" sz="1200" b="0" i="0" u="none" strike="noStrike" dirty="0">
                          <a:solidFill>
                            <a:srgbClr val="000000"/>
                          </a:solidFill>
                          <a:effectLst/>
                          <a:latin typeface="Leelawadee" panose="020B0502040204020203" pitchFamily="34" charset="-34"/>
                          <a:cs typeface="Leelawadee" panose="020B0502040204020203" pitchFamily="34" charset="-34"/>
                        </a:rPr>
                        <a:t>IHCL</a:t>
                      </a:r>
                    </a:p>
                  </a:txBody>
                  <a:tcPr marL="9525" marR="9525" marT="9525" marB="0" anchor="b">
                    <a:lnL w="12700" cmpd="sng">
                      <a:solidFill>
                        <a:srgbClr val="5AA0F5"/>
                      </a:solidFill>
                    </a:lnL>
                    <a:lnR w="12700" cmpd="sng">
                      <a:solidFill>
                        <a:srgbClr val="5AA0F5"/>
                      </a:solidFill>
                    </a:lnR>
                    <a:lnT w="12700" cmpd="sng">
                      <a:solidFill>
                        <a:srgbClr val="5AA0F5"/>
                      </a:solidFill>
                    </a:lnT>
                    <a:lnB w="12700" cmpd="sng">
                      <a:solidFill>
                        <a:srgbClr val="5AA0F5"/>
                      </a:solidFill>
                    </a:lnB>
                    <a:lnTlToBr w="12700" cmpd="sng">
                      <a:noFill/>
                      <a:prstDash val="solid"/>
                    </a:lnTlToBr>
                    <a:lnBlToTr w="12700" cmpd="sng">
                      <a:noFill/>
                      <a:prstDash val="solid"/>
                    </a:lnBlToTr>
                    <a:solidFill>
                      <a:srgbClr val="5AA0F5">
                        <a:tint val="20000"/>
                      </a:srgbClr>
                    </a:solid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algn="l" fontAlgn="b"/>
                      <a:r>
                        <a:rPr lang="en-IN" sz="1100" b="0" i="0" u="none" strike="noStrike" dirty="0">
                          <a:solidFill>
                            <a:srgbClr val="000000"/>
                          </a:solidFill>
                          <a:effectLst/>
                          <a:latin typeface="Leelawadee" panose="020B0502040204020203" pitchFamily="34" charset="-34"/>
                          <a:cs typeface="Leelawadee" panose="020B0502040204020203" pitchFamily="34" charset="-34"/>
                        </a:rPr>
                        <a:t>A day at the Presidential </a:t>
                      </a:r>
                      <a:r>
                        <a:rPr lang="en-IN" sz="1100" b="0" i="0" u="none" strike="noStrike" dirty="0" smtClean="0">
                          <a:solidFill>
                            <a:srgbClr val="000000"/>
                          </a:solidFill>
                          <a:effectLst/>
                          <a:latin typeface="Leelawadee" panose="020B0502040204020203" pitchFamily="34" charset="-34"/>
                          <a:cs typeface="Leelawadee" panose="020B0502040204020203" pitchFamily="34" charset="-34"/>
                        </a:rPr>
                        <a:t>suite- exclusive</a:t>
                      </a:r>
                      <a:r>
                        <a:rPr lang="en-IN" sz="1100" b="0" i="0" u="none" strike="noStrike" baseline="0" dirty="0" smtClean="0">
                          <a:solidFill>
                            <a:srgbClr val="000000"/>
                          </a:solidFill>
                          <a:effectLst/>
                          <a:latin typeface="Leelawadee" panose="020B0502040204020203" pitchFamily="34" charset="-34"/>
                          <a:cs typeface="Leelawadee" panose="020B0502040204020203" pitchFamily="34" charset="-34"/>
                        </a:rPr>
                        <a:t> </a:t>
                      </a:r>
                      <a:r>
                        <a:rPr lang="en-IN" sz="1100" b="0" i="0" u="none" strike="noStrike" dirty="0" smtClean="0">
                          <a:solidFill>
                            <a:srgbClr val="000000"/>
                          </a:solidFill>
                          <a:effectLst/>
                          <a:latin typeface="Leelawadee" panose="020B0502040204020203" pitchFamily="34" charset="-34"/>
                          <a:cs typeface="Leelawadee" panose="020B0502040204020203" pitchFamily="34" charset="-34"/>
                        </a:rPr>
                        <a:t>table for 2 </a:t>
                      </a:r>
                      <a:endParaRPr lang="en-IN" sz="1100" b="0" i="0" u="none" strike="noStrike" dirty="0">
                        <a:solidFill>
                          <a:srgbClr val="000000"/>
                        </a:solidFill>
                        <a:effectLst/>
                        <a:latin typeface="Leelawadee" panose="020B0502040204020203" pitchFamily="34" charset="-34"/>
                        <a:cs typeface="Leelawadee" panose="020B0502040204020203" pitchFamily="34" charset="-34"/>
                      </a:endParaRPr>
                    </a:p>
                  </a:txBody>
                  <a:tcPr marL="9525" marR="9525" marT="9525" marB="0" anchor="b">
                    <a:lnL w="12700" cmpd="sng">
                      <a:solidFill>
                        <a:srgbClr val="5AA0F5"/>
                      </a:solidFill>
                    </a:lnL>
                    <a:lnR w="12700" cmpd="sng">
                      <a:solidFill>
                        <a:srgbClr val="5AA0F5"/>
                      </a:solidFill>
                    </a:lnR>
                    <a:lnT w="12700" cmpd="sng">
                      <a:solidFill>
                        <a:srgbClr val="5AA0F5"/>
                      </a:solidFill>
                    </a:lnT>
                    <a:lnB w="12700" cmpd="sng">
                      <a:solidFill>
                        <a:srgbClr val="5AA0F5"/>
                      </a:solidFill>
                    </a:lnB>
                    <a:lnTlToBr w="12700" cmpd="sng">
                      <a:noFill/>
                      <a:prstDash val="solid"/>
                    </a:lnTlToBr>
                    <a:lnBlToTr w="12700" cmpd="sng">
                      <a:noFill/>
                      <a:prstDash val="solid"/>
                    </a:lnBlToTr>
                    <a:solidFill>
                      <a:srgbClr val="5AA0F5">
                        <a:tint val="20000"/>
                      </a:srgbClr>
                    </a:solid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algn="ctr"/>
                      <a:r>
                        <a:rPr lang="en-IN" sz="1200" dirty="0" smtClean="0">
                          <a:latin typeface="Leelawadee" panose="020B0502040204020203" pitchFamily="34" charset="-34"/>
                          <a:cs typeface="Leelawadee" panose="020B0502040204020203" pitchFamily="34" charset="-34"/>
                        </a:rPr>
                        <a:t>4</a:t>
                      </a:r>
                      <a:endParaRPr lang="en-IN" sz="1200" dirty="0">
                        <a:latin typeface="Leelawadee" panose="020B0502040204020203" pitchFamily="34" charset="-34"/>
                        <a:cs typeface="Leelawadee" panose="020B0502040204020203" pitchFamily="34" charset="-34"/>
                      </a:endParaRPr>
                    </a:p>
                  </a:txBody>
                  <a:tcPr marL="7668" marR="7668" marT="7668" marB="0" anchor="b">
                    <a:lnL w="12700" cmpd="sng">
                      <a:solidFill>
                        <a:srgbClr val="5AA0F5"/>
                      </a:solidFill>
                    </a:lnL>
                    <a:lnR w="12700" cmpd="sng">
                      <a:solidFill>
                        <a:srgbClr val="5AA0F5"/>
                      </a:solidFill>
                    </a:lnR>
                    <a:lnT w="12700" cmpd="sng">
                      <a:solidFill>
                        <a:srgbClr val="5AA0F5"/>
                      </a:solidFill>
                    </a:lnT>
                    <a:lnB w="12700" cmpd="sng">
                      <a:solidFill>
                        <a:srgbClr val="5AA0F5"/>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algn="ctr"/>
                      <a:r>
                        <a:rPr lang="en-IN" sz="1200" dirty="0" smtClean="0">
                          <a:latin typeface="Leelawadee" panose="020B0502040204020203" pitchFamily="34" charset="-34"/>
                          <a:cs typeface="Leelawadee" panose="020B0502040204020203" pitchFamily="34" charset="-34"/>
                        </a:rPr>
                        <a:t>20,000</a:t>
                      </a:r>
                      <a:endParaRPr lang="en-IN" sz="1200" dirty="0">
                        <a:latin typeface="Leelawadee" panose="020B0502040204020203" pitchFamily="34" charset="-34"/>
                        <a:cs typeface="Leelawadee" panose="020B0502040204020203" pitchFamily="34" charset="-34"/>
                      </a:endParaRPr>
                    </a:p>
                  </a:txBody>
                  <a:tcPr marL="7668" marR="7668" marT="7668" marB="0" anchor="b">
                    <a:lnL w="12700" cmpd="sng">
                      <a:solidFill>
                        <a:srgbClr val="5AA0F5"/>
                      </a:solidFill>
                    </a:lnL>
                    <a:lnR w="12700" cmpd="sng">
                      <a:solidFill>
                        <a:srgbClr val="5AA0F5"/>
                      </a:solidFill>
                    </a:lnR>
                    <a:lnT w="12700" cmpd="sng">
                      <a:solidFill>
                        <a:srgbClr val="5AA0F5"/>
                      </a:solidFill>
                    </a:lnT>
                    <a:lnB w="12700" cmpd="sng">
                      <a:solidFill>
                        <a:srgbClr val="5AA0F5"/>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algn="l" fontAlgn="b"/>
                      <a:r>
                        <a:rPr lang="en-IN" sz="1200" b="0" i="0" u="none" strike="noStrike">
                          <a:solidFill>
                            <a:srgbClr val="000000"/>
                          </a:solidFill>
                          <a:effectLst/>
                          <a:latin typeface="Leelawadee" panose="020B0502040204020203" pitchFamily="34" charset="-34"/>
                          <a:cs typeface="Leelawadee" panose="020B0502040204020203" pitchFamily="34" charset="-34"/>
                        </a:rPr>
                        <a:t>          80,000 </a:t>
                      </a:r>
                    </a:p>
                  </a:txBody>
                  <a:tcPr marL="9525" marR="9525" marT="9525" marB="0" anchor="b">
                    <a:lnL w="12700" cmpd="sng">
                      <a:solidFill>
                        <a:srgbClr val="5AA0F5"/>
                      </a:solidFill>
                    </a:lnL>
                    <a:lnR w="12700" cmpd="sng">
                      <a:solidFill>
                        <a:srgbClr val="5AA0F5"/>
                      </a:solidFill>
                    </a:lnR>
                    <a:lnT w="12700" cmpd="sng">
                      <a:solidFill>
                        <a:srgbClr val="5AA0F5"/>
                      </a:solidFill>
                    </a:lnT>
                    <a:lnB w="12700" cmpd="sng">
                      <a:solidFill>
                        <a:srgbClr val="5AA0F5"/>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algn="ctr"/>
                      <a:r>
                        <a:rPr lang="en-IN" sz="1200" b="1" u="none" strike="noStrike" kern="1200" dirty="0" smtClean="0">
                          <a:solidFill>
                            <a:srgbClr val="00B050"/>
                          </a:solidFill>
                          <a:effectLst/>
                          <a:latin typeface="Leelawadee" panose="020B0502040204020203" pitchFamily="34" charset="-34"/>
                          <a:ea typeface="+mn-ea"/>
                          <a:cs typeface="Leelawadee" panose="020B0502040204020203" pitchFamily="34" charset="-34"/>
                        </a:rPr>
                        <a:t>High</a:t>
                      </a:r>
                      <a:endParaRPr lang="en-IN" sz="1200" b="1" u="none" strike="noStrike" kern="1200" dirty="0">
                        <a:solidFill>
                          <a:srgbClr val="00B050"/>
                        </a:solidFill>
                        <a:effectLst/>
                        <a:latin typeface="Leelawadee" panose="020B0502040204020203" pitchFamily="34" charset="-34"/>
                        <a:ea typeface="+mn-ea"/>
                        <a:cs typeface="Leelawadee" panose="020B0502040204020203" pitchFamily="34" charset="-34"/>
                      </a:endParaRPr>
                    </a:p>
                  </a:txBody>
                  <a:tcPr marL="7668" marR="7668" marT="7668" marB="0" anchor="b">
                    <a:lnL w="12700" cmpd="sng">
                      <a:solidFill>
                        <a:srgbClr val="5AA0F5"/>
                      </a:solidFill>
                    </a:lnL>
                    <a:lnR w="12700" cmpd="sng">
                      <a:solidFill>
                        <a:srgbClr val="5AA0F5"/>
                      </a:solidFill>
                    </a:lnR>
                    <a:lnT w="12700" cmpd="sng">
                      <a:solidFill>
                        <a:srgbClr val="5AA0F5"/>
                      </a:solidFill>
                    </a:lnT>
                    <a:lnB w="12700" cmpd="sng">
                      <a:solidFill>
                        <a:srgbClr val="5AA0F5"/>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algn="ctr"/>
                      <a:r>
                        <a:rPr lang="en-IN" sz="1200" b="1" u="none" strike="noStrike" kern="1200" dirty="0" smtClean="0">
                          <a:solidFill>
                            <a:srgbClr val="00B050"/>
                          </a:solidFill>
                          <a:effectLst/>
                          <a:latin typeface="Leelawadee" panose="020B0502040204020203" pitchFamily="34" charset="-34"/>
                          <a:ea typeface="+mn-ea"/>
                          <a:cs typeface="Leelawadee" panose="020B0502040204020203" pitchFamily="34" charset="-34"/>
                        </a:rPr>
                        <a:t>High</a:t>
                      </a:r>
                      <a:endParaRPr lang="en-IN" sz="1200" b="1" u="none" strike="noStrike" kern="1200" dirty="0">
                        <a:solidFill>
                          <a:srgbClr val="00B050"/>
                        </a:solidFill>
                        <a:effectLst/>
                        <a:latin typeface="Leelawadee" panose="020B0502040204020203" pitchFamily="34" charset="-34"/>
                        <a:ea typeface="+mn-ea"/>
                        <a:cs typeface="Leelawadee" panose="020B0502040204020203" pitchFamily="34" charset="-34"/>
                      </a:endParaRPr>
                    </a:p>
                  </a:txBody>
                  <a:tcPr marL="7668" marR="7668" marT="7668" marB="0" anchor="b">
                    <a:lnL w="12700" cmpd="sng">
                      <a:solidFill>
                        <a:srgbClr val="5AA0F5"/>
                      </a:solidFill>
                    </a:lnL>
                    <a:lnR w="12700" cmpd="sng">
                      <a:solidFill>
                        <a:srgbClr val="5AA0F5"/>
                      </a:solidFill>
                    </a:lnR>
                    <a:lnT w="12700" cmpd="sng">
                      <a:solidFill>
                        <a:srgbClr val="5AA0F5"/>
                      </a:solidFill>
                    </a:lnT>
                    <a:lnB w="12700" cmpd="sng">
                      <a:solidFill>
                        <a:srgbClr val="5AA0F5"/>
                      </a:solidFill>
                    </a:lnB>
                    <a:lnTlToBr w="12700" cmpd="sng">
                      <a:noFill/>
                      <a:prstDash val="solid"/>
                    </a:lnTlToBr>
                    <a:lnBlToTr w="12700" cmpd="sng">
                      <a:noFill/>
                      <a:prstDash val="solid"/>
                    </a:lnBlToTr>
                    <a:noFill/>
                  </a:tcPr>
                </a:tc>
              </a:tr>
              <a:tr h="309230">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algn="l" fontAlgn="b"/>
                      <a:r>
                        <a:rPr lang="en-IN" sz="1200" b="0" i="0" u="none" strike="noStrike" dirty="0">
                          <a:solidFill>
                            <a:srgbClr val="000000"/>
                          </a:solidFill>
                          <a:effectLst/>
                          <a:latin typeface="Leelawadee" panose="020B0502040204020203" pitchFamily="34" charset="-34"/>
                          <a:cs typeface="Leelawadee" panose="020B0502040204020203" pitchFamily="34" charset="-34"/>
                        </a:rPr>
                        <a:t>Tata Sky</a:t>
                      </a:r>
                    </a:p>
                  </a:txBody>
                  <a:tcPr marL="9525" marR="9525" marT="9525" marB="0" anchor="b">
                    <a:lnL w="12700" cmpd="sng">
                      <a:solidFill>
                        <a:srgbClr val="5AA0F5"/>
                      </a:solidFill>
                    </a:lnL>
                    <a:lnR w="12700" cmpd="sng">
                      <a:solidFill>
                        <a:srgbClr val="5AA0F5"/>
                      </a:solidFill>
                    </a:lnR>
                    <a:lnT w="12700" cmpd="sng">
                      <a:solidFill>
                        <a:srgbClr val="5AA0F5"/>
                      </a:solidFill>
                    </a:lnT>
                    <a:lnB w="12700" cmpd="sng">
                      <a:solidFill>
                        <a:srgbClr val="5AA0F5"/>
                      </a:solidFill>
                    </a:lnB>
                    <a:lnTlToBr w="12700" cmpd="sng">
                      <a:noFill/>
                      <a:prstDash val="solid"/>
                    </a:lnTlToBr>
                    <a:lnBlToTr w="12700" cmpd="sng">
                      <a:noFill/>
                      <a:prstDash val="solid"/>
                    </a:lnBlToTr>
                    <a:solidFill>
                      <a:srgbClr val="5AA0F5">
                        <a:tint val="20000"/>
                      </a:srgbClr>
                    </a:solid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algn="l" fontAlgn="b"/>
                      <a:r>
                        <a:rPr lang="en-IN" sz="1100" b="0" i="0" u="none" strike="noStrike" dirty="0">
                          <a:solidFill>
                            <a:srgbClr val="000000"/>
                          </a:solidFill>
                          <a:effectLst/>
                          <a:latin typeface="Leelawadee" panose="020B0502040204020203" pitchFamily="34" charset="-34"/>
                          <a:cs typeface="Leelawadee" panose="020B0502040204020203" pitchFamily="34" charset="-34"/>
                        </a:rPr>
                        <a:t>Free Tata Sky HD subscription for 6 months </a:t>
                      </a:r>
                    </a:p>
                  </a:txBody>
                  <a:tcPr marL="9525" marR="9525" marT="9525" marB="0" anchor="b">
                    <a:lnL w="12700" cmpd="sng">
                      <a:solidFill>
                        <a:srgbClr val="5AA0F5"/>
                      </a:solidFill>
                    </a:lnL>
                    <a:lnR w="12700" cmpd="sng">
                      <a:solidFill>
                        <a:srgbClr val="5AA0F5"/>
                      </a:solidFill>
                    </a:lnR>
                    <a:lnT w="12700" cmpd="sng">
                      <a:solidFill>
                        <a:srgbClr val="5AA0F5"/>
                      </a:solidFill>
                    </a:lnT>
                    <a:lnB w="12700" cmpd="sng">
                      <a:solidFill>
                        <a:srgbClr val="5AA0F5"/>
                      </a:solidFill>
                    </a:lnB>
                    <a:lnTlToBr w="12700" cmpd="sng">
                      <a:noFill/>
                      <a:prstDash val="solid"/>
                    </a:lnTlToBr>
                    <a:lnBlToTr w="12700" cmpd="sng">
                      <a:noFill/>
                      <a:prstDash val="solid"/>
                    </a:lnBlToTr>
                    <a:solidFill>
                      <a:srgbClr val="5AA0F5">
                        <a:tint val="20000"/>
                      </a:srgbClr>
                    </a:solid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algn="ctr"/>
                      <a:r>
                        <a:rPr lang="en-IN" sz="1200" dirty="0" smtClean="0">
                          <a:latin typeface="Leelawadee" panose="020B0502040204020203" pitchFamily="34" charset="-34"/>
                          <a:cs typeface="Leelawadee" panose="020B0502040204020203" pitchFamily="34" charset="-34"/>
                        </a:rPr>
                        <a:t>4</a:t>
                      </a:r>
                      <a:endParaRPr lang="en-IN" sz="1200" dirty="0">
                        <a:latin typeface="Leelawadee" panose="020B0502040204020203" pitchFamily="34" charset="-34"/>
                        <a:cs typeface="Leelawadee" panose="020B0502040204020203" pitchFamily="34" charset="-34"/>
                      </a:endParaRPr>
                    </a:p>
                  </a:txBody>
                  <a:tcPr marL="7668" marR="7668" marT="7668" marB="0" anchor="b">
                    <a:lnL w="12700" cmpd="sng">
                      <a:solidFill>
                        <a:srgbClr val="5AA0F5"/>
                      </a:solidFill>
                    </a:lnL>
                    <a:lnR w="12700" cmpd="sng">
                      <a:solidFill>
                        <a:srgbClr val="5AA0F5"/>
                      </a:solidFill>
                    </a:lnR>
                    <a:lnT w="12700" cmpd="sng">
                      <a:solidFill>
                        <a:srgbClr val="5AA0F5"/>
                      </a:solidFill>
                    </a:lnT>
                    <a:lnB w="12700" cmpd="sng">
                      <a:solidFill>
                        <a:srgbClr val="5AA0F5"/>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algn="ctr"/>
                      <a:r>
                        <a:rPr lang="en-IN" sz="1200" dirty="0" smtClean="0">
                          <a:latin typeface="Leelawadee" panose="020B0502040204020203" pitchFamily="34" charset="-34"/>
                          <a:cs typeface="Leelawadee" panose="020B0502040204020203" pitchFamily="34" charset="-34"/>
                        </a:rPr>
                        <a:t>6,000</a:t>
                      </a:r>
                      <a:endParaRPr lang="en-IN" sz="1200" dirty="0">
                        <a:latin typeface="Leelawadee" panose="020B0502040204020203" pitchFamily="34" charset="-34"/>
                        <a:cs typeface="Leelawadee" panose="020B0502040204020203" pitchFamily="34" charset="-34"/>
                      </a:endParaRPr>
                    </a:p>
                  </a:txBody>
                  <a:tcPr marL="7668" marR="7668" marT="7668" marB="0" anchor="b">
                    <a:lnL w="12700" cmpd="sng">
                      <a:solidFill>
                        <a:srgbClr val="5AA0F5"/>
                      </a:solidFill>
                    </a:lnL>
                    <a:lnR w="12700" cmpd="sng">
                      <a:solidFill>
                        <a:srgbClr val="5AA0F5"/>
                      </a:solidFill>
                    </a:lnR>
                    <a:lnT w="12700" cmpd="sng">
                      <a:solidFill>
                        <a:srgbClr val="5AA0F5"/>
                      </a:solidFill>
                    </a:lnT>
                    <a:lnB w="12700" cmpd="sng">
                      <a:solidFill>
                        <a:srgbClr val="5AA0F5"/>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algn="l" fontAlgn="b"/>
                      <a:r>
                        <a:rPr lang="en-IN" sz="1200" b="0" i="0" u="none" strike="noStrike">
                          <a:solidFill>
                            <a:srgbClr val="000000"/>
                          </a:solidFill>
                          <a:effectLst/>
                          <a:latin typeface="Leelawadee" panose="020B0502040204020203" pitchFamily="34" charset="-34"/>
                          <a:cs typeface="Leelawadee" panose="020B0502040204020203" pitchFamily="34" charset="-34"/>
                        </a:rPr>
                        <a:t>          24,000 </a:t>
                      </a:r>
                    </a:p>
                  </a:txBody>
                  <a:tcPr marL="9525" marR="9525" marT="9525" marB="0" anchor="b">
                    <a:lnL w="12700" cmpd="sng">
                      <a:solidFill>
                        <a:srgbClr val="5AA0F5"/>
                      </a:solidFill>
                    </a:lnL>
                    <a:lnR w="12700" cmpd="sng">
                      <a:solidFill>
                        <a:srgbClr val="5AA0F5"/>
                      </a:solidFill>
                    </a:lnR>
                    <a:lnT w="12700" cmpd="sng">
                      <a:solidFill>
                        <a:srgbClr val="5AA0F5"/>
                      </a:solidFill>
                    </a:lnT>
                    <a:lnB w="12700" cmpd="sng">
                      <a:solidFill>
                        <a:srgbClr val="5AA0F5"/>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algn="ctr"/>
                      <a:r>
                        <a:rPr lang="en-IN" sz="1200" b="1" kern="1200" dirty="0" smtClean="0">
                          <a:solidFill>
                            <a:srgbClr val="00B0F0"/>
                          </a:solidFill>
                          <a:latin typeface="Leelawadee" panose="020B0502040204020203" pitchFamily="34" charset="-34"/>
                          <a:ea typeface="+mn-ea"/>
                          <a:cs typeface="Leelawadee" panose="020B0502040204020203" pitchFamily="34" charset="-34"/>
                        </a:rPr>
                        <a:t>Medium</a:t>
                      </a:r>
                      <a:endParaRPr lang="en-IN" sz="1200" b="1" kern="1200" dirty="0">
                        <a:solidFill>
                          <a:srgbClr val="00B0F0"/>
                        </a:solidFill>
                        <a:latin typeface="Leelawadee" panose="020B0502040204020203" pitchFamily="34" charset="-34"/>
                        <a:ea typeface="+mn-ea"/>
                        <a:cs typeface="Leelawadee" panose="020B0502040204020203" pitchFamily="34" charset="-34"/>
                      </a:endParaRPr>
                    </a:p>
                  </a:txBody>
                  <a:tcPr marL="7668" marR="7668" marT="7668" marB="0" anchor="b">
                    <a:lnL w="12700" cmpd="sng">
                      <a:solidFill>
                        <a:srgbClr val="5AA0F5"/>
                      </a:solidFill>
                    </a:lnL>
                    <a:lnR w="12700" cmpd="sng">
                      <a:solidFill>
                        <a:srgbClr val="5AA0F5"/>
                      </a:solidFill>
                    </a:lnR>
                    <a:lnT w="12700" cmpd="sng">
                      <a:solidFill>
                        <a:srgbClr val="5AA0F5"/>
                      </a:solidFill>
                    </a:lnT>
                    <a:lnB w="12700" cmpd="sng">
                      <a:solidFill>
                        <a:srgbClr val="5AA0F5"/>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algn="ctr"/>
                      <a:r>
                        <a:rPr lang="en-IN" sz="1200" b="1" kern="1200" dirty="0" smtClean="0">
                          <a:solidFill>
                            <a:srgbClr val="C00000"/>
                          </a:solidFill>
                          <a:latin typeface="Leelawadee" panose="020B0502040204020203" pitchFamily="34" charset="-34"/>
                          <a:ea typeface="+mn-ea"/>
                          <a:cs typeface="Leelawadee" panose="020B0502040204020203" pitchFamily="34" charset="-34"/>
                        </a:rPr>
                        <a:t>Low</a:t>
                      </a:r>
                      <a:endParaRPr lang="en-IN" sz="1200" b="1" kern="1200" dirty="0">
                        <a:solidFill>
                          <a:srgbClr val="C00000"/>
                        </a:solidFill>
                        <a:latin typeface="Leelawadee" panose="020B0502040204020203" pitchFamily="34" charset="-34"/>
                        <a:ea typeface="+mn-ea"/>
                        <a:cs typeface="Leelawadee" panose="020B0502040204020203" pitchFamily="34" charset="-34"/>
                      </a:endParaRPr>
                    </a:p>
                  </a:txBody>
                  <a:tcPr marL="7668" marR="7668" marT="7668" marB="0" anchor="b">
                    <a:lnL w="12700" cmpd="sng">
                      <a:solidFill>
                        <a:srgbClr val="5AA0F5"/>
                      </a:solidFill>
                    </a:lnL>
                    <a:lnR w="12700" cmpd="sng">
                      <a:solidFill>
                        <a:srgbClr val="5AA0F5"/>
                      </a:solidFill>
                    </a:lnR>
                    <a:lnT w="12700" cmpd="sng">
                      <a:solidFill>
                        <a:srgbClr val="5AA0F5"/>
                      </a:solidFill>
                    </a:lnT>
                    <a:lnB w="12700" cmpd="sng">
                      <a:solidFill>
                        <a:srgbClr val="5AA0F5"/>
                      </a:solidFill>
                    </a:lnB>
                    <a:lnTlToBr w="12700" cmpd="sng">
                      <a:noFill/>
                      <a:prstDash val="solid"/>
                    </a:lnTlToBr>
                    <a:lnBlToTr w="12700" cmpd="sng">
                      <a:noFill/>
                      <a:prstDash val="solid"/>
                    </a:lnBlToTr>
                    <a:noFill/>
                  </a:tcPr>
                </a:tc>
              </a:tr>
              <a:tr h="309230">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algn="l" fontAlgn="b"/>
                      <a:r>
                        <a:rPr lang="en-IN" sz="1200" b="0" i="0" u="none" strike="noStrike" dirty="0" err="1">
                          <a:solidFill>
                            <a:srgbClr val="000000"/>
                          </a:solidFill>
                          <a:effectLst/>
                          <a:latin typeface="Leelawadee" panose="020B0502040204020203" pitchFamily="34" charset="-34"/>
                          <a:cs typeface="Leelawadee" panose="020B0502040204020203" pitchFamily="34" charset="-34"/>
                        </a:rPr>
                        <a:t>Croma</a:t>
                      </a:r>
                      <a:endParaRPr lang="en-IN" sz="1200" b="0" i="0" u="none" strike="noStrike" dirty="0">
                        <a:solidFill>
                          <a:srgbClr val="000000"/>
                        </a:solidFill>
                        <a:effectLst/>
                        <a:latin typeface="Leelawadee" panose="020B0502040204020203" pitchFamily="34" charset="-34"/>
                        <a:cs typeface="Leelawadee" panose="020B0502040204020203" pitchFamily="34" charset="-34"/>
                      </a:endParaRPr>
                    </a:p>
                  </a:txBody>
                  <a:tcPr marL="9525" marR="9525" marT="9525" marB="0" anchor="b">
                    <a:lnL w="12700" cmpd="sng">
                      <a:solidFill>
                        <a:srgbClr val="5AA0F5"/>
                      </a:solidFill>
                    </a:lnL>
                    <a:lnR w="12700" cmpd="sng">
                      <a:solidFill>
                        <a:srgbClr val="5AA0F5"/>
                      </a:solidFill>
                    </a:lnR>
                    <a:lnT w="12700" cmpd="sng">
                      <a:solidFill>
                        <a:srgbClr val="5AA0F5"/>
                      </a:solidFill>
                    </a:lnT>
                    <a:lnB w="12700" cmpd="sng">
                      <a:solidFill>
                        <a:srgbClr val="5AA0F5"/>
                      </a:solidFill>
                    </a:lnB>
                    <a:lnTlToBr w="12700" cmpd="sng">
                      <a:noFill/>
                      <a:prstDash val="solid"/>
                    </a:lnTlToBr>
                    <a:lnBlToTr w="12700" cmpd="sng">
                      <a:noFill/>
                      <a:prstDash val="solid"/>
                    </a:lnBlToTr>
                    <a:solidFill>
                      <a:srgbClr val="5AA0F5">
                        <a:tint val="20000"/>
                      </a:srgbClr>
                    </a:solid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algn="l" fontAlgn="b"/>
                      <a:r>
                        <a:rPr lang="en-IN" sz="1100" b="0" i="0" u="none" strike="noStrike" dirty="0">
                          <a:solidFill>
                            <a:srgbClr val="000000"/>
                          </a:solidFill>
                          <a:effectLst/>
                          <a:latin typeface="Leelawadee" panose="020B0502040204020203" pitchFamily="34" charset="-34"/>
                          <a:cs typeface="Leelawadee" panose="020B0502040204020203" pitchFamily="34" charset="-34"/>
                        </a:rPr>
                        <a:t>Freebies / discount voucher</a:t>
                      </a:r>
                    </a:p>
                  </a:txBody>
                  <a:tcPr marL="9525" marR="9525" marT="9525" marB="0" anchor="b">
                    <a:lnL w="12700" cmpd="sng">
                      <a:solidFill>
                        <a:srgbClr val="5AA0F5"/>
                      </a:solidFill>
                    </a:lnL>
                    <a:lnR w="12700" cmpd="sng">
                      <a:solidFill>
                        <a:srgbClr val="5AA0F5"/>
                      </a:solidFill>
                    </a:lnR>
                    <a:lnT w="12700" cmpd="sng">
                      <a:solidFill>
                        <a:srgbClr val="5AA0F5"/>
                      </a:solidFill>
                    </a:lnT>
                    <a:lnB w="12700" cmpd="sng">
                      <a:solidFill>
                        <a:srgbClr val="5AA0F5"/>
                      </a:solidFill>
                    </a:lnB>
                    <a:lnTlToBr w="12700" cmpd="sng">
                      <a:noFill/>
                      <a:prstDash val="solid"/>
                    </a:lnTlToBr>
                    <a:lnBlToTr w="12700" cmpd="sng">
                      <a:noFill/>
                      <a:prstDash val="solid"/>
                    </a:lnBlToTr>
                    <a:solidFill>
                      <a:srgbClr val="5AA0F5">
                        <a:tint val="20000"/>
                      </a:srgbClr>
                    </a:solid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marL="0" marR="0" indent="0" algn="ctr" defTabSz="457200" rtl="0" eaLnBrk="1" fontAlgn="auto" latinLnBrk="0" hangingPunct="1">
                        <a:lnSpc>
                          <a:spcPct val="100000"/>
                        </a:lnSpc>
                        <a:spcBef>
                          <a:spcPts val="0"/>
                        </a:spcBef>
                        <a:spcAft>
                          <a:spcPts val="0"/>
                        </a:spcAft>
                        <a:buClrTx/>
                        <a:buSzTx/>
                        <a:buFontTx/>
                        <a:buNone/>
                        <a:tabLst/>
                        <a:defRPr/>
                      </a:pPr>
                      <a:r>
                        <a:rPr lang="en-IN" sz="1200" dirty="0" smtClean="0">
                          <a:latin typeface="Leelawadee" panose="020B0502040204020203" pitchFamily="34" charset="-34"/>
                          <a:cs typeface="Leelawadee" panose="020B0502040204020203" pitchFamily="34" charset="-34"/>
                        </a:rPr>
                        <a:t>12</a:t>
                      </a:r>
                    </a:p>
                  </a:txBody>
                  <a:tcPr marL="7668" marR="7668" marT="7668" marB="0" anchor="b">
                    <a:lnL w="12700" cmpd="sng">
                      <a:solidFill>
                        <a:srgbClr val="5AA0F5"/>
                      </a:solidFill>
                    </a:lnL>
                    <a:lnR w="12700" cmpd="sng">
                      <a:solidFill>
                        <a:srgbClr val="5AA0F5"/>
                      </a:solidFill>
                    </a:lnR>
                    <a:lnT w="12700" cmpd="sng">
                      <a:solidFill>
                        <a:srgbClr val="5AA0F5"/>
                      </a:solidFill>
                    </a:lnT>
                    <a:lnB w="12700" cmpd="sng">
                      <a:solidFill>
                        <a:srgbClr val="5AA0F5"/>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algn="ctr"/>
                      <a:r>
                        <a:rPr lang="en-IN" sz="1200" dirty="0" smtClean="0">
                          <a:latin typeface="Leelawadee" panose="020B0502040204020203" pitchFamily="34" charset="-34"/>
                          <a:cs typeface="Leelawadee" panose="020B0502040204020203" pitchFamily="34" charset="-34"/>
                        </a:rPr>
                        <a:t>5,000</a:t>
                      </a:r>
                      <a:endParaRPr lang="en-IN" sz="1200" dirty="0">
                        <a:latin typeface="Leelawadee" panose="020B0502040204020203" pitchFamily="34" charset="-34"/>
                        <a:cs typeface="Leelawadee" panose="020B0502040204020203" pitchFamily="34" charset="-34"/>
                      </a:endParaRPr>
                    </a:p>
                  </a:txBody>
                  <a:tcPr marL="7668" marR="7668" marT="7668" marB="0" anchor="b">
                    <a:lnL w="12700" cmpd="sng">
                      <a:solidFill>
                        <a:srgbClr val="5AA0F5"/>
                      </a:solidFill>
                    </a:lnL>
                    <a:lnR w="12700" cmpd="sng">
                      <a:solidFill>
                        <a:srgbClr val="5AA0F5"/>
                      </a:solidFill>
                    </a:lnR>
                    <a:lnT w="12700" cmpd="sng">
                      <a:solidFill>
                        <a:srgbClr val="5AA0F5"/>
                      </a:solidFill>
                    </a:lnT>
                    <a:lnB w="12700" cmpd="sng">
                      <a:solidFill>
                        <a:srgbClr val="5AA0F5"/>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algn="l" fontAlgn="b"/>
                      <a:r>
                        <a:rPr lang="en-IN" sz="1200" b="0" i="0" u="none" strike="noStrike">
                          <a:solidFill>
                            <a:srgbClr val="000000"/>
                          </a:solidFill>
                          <a:effectLst/>
                          <a:latin typeface="Leelawadee" panose="020B0502040204020203" pitchFamily="34" charset="-34"/>
                          <a:cs typeface="Leelawadee" panose="020B0502040204020203" pitchFamily="34" charset="-34"/>
                        </a:rPr>
                        <a:t>          60,000 </a:t>
                      </a:r>
                    </a:p>
                  </a:txBody>
                  <a:tcPr marL="9525" marR="9525" marT="9525" marB="0" anchor="b">
                    <a:lnL w="12700" cmpd="sng">
                      <a:solidFill>
                        <a:srgbClr val="5AA0F5"/>
                      </a:solidFill>
                    </a:lnL>
                    <a:lnR w="12700" cmpd="sng">
                      <a:solidFill>
                        <a:srgbClr val="5AA0F5"/>
                      </a:solidFill>
                    </a:lnR>
                    <a:lnT w="12700" cmpd="sng">
                      <a:solidFill>
                        <a:srgbClr val="5AA0F5"/>
                      </a:solidFill>
                    </a:lnT>
                    <a:lnB w="12700" cmpd="sng">
                      <a:solidFill>
                        <a:srgbClr val="5AA0F5"/>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algn="ctr"/>
                      <a:r>
                        <a:rPr lang="en-IN" sz="1200" b="1" kern="1200" dirty="0" smtClean="0">
                          <a:solidFill>
                            <a:srgbClr val="C00000"/>
                          </a:solidFill>
                          <a:latin typeface="Leelawadee" panose="020B0502040204020203" pitchFamily="34" charset="-34"/>
                          <a:ea typeface="+mn-ea"/>
                          <a:cs typeface="Leelawadee" panose="020B0502040204020203" pitchFamily="34" charset="-34"/>
                        </a:rPr>
                        <a:t>Low</a:t>
                      </a:r>
                      <a:endParaRPr lang="en-IN" sz="1200" b="1" kern="1200" dirty="0">
                        <a:solidFill>
                          <a:srgbClr val="C00000"/>
                        </a:solidFill>
                        <a:latin typeface="Leelawadee" panose="020B0502040204020203" pitchFamily="34" charset="-34"/>
                        <a:ea typeface="+mn-ea"/>
                        <a:cs typeface="Leelawadee" panose="020B0502040204020203" pitchFamily="34" charset="-34"/>
                      </a:endParaRPr>
                    </a:p>
                  </a:txBody>
                  <a:tcPr marL="7668" marR="7668" marT="7668" marB="0" anchor="b">
                    <a:lnL w="12700" cmpd="sng">
                      <a:solidFill>
                        <a:srgbClr val="5AA0F5"/>
                      </a:solidFill>
                    </a:lnL>
                    <a:lnR w="12700" cmpd="sng">
                      <a:solidFill>
                        <a:srgbClr val="5AA0F5"/>
                      </a:solidFill>
                    </a:lnR>
                    <a:lnT w="12700" cmpd="sng">
                      <a:solidFill>
                        <a:srgbClr val="5AA0F5"/>
                      </a:solidFill>
                    </a:lnT>
                    <a:lnB w="12700" cmpd="sng">
                      <a:solidFill>
                        <a:srgbClr val="5AA0F5"/>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algn="ctr"/>
                      <a:r>
                        <a:rPr lang="en-IN" sz="1200" b="1" u="none" strike="noStrike" kern="1200" dirty="0" smtClean="0">
                          <a:solidFill>
                            <a:srgbClr val="00B050"/>
                          </a:solidFill>
                          <a:effectLst/>
                          <a:latin typeface="Leelawadee" panose="020B0502040204020203" pitchFamily="34" charset="-34"/>
                          <a:ea typeface="+mn-ea"/>
                          <a:cs typeface="Leelawadee" panose="020B0502040204020203" pitchFamily="34" charset="-34"/>
                        </a:rPr>
                        <a:t>High</a:t>
                      </a:r>
                      <a:endParaRPr lang="en-IN" sz="1200" b="1" u="none" strike="noStrike" kern="1200" dirty="0">
                        <a:solidFill>
                          <a:srgbClr val="00B050"/>
                        </a:solidFill>
                        <a:effectLst/>
                        <a:latin typeface="Leelawadee" panose="020B0502040204020203" pitchFamily="34" charset="-34"/>
                        <a:ea typeface="+mn-ea"/>
                        <a:cs typeface="Leelawadee" panose="020B0502040204020203" pitchFamily="34" charset="-34"/>
                      </a:endParaRPr>
                    </a:p>
                  </a:txBody>
                  <a:tcPr marL="7668" marR="7668" marT="7668" marB="0" anchor="b">
                    <a:lnL w="12700" cmpd="sng">
                      <a:solidFill>
                        <a:srgbClr val="5AA0F5"/>
                      </a:solidFill>
                    </a:lnL>
                    <a:lnR w="12700" cmpd="sng">
                      <a:solidFill>
                        <a:srgbClr val="5AA0F5"/>
                      </a:solidFill>
                    </a:lnR>
                    <a:lnT w="12700" cmpd="sng">
                      <a:solidFill>
                        <a:srgbClr val="5AA0F5"/>
                      </a:solidFill>
                    </a:lnT>
                    <a:lnB w="12700" cmpd="sng">
                      <a:solidFill>
                        <a:srgbClr val="5AA0F5"/>
                      </a:solidFill>
                    </a:lnB>
                    <a:lnTlToBr w="12700" cmpd="sng">
                      <a:noFill/>
                      <a:prstDash val="solid"/>
                    </a:lnTlToBr>
                    <a:lnBlToTr w="12700" cmpd="sng">
                      <a:noFill/>
                      <a:prstDash val="solid"/>
                    </a:lnBlToTr>
                    <a:noFill/>
                  </a:tcPr>
                </a:tc>
              </a:tr>
              <a:tr h="309230">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algn="l" fontAlgn="b"/>
                      <a:r>
                        <a:rPr lang="en-IN" sz="1200" b="0" i="0" u="none" strike="noStrike" dirty="0" err="1">
                          <a:solidFill>
                            <a:srgbClr val="000000"/>
                          </a:solidFill>
                          <a:effectLst/>
                          <a:latin typeface="Leelawadee" panose="020B0502040204020203" pitchFamily="34" charset="-34"/>
                          <a:cs typeface="Leelawadee" panose="020B0502040204020203" pitchFamily="34" charset="-34"/>
                        </a:rPr>
                        <a:t>Vistara</a:t>
                      </a:r>
                      <a:endParaRPr lang="en-IN" sz="1200" b="0" i="0" u="none" strike="noStrike" dirty="0">
                        <a:solidFill>
                          <a:srgbClr val="000000"/>
                        </a:solidFill>
                        <a:effectLst/>
                        <a:latin typeface="Leelawadee" panose="020B0502040204020203" pitchFamily="34" charset="-34"/>
                        <a:cs typeface="Leelawadee" panose="020B0502040204020203" pitchFamily="34" charset="-34"/>
                      </a:endParaRPr>
                    </a:p>
                  </a:txBody>
                  <a:tcPr marL="9525" marR="9525" marT="9525" marB="0" anchor="b">
                    <a:lnL w="12700" cmpd="sng">
                      <a:solidFill>
                        <a:srgbClr val="5AA0F5"/>
                      </a:solidFill>
                    </a:lnL>
                    <a:lnR w="12700" cmpd="sng">
                      <a:solidFill>
                        <a:srgbClr val="5AA0F5"/>
                      </a:solidFill>
                    </a:lnR>
                    <a:lnT w="12700" cmpd="sng">
                      <a:solidFill>
                        <a:srgbClr val="5AA0F5"/>
                      </a:solidFill>
                    </a:lnT>
                    <a:lnB w="12700" cmpd="sng">
                      <a:solidFill>
                        <a:srgbClr val="5AA0F5"/>
                      </a:solidFill>
                    </a:lnB>
                    <a:lnTlToBr w="12700" cmpd="sng">
                      <a:noFill/>
                      <a:prstDash val="solid"/>
                    </a:lnTlToBr>
                    <a:lnBlToTr w="12700" cmpd="sng">
                      <a:noFill/>
                      <a:prstDash val="solid"/>
                    </a:lnBlToTr>
                    <a:solidFill>
                      <a:srgbClr val="5AA0F5">
                        <a:tint val="20000"/>
                      </a:srgbClr>
                    </a:solid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algn="l" fontAlgn="b"/>
                      <a:r>
                        <a:rPr lang="en-IN" sz="1100" b="0" i="0" u="none" strike="noStrike" dirty="0">
                          <a:solidFill>
                            <a:srgbClr val="000000"/>
                          </a:solidFill>
                          <a:effectLst/>
                          <a:latin typeface="Leelawadee" panose="020B0502040204020203" pitchFamily="34" charset="-34"/>
                          <a:cs typeface="Leelawadee" panose="020B0502040204020203" pitchFamily="34" charset="-34"/>
                        </a:rPr>
                        <a:t>Free upgrade for every ticket you </a:t>
                      </a:r>
                      <a:r>
                        <a:rPr lang="en-IN" sz="1100" b="0" i="0" u="none" strike="noStrike" dirty="0" smtClean="0">
                          <a:solidFill>
                            <a:srgbClr val="000000"/>
                          </a:solidFill>
                          <a:effectLst/>
                          <a:latin typeface="Leelawadee" panose="020B0502040204020203" pitchFamily="34" charset="-34"/>
                          <a:cs typeface="Leelawadee" panose="020B0502040204020203" pitchFamily="34" charset="-34"/>
                        </a:rPr>
                        <a:t>buy + Pick</a:t>
                      </a:r>
                      <a:r>
                        <a:rPr lang="en-IN" sz="1100" b="0" i="0" u="none" strike="noStrike" baseline="0" dirty="0" smtClean="0">
                          <a:solidFill>
                            <a:srgbClr val="000000"/>
                          </a:solidFill>
                          <a:effectLst/>
                          <a:latin typeface="Leelawadee" panose="020B0502040204020203" pitchFamily="34" charset="-34"/>
                          <a:cs typeface="Leelawadee" panose="020B0502040204020203" pitchFamily="34" charset="-34"/>
                        </a:rPr>
                        <a:t> n Drop</a:t>
                      </a:r>
                      <a:endParaRPr lang="en-IN" sz="1100" b="0" i="0" u="none" strike="noStrike" dirty="0">
                        <a:solidFill>
                          <a:srgbClr val="000000"/>
                        </a:solidFill>
                        <a:effectLst/>
                        <a:latin typeface="Leelawadee" panose="020B0502040204020203" pitchFamily="34" charset="-34"/>
                        <a:cs typeface="Leelawadee" panose="020B0502040204020203" pitchFamily="34" charset="-34"/>
                      </a:endParaRPr>
                    </a:p>
                  </a:txBody>
                  <a:tcPr marL="9525" marR="9525" marT="9525" marB="0" anchor="b">
                    <a:lnL w="12700" cmpd="sng">
                      <a:solidFill>
                        <a:srgbClr val="5AA0F5"/>
                      </a:solidFill>
                    </a:lnL>
                    <a:lnR w="12700" cmpd="sng">
                      <a:solidFill>
                        <a:srgbClr val="5AA0F5"/>
                      </a:solidFill>
                    </a:lnR>
                    <a:lnT w="12700" cmpd="sng">
                      <a:solidFill>
                        <a:srgbClr val="5AA0F5"/>
                      </a:solidFill>
                    </a:lnT>
                    <a:lnB w="12700" cmpd="sng">
                      <a:solidFill>
                        <a:srgbClr val="5AA0F5"/>
                      </a:solidFill>
                    </a:lnB>
                    <a:lnTlToBr w="12700" cmpd="sng">
                      <a:noFill/>
                      <a:prstDash val="solid"/>
                    </a:lnTlToBr>
                    <a:lnBlToTr w="12700" cmpd="sng">
                      <a:noFill/>
                      <a:prstDash val="solid"/>
                    </a:lnBlToTr>
                    <a:solidFill>
                      <a:srgbClr val="5AA0F5">
                        <a:tint val="20000"/>
                      </a:srgbClr>
                    </a:solid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marL="0" marR="0" indent="0" algn="ctr" defTabSz="457200" rtl="0" eaLnBrk="1" fontAlgn="auto" latinLnBrk="0" hangingPunct="1">
                        <a:lnSpc>
                          <a:spcPct val="100000"/>
                        </a:lnSpc>
                        <a:spcBef>
                          <a:spcPts val="0"/>
                        </a:spcBef>
                        <a:spcAft>
                          <a:spcPts val="0"/>
                        </a:spcAft>
                        <a:buClrTx/>
                        <a:buSzTx/>
                        <a:buFontTx/>
                        <a:buNone/>
                        <a:tabLst/>
                        <a:defRPr/>
                      </a:pPr>
                      <a:r>
                        <a:rPr lang="en-IN" sz="1200" dirty="0" smtClean="0">
                          <a:latin typeface="Leelawadee" panose="020B0502040204020203" pitchFamily="34" charset="-34"/>
                          <a:cs typeface="Leelawadee" panose="020B0502040204020203" pitchFamily="34" charset="-34"/>
                        </a:rPr>
                        <a:t>12</a:t>
                      </a:r>
                    </a:p>
                  </a:txBody>
                  <a:tcPr marL="7668" marR="7668" marT="7668" marB="0" anchor="b">
                    <a:lnL w="12700" cmpd="sng">
                      <a:solidFill>
                        <a:srgbClr val="5AA0F5"/>
                      </a:solidFill>
                    </a:lnL>
                    <a:lnR w="12700" cmpd="sng">
                      <a:solidFill>
                        <a:srgbClr val="5AA0F5"/>
                      </a:solidFill>
                    </a:lnR>
                    <a:lnT w="12700" cmpd="sng">
                      <a:solidFill>
                        <a:srgbClr val="5AA0F5"/>
                      </a:solidFill>
                    </a:lnT>
                    <a:lnB w="12700" cmpd="sng">
                      <a:solidFill>
                        <a:srgbClr val="5AA0F5"/>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algn="ctr"/>
                      <a:r>
                        <a:rPr lang="en-IN" sz="1200" dirty="0" smtClean="0">
                          <a:latin typeface="Leelawadee" panose="020B0502040204020203" pitchFamily="34" charset="-34"/>
                          <a:cs typeface="Leelawadee" panose="020B0502040204020203" pitchFamily="34" charset="-34"/>
                        </a:rPr>
                        <a:t>10,000</a:t>
                      </a:r>
                      <a:endParaRPr lang="en-IN" sz="1200" dirty="0">
                        <a:latin typeface="Leelawadee" panose="020B0502040204020203" pitchFamily="34" charset="-34"/>
                        <a:cs typeface="Leelawadee" panose="020B0502040204020203" pitchFamily="34" charset="-34"/>
                      </a:endParaRPr>
                    </a:p>
                  </a:txBody>
                  <a:tcPr marL="7668" marR="7668" marT="7668" marB="0" anchor="b">
                    <a:lnL w="12700" cmpd="sng">
                      <a:solidFill>
                        <a:srgbClr val="5AA0F5"/>
                      </a:solidFill>
                    </a:lnL>
                    <a:lnR w="12700" cmpd="sng">
                      <a:solidFill>
                        <a:srgbClr val="5AA0F5"/>
                      </a:solidFill>
                    </a:lnR>
                    <a:lnT w="12700" cmpd="sng">
                      <a:solidFill>
                        <a:srgbClr val="5AA0F5"/>
                      </a:solidFill>
                    </a:lnT>
                    <a:lnB w="12700" cmpd="sng">
                      <a:solidFill>
                        <a:srgbClr val="5AA0F5"/>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algn="l" fontAlgn="b"/>
                      <a:r>
                        <a:rPr lang="en-IN" sz="1200" b="0" i="0" u="none" strike="noStrike">
                          <a:solidFill>
                            <a:srgbClr val="000000"/>
                          </a:solidFill>
                          <a:effectLst/>
                          <a:latin typeface="Leelawadee" panose="020B0502040204020203" pitchFamily="34" charset="-34"/>
                          <a:cs typeface="Leelawadee" panose="020B0502040204020203" pitchFamily="34" charset="-34"/>
                        </a:rPr>
                        <a:t>       1,20,000 </a:t>
                      </a:r>
                    </a:p>
                  </a:txBody>
                  <a:tcPr marL="9525" marR="9525" marT="9525" marB="0" anchor="b">
                    <a:lnL w="12700" cmpd="sng">
                      <a:solidFill>
                        <a:srgbClr val="5AA0F5"/>
                      </a:solidFill>
                    </a:lnL>
                    <a:lnR w="12700" cmpd="sng">
                      <a:solidFill>
                        <a:srgbClr val="5AA0F5"/>
                      </a:solidFill>
                    </a:lnR>
                    <a:lnT w="12700" cmpd="sng">
                      <a:solidFill>
                        <a:srgbClr val="5AA0F5"/>
                      </a:solidFill>
                    </a:lnT>
                    <a:lnB w="12700" cmpd="sng">
                      <a:solidFill>
                        <a:srgbClr val="5AA0F5"/>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algn="ctr"/>
                      <a:r>
                        <a:rPr lang="en-IN" sz="1200" b="1" u="none" strike="noStrike" kern="1200" dirty="0" smtClean="0">
                          <a:solidFill>
                            <a:srgbClr val="00B050"/>
                          </a:solidFill>
                          <a:effectLst/>
                          <a:latin typeface="Leelawadee" panose="020B0502040204020203" pitchFamily="34" charset="-34"/>
                          <a:ea typeface="+mn-ea"/>
                          <a:cs typeface="Leelawadee" panose="020B0502040204020203" pitchFamily="34" charset="-34"/>
                        </a:rPr>
                        <a:t>High</a:t>
                      </a:r>
                      <a:endParaRPr lang="en-IN" sz="1200" b="1" u="none" strike="noStrike" kern="1200" dirty="0">
                        <a:solidFill>
                          <a:srgbClr val="00B050"/>
                        </a:solidFill>
                        <a:effectLst/>
                        <a:latin typeface="Leelawadee" panose="020B0502040204020203" pitchFamily="34" charset="-34"/>
                        <a:ea typeface="+mn-ea"/>
                        <a:cs typeface="Leelawadee" panose="020B0502040204020203" pitchFamily="34" charset="-34"/>
                      </a:endParaRPr>
                    </a:p>
                  </a:txBody>
                  <a:tcPr marL="7668" marR="7668" marT="7668" marB="0" anchor="b">
                    <a:lnL w="12700" cmpd="sng">
                      <a:solidFill>
                        <a:srgbClr val="5AA0F5"/>
                      </a:solidFill>
                    </a:lnL>
                    <a:lnR w="12700" cmpd="sng">
                      <a:solidFill>
                        <a:srgbClr val="5AA0F5"/>
                      </a:solidFill>
                    </a:lnR>
                    <a:lnT w="12700" cmpd="sng">
                      <a:solidFill>
                        <a:srgbClr val="5AA0F5"/>
                      </a:solidFill>
                    </a:lnT>
                    <a:lnB w="12700" cmpd="sng">
                      <a:solidFill>
                        <a:srgbClr val="5AA0F5"/>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algn="ctr"/>
                      <a:r>
                        <a:rPr lang="en-IN" sz="1200" b="1" u="none" strike="noStrike" kern="1200" dirty="0" smtClean="0">
                          <a:solidFill>
                            <a:srgbClr val="00B050"/>
                          </a:solidFill>
                          <a:effectLst/>
                          <a:latin typeface="Leelawadee" panose="020B0502040204020203" pitchFamily="34" charset="-34"/>
                          <a:ea typeface="+mn-ea"/>
                          <a:cs typeface="Leelawadee" panose="020B0502040204020203" pitchFamily="34" charset="-34"/>
                        </a:rPr>
                        <a:t>High</a:t>
                      </a:r>
                      <a:endParaRPr lang="en-IN" sz="1200" b="1" u="none" strike="noStrike" kern="1200" dirty="0">
                        <a:solidFill>
                          <a:srgbClr val="00B050"/>
                        </a:solidFill>
                        <a:effectLst/>
                        <a:latin typeface="Leelawadee" panose="020B0502040204020203" pitchFamily="34" charset="-34"/>
                        <a:ea typeface="+mn-ea"/>
                        <a:cs typeface="Leelawadee" panose="020B0502040204020203" pitchFamily="34" charset="-34"/>
                      </a:endParaRPr>
                    </a:p>
                  </a:txBody>
                  <a:tcPr marL="7668" marR="7668" marT="7668" marB="0" anchor="b">
                    <a:lnL w="12700" cmpd="sng">
                      <a:solidFill>
                        <a:srgbClr val="5AA0F5"/>
                      </a:solidFill>
                    </a:lnL>
                    <a:lnR w="12700" cmpd="sng">
                      <a:solidFill>
                        <a:srgbClr val="5AA0F5"/>
                      </a:solidFill>
                    </a:lnR>
                    <a:lnT w="12700" cmpd="sng">
                      <a:solidFill>
                        <a:srgbClr val="5AA0F5"/>
                      </a:solidFill>
                    </a:lnT>
                    <a:lnB w="12700" cmpd="sng">
                      <a:solidFill>
                        <a:srgbClr val="5AA0F5"/>
                      </a:solidFill>
                    </a:lnB>
                    <a:lnTlToBr w="12700" cmpd="sng">
                      <a:noFill/>
                      <a:prstDash val="solid"/>
                    </a:lnTlToBr>
                    <a:lnBlToTr w="12700" cmpd="sng">
                      <a:noFill/>
                      <a:prstDash val="solid"/>
                    </a:lnBlToTr>
                    <a:noFill/>
                  </a:tcPr>
                </a:tc>
              </a:tr>
              <a:tr h="309230">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algn="l" fontAlgn="b"/>
                      <a:r>
                        <a:rPr lang="en-IN" sz="1200" b="0" i="0" u="none" strike="noStrike" dirty="0">
                          <a:solidFill>
                            <a:srgbClr val="000000"/>
                          </a:solidFill>
                          <a:effectLst/>
                          <a:latin typeface="Leelawadee" panose="020B0502040204020203" pitchFamily="34" charset="-34"/>
                          <a:cs typeface="Leelawadee" panose="020B0502040204020203" pitchFamily="34" charset="-34"/>
                        </a:rPr>
                        <a:t>Tata </a:t>
                      </a:r>
                      <a:r>
                        <a:rPr lang="en-IN" sz="1200" b="0" i="0" u="none" strike="noStrike" dirty="0" err="1">
                          <a:solidFill>
                            <a:srgbClr val="000000"/>
                          </a:solidFill>
                          <a:effectLst/>
                          <a:latin typeface="Leelawadee" panose="020B0502040204020203" pitchFamily="34" charset="-34"/>
                          <a:cs typeface="Leelawadee" panose="020B0502040204020203" pitchFamily="34" charset="-34"/>
                        </a:rPr>
                        <a:t>CliQ</a:t>
                      </a:r>
                      <a:endParaRPr lang="en-IN" sz="1200" b="0" i="0" u="none" strike="noStrike" dirty="0">
                        <a:solidFill>
                          <a:srgbClr val="000000"/>
                        </a:solidFill>
                        <a:effectLst/>
                        <a:latin typeface="Leelawadee" panose="020B0502040204020203" pitchFamily="34" charset="-34"/>
                        <a:cs typeface="Leelawadee" panose="020B0502040204020203" pitchFamily="34" charset="-34"/>
                      </a:endParaRPr>
                    </a:p>
                  </a:txBody>
                  <a:tcPr marL="9525" marR="9525" marT="9525" marB="0" anchor="b">
                    <a:lnL w="12700" cmpd="sng">
                      <a:solidFill>
                        <a:srgbClr val="5AA0F5"/>
                      </a:solidFill>
                    </a:lnL>
                    <a:lnR w="12700" cmpd="sng">
                      <a:solidFill>
                        <a:srgbClr val="5AA0F5"/>
                      </a:solidFill>
                    </a:lnR>
                    <a:lnT w="12700" cmpd="sng">
                      <a:solidFill>
                        <a:srgbClr val="5AA0F5"/>
                      </a:solidFill>
                    </a:lnT>
                    <a:lnB w="12700" cmpd="sng">
                      <a:solidFill>
                        <a:srgbClr val="5AA0F5"/>
                      </a:solidFill>
                    </a:lnB>
                    <a:lnTlToBr w="12700" cmpd="sng">
                      <a:noFill/>
                      <a:prstDash val="solid"/>
                    </a:lnTlToBr>
                    <a:lnBlToTr w="12700" cmpd="sng">
                      <a:noFill/>
                      <a:prstDash val="solid"/>
                    </a:lnBlToTr>
                    <a:solidFill>
                      <a:srgbClr val="5AA0F5">
                        <a:tint val="20000"/>
                      </a:srgbClr>
                    </a:solid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algn="l" fontAlgn="b"/>
                      <a:r>
                        <a:rPr lang="en-IN" sz="1100" b="0" i="0" u="none" strike="noStrike" dirty="0">
                          <a:solidFill>
                            <a:srgbClr val="000000"/>
                          </a:solidFill>
                          <a:effectLst/>
                          <a:latin typeface="Leelawadee" panose="020B0502040204020203" pitchFamily="34" charset="-34"/>
                          <a:cs typeface="Leelawadee" panose="020B0502040204020203" pitchFamily="34" charset="-34"/>
                        </a:rPr>
                        <a:t>Surprise gift from </a:t>
                      </a:r>
                      <a:r>
                        <a:rPr lang="en-IN" sz="1100" b="0" i="0" u="none" strike="noStrike" dirty="0" err="1">
                          <a:solidFill>
                            <a:srgbClr val="000000"/>
                          </a:solidFill>
                          <a:effectLst/>
                          <a:latin typeface="Leelawadee" panose="020B0502040204020203" pitchFamily="34" charset="-34"/>
                          <a:cs typeface="Leelawadee" panose="020B0502040204020203" pitchFamily="34" charset="-34"/>
                        </a:rPr>
                        <a:t>Unistore</a:t>
                      </a:r>
                      <a:r>
                        <a:rPr lang="en-IN" sz="1100" b="0" i="0" u="none" strike="noStrike" dirty="0">
                          <a:solidFill>
                            <a:srgbClr val="000000"/>
                          </a:solidFill>
                          <a:effectLst/>
                          <a:latin typeface="Leelawadee" panose="020B0502040204020203" pitchFamily="34" charset="-34"/>
                          <a:cs typeface="Leelawadee" panose="020B0502040204020203" pitchFamily="34" charset="-34"/>
                        </a:rPr>
                        <a:t>, delivered home</a:t>
                      </a:r>
                    </a:p>
                  </a:txBody>
                  <a:tcPr marL="9525" marR="9525" marT="9525" marB="0" anchor="b">
                    <a:lnL w="12700" cmpd="sng">
                      <a:solidFill>
                        <a:srgbClr val="5AA0F5"/>
                      </a:solidFill>
                    </a:lnL>
                    <a:lnR w="12700" cmpd="sng">
                      <a:solidFill>
                        <a:srgbClr val="5AA0F5"/>
                      </a:solidFill>
                    </a:lnR>
                    <a:lnT w="12700" cmpd="sng">
                      <a:solidFill>
                        <a:srgbClr val="5AA0F5"/>
                      </a:solidFill>
                    </a:lnT>
                    <a:lnB w="12700" cmpd="sng">
                      <a:solidFill>
                        <a:srgbClr val="5AA0F5"/>
                      </a:solidFill>
                    </a:lnB>
                    <a:lnTlToBr w="12700" cmpd="sng">
                      <a:noFill/>
                      <a:prstDash val="solid"/>
                    </a:lnTlToBr>
                    <a:lnBlToTr w="12700" cmpd="sng">
                      <a:noFill/>
                      <a:prstDash val="solid"/>
                    </a:lnBlToTr>
                    <a:solidFill>
                      <a:srgbClr val="5AA0F5">
                        <a:tint val="20000"/>
                      </a:srgbClr>
                    </a:solid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marL="0" marR="0" indent="0" algn="ctr" defTabSz="457200" rtl="0" eaLnBrk="1" fontAlgn="auto" latinLnBrk="0" hangingPunct="1">
                        <a:lnSpc>
                          <a:spcPct val="100000"/>
                        </a:lnSpc>
                        <a:spcBef>
                          <a:spcPts val="0"/>
                        </a:spcBef>
                        <a:spcAft>
                          <a:spcPts val="0"/>
                        </a:spcAft>
                        <a:buClrTx/>
                        <a:buSzTx/>
                        <a:buFontTx/>
                        <a:buNone/>
                        <a:tabLst/>
                        <a:defRPr/>
                      </a:pPr>
                      <a:r>
                        <a:rPr lang="en-IN" sz="1200" dirty="0" smtClean="0">
                          <a:latin typeface="Leelawadee" panose="020B0502040204020203" pitchFamily="34" charset="-34"/>
                          <a:cs typeface="Leelawadee" panose="020B0502040204020203" pitchFamily="34" charset="-34"/>
                        </a:rPr>
                        <a:t>12</a:t>
                      </a:r>
                    </a:p>
                  </a:txBody>
                  <a:tcPr marL="7668" marR="7668" marT="7668" marB="0" anchor="b">
                    <a:lnL w="12700" cmpd="sng">
                      <a:solidFill>
                        <a:srgbClr val="5AA0F5"/>
                      </a:solidFill>
                    </a:lnL>
                    <a:lnR w="12700" cmpd="sng">
                      <a:solidFill>
                        <a:srgbClr val="5AA0F5"/>
                      </a:solidFill>
                    </a:lnR>
                    <a:lnT w="12700" cmpd="sng">
                      <a:solidFill>
                        <a:srgbClr val="5AA0F5"/>
                      </a:solidFill>
                    </a:lnT>
                    <a:lnB w="12700" cmpd="sng">
                      <a:solidFill>
                        <a:srgbClr val="5AA0F5"/>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algn="ctr"/>
                      <a:r>
                        <a:rPr lang="en-IN" sz="1200" dirty="0" smtClean="0">
                          <a:latin typeface="Leelawadee" panose="020B0502040204020203" pitchFamily="34" charset="-34"/>
                          <a:cs typeface="Leelawadee" panose="020B0502040204020203" pitchFamily="34" charset="-34"/>
                        </a:rPr>
                        <a:t>5,000</a:t>
                      </a:r>
                      <a:endParaRPr lang="en-IN" sz="1200" dirty="0">
                        <a:latin typeface="Leelawadee" panose="020B0502040204020203" pitchFamily="34" charset="-34"/>
                        <a:cs typeface="Leelawadee" panose="020B0502040204020203" pitchFamily="34" charset="-34"/>
                      </a:endParaRPr>
                    </a:p>
                  </a:txBody>
                  <a:tcPr marL="7668" marR="7668" marT="7668" marB="0" anchor="b">
                    <a:lnL w="12700" cmpd="sng">
                      <a:solidFill>
                        <a:srgbClr val="5AA0F5"/>
                      </a:solidFill>
                    </a:lnL>
                    <a:lnR w="12700" cmpd="sng">
                      <a:solidFill>
                        <a:srgbClr val="5AA0F5"/>
                      </a:solidFill>
                    </a:lnR>
                    <a:lnT w="12700" cmpd="sng">
                      <a:solidFill>
                        <a:srgbClr val="5AA0F5"/>
                      </a:solidFill>
                    </a:lnT>
                    <a:lnB w="12700" cmpd="sng">
                      <a:solidFill>
                        <a:srgbClr val="5AA0F5"/>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algn="l" fontAlgn="b"/>
                      <a:r>
                        <a:rPr lang="en-IN" sz="1200" b="0" i="0" u="none" strike="noStrike" dirty="0">
                          <a:solidFill>
                            <a:srgbClr val="000000"/>
                          </a:solidFill>
                          <a:effectLst/>
                          <a:latin typeface="Leelawadee" panose="020B0502040204020203" pitchFamily="34" charset="-34"/>
                          <a:cs typeface="Leelawadee" panose="020B0502040204020203" pitchFamily="34" charset="-34"/>
                        </a:rPr>
                        <a:t>          60,000 </a:t>
                      </a:r>
                    </a:p>
                  </a:txBody>
                  <a:tcPr marL="9525" marR="9525" marT="9525" marB="0" anchor="b">
                    <a:lnL w="12700" cmpd="sng">
                      <a:solidFill>
                        <a:srgbClr val="5AA0F5"/>
                      </a:solidFill>
                    </a:lnL>
                    <a:lnR w="12700" cmpd="sng">
                      <a:solidFill>
                        <a:srgbClr val="5AA0F5"/>
                      </a:solidFill>
                    </a:lnR>
                    <a:lnT w="12700" cmpd="sng">
                      <a:solidFill>
                        <a:srgbClr val="5AA0F5"/>
                      </a:solidFill>
                    </a:lnT>
                    <a:lnB w="12700" cmpd="sng">
                      <a:solidFill>
                        <a:srgbClr val="5AA0F5"/>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algn="ctr"/>
                      <a:r>
                        <a:rPr lang="en-IN" sz="1200" b="1" kern="1200" dirty="0" smtClean="0">
                          <a:solidFill>
                            <a:srgbClr val="C00000"/>
                          </a:solidFill>
                          <a:latin typeface="Leelawadee" panose="020B0502040204020203" pitchFamily="34" charset="-34"/>
                          <a:ea typeface="+mn-ea"/>
                          <a:cs typeface="Leelawadee" panose="020B0502040204020203" pitchFamily="34" charset="-34"/>
                        </a:rPr>
                        <a:t>Low</a:t>
                      </a:r>
                      <a:endParaRPr lang="en-IN" sz="1200" b="1" kern="1200" dirty="0">
                        <a:solidFill>
                          <a:srgbClr val="C00000"/>
                        </a:solidFill>
                        <a:latin typeface="Leelawadee" panose="020B0502040204020203" pitchFamily="34" charset="-34"/>
                        <a:ea typeface="+mn-ea"/>
                        <a:cs typeface="Leelawadee" panose="020B0502040204020203" pitchFamily="34" charset="-34"/>
                      </a:endParaRPr>
                    </a:p>
                  </a:txBody>
                  <a:tcPr marL="7668" marR="7668" marT="7668" marB="0" anchor="b">
                    <a:lnL w="12700" cmpd="sng">
                      <a:solidFill>
                        <a:srgbClr val="5AA0F5"/>
                      </a:solidFill>
                    </a:lnL>
                    <a:lnR w="12700" cmpd="sng">
                      <a:solidFill>
                        <a:srgbClr val="5AA0F5"/>
                      </a:solidFill>
                    </a:lnR>
                    <a:lnT w="12700" cmpd="sng">
                      <a:solidFill>
                        <a:srgbClr val="5AA0F5"/>
                      </a:solidFill>
                    </a:lnT>
                    <a:lnB w="12700" cmpd="sng">
                      <a:solidFill>
                        <a:srgbClr val="5AA0F5"/>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algn="ctr"/>
                      <a:r>
                        <a:rPr lang="en-IN" sz="1200" b="1" u="none" strike="noStrike" kern="1200" dirty="0" smtClean="0">
                          <a:solidFill>
                            <a:srgbClr val="00B050"/>
                          </a:solidFill>
                          <a:effectLst/>
                          <a:latin typeface="Leelawadee" panose="020B0502040204020203" pitchFamily="34" charset="-34"/>
                          <a:ea typeface="+mn-ea"/>
                          <a:cs typeface="Leelawadee" panose="020B0502040204020203" pitchFamily="34" charset="-34"/>
                        </a:rPr>
                        <a:t>High</a:t>
                      </a:r>
                      <a:endParaRPr lang="en-IN" sz="1200" b="1" u="none" strike="noStrike" kern="1200" dirty="0">
                        <a:solidFill>
                          <a:srgbClr val="00B050"/>
                        </a:solidFill>
                        <a:effectLst/>
                        <a:latin typeface="Leelawadee" panose="020B0502040204020203" pitchFamily="34" charset="-34"/>
                        <a:ea typeface="+mn-ea"/>
                        <a:cs typeface="Leelawadee" panose="020B0502040204020203" pitchFamily="34" charset="-34"/>
                      </a:endParaRPr>
                    </a:p>
                  </a:txBody>
                  <a:tcPr marL="7668" marR="7668" marT="7668" marB="0" anchor="b">
                    <a:lnL w="12700" cmpd="sng">
                      <a:solidFill>
                        <a:srgbClr val="5AA0F5"/>
                      </a:solidFill>
                    </a:lnL>
                    <a:lnR w="12700" cmpd="sng">
                      <a:solidFill>
                        <a:srgbClr val="5AA0F5"/>
                      </a:solidFill>
                    </a:lnR>
                    <a:lnT w="12700" cmpd="sng">
                      <a:solidFill>
                        <a:srgbClr val="5AA0F5"/>
                      </a:solidFill>
                    </a:lnT>
                    <a:lnB w="12700" cmpd="sng">
                      <a:solidFill>
                        <a:srgbClr val="5AA0F5"/>
                      </a:solidFill>
                    </a:lnB>
                    <a:lnTlToBr w="12700" cmpd="sng">
                      <a:noFill/>
                      <a:prstDash val="solid"/>
                    </a:lnTlToBr>
                    <a:lnBlToTr w="12700" cmpd="sng">
                      <a:noFill/>
                      <a:prstDash val="solid"/>
                    </a:lnBlToTr>
                    <a:noFill/>
                  </a:tcPr>
                </a:tc>
              </a:tr>
              <a:tr h="309230">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algn="l" fontAlgn="b"/>
                      <a:r>
                        <a:rPr lang="en-IN" sz="1200" b="0" i="0" u="none" strike="noStrike" dirty="0">
                          <a:solidFill>
                            <a:srgbClr val="000000"/>
                          </a:solidFill>
                          <a:effectLst/>
                          <a:latin typeface="Leelawadee" panose="020B0502040204020203" pitchFamily="34" charset="-34"/>
                          <a:cs typeface="Leelawadee" panose="020B0502040204020203" pitchFamily="34" charset="-34"/>
                        </a:rPr>
                        <a:t>Tata </a:t>
                      </a:r>
                      <a:r>
                        <a:rPr lang="en-IN" sz="1200" b="0" i="0" u="none" strike="noStrike" dirty="0" err="1">
                          <a:solidFill>
                            <a:srgbClr val="000000"/>
                          </a:solidFill>
                          <a:effectLst/>
                          <a:latin typeface="Leelawadee" panose="020B0502040204020203" pitchFamily="34" charset="-34"/>
                          <a:cs typeface="Leelawadee" panose="020B0502040204020203" pitchFamily="34" charset="-34"/>
                        </a:rPr>
                        <a:t>iQ</a:t>
                      </a:r>
                      <a:endParaRPr lang="en-IN" sz="1200" b="0" i="0" u="none" strike="noStrike" dirty="0">
                        <a:solidFill>
                          <a:srgbClr val="000000"/>
                        </a:solidFill>
                        <a:effectLst/>
                        <a:latin typeface="Leelawadee" panose="020B0502040204020203" pitchFamily="34" charset="-34"/>
                        <a:cs typeface="Leelawadee" panose="020B0502040204020203" pitchFamily="34" charset="-34"/>
                      </a:endParaRPr>
                    </a:p>
                  </a:txBody>
                  <a:tcPr marL="9525" marR="9525" marT="9525" marB="0" anchor="b">
                    <a:lnL w="12700" cmpd="sng">
                      <a:solidFill>
                        <a:srgbClr val="5AA0F5"/>
                      </a:solidFill>
                    </a:lnL>
                    <a:lnR w="12700" cmpd="sng">
                      <a:solidFill>
                        <a:srgbClr val="5AA0F5"/>
                      </a:solidFill>
                    </a:lnR>
                    <a:lnT w="12700" cmpd="sng">
                      <a:solidFill>
                        <a:srgbClr val="5AA0F5"/>
                      </a:solidFill>
                    </a:lnT>
                    <a:lnB w="12700" cmpd="sng">
                      <a:solidFill>
                        <a:srgbClr val="5AA0F5"/>
                      </a:solidFill>
                    </a:lnB>
                    <a:lnTlToBr w="12700" cmpd="sng">
                      <a:noFill/>
                      <a:prstDash val="solid"/>
                    </a:lnTlToBr>
                    <a:lnBlToTr w="12700" cmpd="sng">
                      <a:noFill/>
                      <a:prstDash val="solid"/>
                    </a:lnBlToTr>
                    <a:solidFill>
                      <a:srgbClr val="5AA0F5">
                        <a:tint val="20000"/>
                      </a:srgbClr>
                    </a:solid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algn="l" fontAlgn="b"/>
                      <a:r>
                        <a:rPr lang="en-IN" sz="1100" b="0" i="0" u="none" strike="noStrike" dirty="0">
                          <a:solidFill>
                            <a:srgbClr val="000000"/>
                          </a:solidFill>
                          <a:effectLst/>
                          <a:latin typeface="Leelawadee" panose="020B0502040204020203" pitchFamily="34" charset="-34"/>
                          <a:cs typeface="Leelawadee" panose="020B0502040204020203" pitchFamily="34" charset="-34"/>
                        </a:rPr>
                        <a:t>Double the Points on </a:t>
                      </a:r>
                      <a:r>
                        <a:rPr lang="en-IN" sz="1100" b="0" i="0" u="none" strike="noStrike" dirty="0" err="1">
                          <a:solidFill>
                            <a:srgbClr val="000000"/>
                          </a:solidFill>
                          <a:effectLst/>
                          <a:latin typeface="Leelawadee" panose="020B0502040204020203" pitchFamily="34" charset="-34"/>
                          <a:cs typeface="Leelawadee" panose="020B0502040204020203" pitchFamily="34" charset="-34"/>
                        </a:rPr>
                        <a:t>Lifestages</a:t>
                      </a:r>
                      <a:r>
                        <a:rPr lang="en-IN" sz="1100" b="0" i="0" u="none" strike="noStrike" dirty="0">
                          <a:solidFill>
                            <a:srgbClr val="000000"/>
                          </a:solidFill>
                          <a:effectLst/>
                          <a:latin typeface="Leelawadee" panose="020B0502040204020203" pitchFamily="34" charset="-34"/>
                          <a:cs typeface="Leelawadee" panose="020B0502040204020203" pitchFamily="34" charset="-34"/>
                        </a:rPr>
                        <a:t>/Special </a:t>
                      </a:r>
                      <a:r>
                        <a:rPr lang="en-IN" sz="1100" b="0" i="0" u="none" strike="noStrike" dirty="0" err="1">
                          <a:solidFill>
                            <a:srgbClr val="000000"/>
                          </a:solidFill>
                          <a:effectLst/>
                          <a:latin typeface="Leelawadee" panose="020B0502040204020203" pitchFamily="34" charset="-34"/>
                          <a:cs typeface="Leelawadee" panose="020B0502040204020203" pitchFamily="34" charset="-34"/>
                        </a:rPr>
                        <a:t>Occassions</a:t>
                      </a:r>
                      <a:endParaRPr lang="en-IN" sz="1100" b="0" i="0" u="none" strike="noStrike" dirty="0">
                        <a:solidFill>
                          <a:srgbClr val="000000"/>
                        </a:solidFill>
                        <a:effectLst/>
                        <a:latin typeface="Leelawadee" panose="020B0502040204020203" pitchFamily="34" charset="-34"/>
                        <a:cs typeface="Leelawadee" panose="020B0502040204020203" pitchFamily="34" charset="-34"/>
                      </a:endParaRPr>
                    </a:p>
                  </a:txBody>
                  <a:tcPr marL="9525" marR="9525" marT="9525" marB="0" anchor="b">
                    <a:lnL w="12700" cmpd="sng">
                      <a:solidFill>
                        <a:srgbClr val="5AA0F5"/>
                      </a:solidFill>
                    </a:lnL>
                    <a:lnR w="12700" cmpd="sng">
                      <a:solidFill>
                        <a:srgbClr val="5AA0F5"/>
                      </a:solidFill>
                    </a:lnR>
                    <a:lnT w="12700" cmpd="sng">
                      <a:solidFill>
                        <a:srgbClr val="5AA0F5"/>
                      </a:solidFill>
                    </a:lnT>
                    <a:lnB w="12700" cmpd="sng">
                      <a:solidFill>
                        <a:srgbClr val="5AA0F5"/>
                      </a:solidFill>
                    </a:lnB>
                    <a:lnTlToBr w="12700" cmpd="sng">
                      <a:noFill/>
                      <a:prstDash val="solid"/>
                    </a:lnTlToBr>
                    <a:lnBlToTr w="12700" cmpd="sng">
                      <a:noFill/>
                      <a:prstDash val="solid"/>
                    </a:lnBlToTr>
                    <a:solidFill>
                      <a:srgbClr val="5AA0F5">
                        <a:tint val="20000"/>
                      </a:srgbClr>
                    </a:solid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marL="0" marR="0" indent="0" algn="ctr" defTabSz="457200" rtl="0" eaLnBrk="1" fontAlgn="auto" latinLnBrk="0" hangingPunct="1">
                        <a:lnSpc>
                          <a:spcPct val="100000"/>
                        </a:lnSpc>
                        <a:spcBef>
                          <a:spcPts val="0"/>
                        </a:spcBef>
                        <a:spcAft>
                          <a:spcPts val="0"/>
                        </a:spcAft>
                        <a:buClrTx/>
                        <a:buSzTx/>
                        <a:buFontTx/>
                        <a:buNone/>
                        <a:tabLst/>
                        <a:defRPr/>
                      </a:pPr>
                      <a:r>
                        <a:rPr lang="en-IN" sz="1200" dirty="0" smtClean="0">
                          <a:latin typeface="Leelawadee" panose="020B0502040204020203" pitchFamily="34" charset="-34"/>
                          <a:cs typeface="Leelawadee" panose="020B0502040204020203" pitchFamily="34" charset="-34"/>
                        </a:rPr>
                        <a:t>-</a:t>
                      </a:r>
                    </a:p>
                  </a:txBody>
                  <a:tcPr marL="7668" marR="7668" marT="7668" marB="0" anchor="b">
                    <a:lnL w="12700" cmpd="sng">
                      <a:solidFill>
                        <a:srgbClr val="5AA0F5"/>
                      </a:solidFill>
                    </a:lnL>
                    <a:lnR w="12700" cmpd="sng">
                      <a:solidFill>
                        <a:srgbClr val="5AA0F5"/>
                      </a:solidFill>
                    </a:lnR>
                    <a:lnT w="12700" cmpd="sng">
                      <a:solidFill>
                        <a:srgbClr val="5AA0F5"/>
                      </a:solidFill>
                    </a:lnT>
                    <a:lnB w="12700" cmpd="sng">
                      <a:solidFill>
                        <a:srgbClr val="5AA0F5"/>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algn="ctr"/>
                      <a:r>
                        <a:rPr lang="en-IN" sz="1200" dirty="0" smtClean="0">
                          <a:latin typeface="Leelawadee" panose="020B0502040204020203" pitchFamily="34" charset="-34"/>
                          <a:cs typeface="Leelawadee" panose="020B0502040204020203" pitchFamily="34" charset="-34"/>
                        </a:rPr>
                        <a:t>100</a:t>
                      </a:r>
                      <a:endParaRPr lang="en-IN" sz="1200" dirty="0">
                        <a:latin typeface="Leelawadee" panose="020B0502040204020203" pitchFamily="34" charset="-34"/>
                        <a:cs typeface="Leelawadee" panose="020B0502040204020203" pitchFamily="34" charset="-34"/>
                      </a:endParaRPr>
                    </a:p>
                  </a:txBody>
                  <a:tcPr marL="7668" marR="7668" marT="7668" marB="0" anchor="b">
                    <a:lnL w="12700" cmpd="sng">
                      <a:solidFill>
                        <a:srgbClr val="5AA0F5"/>
                      </a:solidFill>
                    </a:lnL>
                    <a:lnR w="12700" cmpd="sng">
                      <a:solidFill>
                        <a:srgbClr val="5AA0F5"/>
                      </a:solidFill>
                    </a:lnR>
                    <a:lnT w="12700" cmpd="sng">
                      <a:solidFill>
                        <a:srgbClr val="5AA0F5"/>
                      </a:solidFill>
                    </a:lnT>
                    <a:lnB w="12700" cmpd="sng">
                      <a:solidFill>
                        <a:srgbClr val="5AA0F5"/>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algn="ctr"/>
                      <a:r>
                        <a:rPr lang="en-IN" sz="1200" dirty="0" smtClean="0">
                          <a:latin typeface="Leelawadee" panose="020B0502040204020203" pitchFamily="34" charset="-34"/>
                          <a:cs typeface="Leelawadee" panose="020B0502040204020203" pitchFamily="34" charset="-34"/>
                        </a:rPr>
                        <a:t>-</a:t>
                      </a:r>
                      <a:endParaRPr lang="en-IN" sz="1200" dirty="0">
                        <a:latin typeface="Leelawadee" panose="020B0502040204020203" pitchFamily="34" charset="-34"/>
                        <a:cs typeface="Leelawadee" panose="020B0502040204020203" pitchFamily="34" charset="-34"/>
                      </a:endParaRPr>
                    </a:p>
                  </a:txBody>
                  <a:tcPr marL="7668" marR="7668" marT="7668" marB="0" anchor="b">
                    <a:lnL w="12700" cmpd="sng">
                      <a:solidFill>
                        <a:srgbClr val="5AA0F5"/>
                      </a:solidFill>
                    </a:lnL>
                    <a:lnR w="12700" cmpd="sng">
                      <a:solidFill>
                        <a:srgbClr val="5AA0F5"/>
                      </a:solidFill>
                    </a:lnR>
                    <a:lnT w="12700" cmpd="sng">
                      <a:solidFill>
                        <a:srgbClr val="5AA0F5"/>
                      </a:solidFill>
                    </a:lnT>
                    <a:lnB w="12700" cmpd="sng">
                      <a:solidFill>
                        <a:srgbClr val="5AA0F5"/>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algn="ctr"/>
                      <a:r>
                        <a:rPr lang="en-IN" sz="1200" b="1" u="none" strike="noStrike" kern="1200" dirty="0" smtClean="0">
                          <a:solidFill>
                            <a:srgbClr val="00B050"/>
                          </a:solidFill>
                          <a:effectLst/>
                          <a:latin typeface="Leelawadee" panose="020B0502040204020203" pitchFamily="34" charset="-34"/>
                          <a:ea typeface="+mn-ea"/>
                          <a:cs typeface="Leelawadee" panose="020B0502040204020203" pitchFamily="34" charset="-34"/>
                        </a:rPr>
                        <a:t>High</a:t>
                      </a:r>
                      <a:endParaRPr lang="en-IN" sz="1200" b="1" u="none" strike="noStrike" kern="1200" dirty="0">
                        <a:solidFill>
                          <a:srgbClr val="00B050"/>
                        </a:solidFill>
                        <a:effectLst/>
                        <a:latin typeface="Leelawadee" panose="020B0502040204020203" pitchFamily="34" charset="-34"/>
                        <a:ea typeface="+mn-ea"/>
                        <a:cs typeface="Leelawadee" panose="020B0502040204020203" pitchFamily="34" charset="-34"/>
                      </a:endParaRPr>
                    </a:p>
                  </a:txBody>
                  <a:tcPr marL="7668" marR="7668" marT="7668" marB="0" anchor="b">
                    <a:lnL w="12700" cmpd="sng">
                      <a:solidFill>
                        <a:srgbClr val="5AA0F5"/>
                      </a:solidFill>
                    </a:lnL>
                    <a:lnR w="12700" cmpd="sng">
                      <a:solidFill>
                        <a:srgbClr val="5AA0F5"/>
                      </a:solidFill>
                    </a:lnR>
                    <a:lnT w="12700" cmpd="sng">
                      <a:solidFill>
                        <a:srgbClr val="5AA0F5"/>
                      </a:solidFill>
                    </a:lnT>
                    <a:lnB w="12700" cmpd="sng">
                      <a:solidFill>
                        <a:srgbClr val="5AA0F5"/>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algn="ctr"/>
                      <a:r>
                        <a:rPr lang="en-IN" sz="1200" b="1" u="none" strike="noStrike" kern="1200" dirty="0" smtClean="0">
                          <a:solidFill>
                            <a:srgbClr val="00B050"/>
                          </a:solidFill>
                          <a:effectLst/>
                          <a:latin typeface="Leelawadee" panose="020B0502040204020203" pitchFamily="34" charset="-34"/>
                          <a:ea typeface="+mn-ea"/>
                          <a:cs typeface="Leelawadee" panose="020B0502040204020203" pitchFamily="34" charset="-34"/>
                        </a:rPr>
                        <a:t>High</a:t>
                      </a:r>
                      <a:endParaRPr lang="en-IN" sz="1200" b="1" u="none" strike="noStrike" kern="1200" dirty="0">
                        <a:solidFill>
                          <a:srgbClr val="00B050"/>
                        </a:solidFill>
                        <a:effectLst/>
                        <a:latin typeface="Leelawadee" panose="020B0502040204020203" pitchFamily="34" charset="-34"/>
                        <a:ea typeface="+mn-ea"/>
                        <a:cs typeface="Leelawadee" panose="020B0502040204020203" pitchFamily="34" charset="-34"/>
                      </a:endParaRPr>
                    </a:p>
                  </a:txBody>
                  <a:tcPr marL="7668" marR="7668" marT="7668" marB="0" anchor="b">
                    <a:lnL w="12700" cmpd="sng">
                      <a:solidFill>
                        <a:srgbClr val="5AA0F5"/>
                      </a:solidFill>
                    </a:lnL>
                    <a:lnR w="12700" cmpd="sng">
                      <a:solidFill>
                        <a:srgbClr val="5AA0F5"/>
                      </a:solidFill>
                    </a:lnR>
                    <a:lnT w="12700" cmpd="sng">
                      <a:solidFill>
                        <a:srgbClr val="5AA0F5"/>
                      </a:solidFill>
                    </a:lnT>
                    <a:lnB w="12700" cmpd="sng">
                      <a:solidFill>
                        <a:srgbClr val="5AA0F5"/>
                      </a:solidFill>
                    </a:lnB>
                    <a:lnTlToBr w="12700" cmpd="sng">
                      <a:noFill/>
                      <a:prstDash val="solid"/>
                    </a:lnTlToBr>
                    <a:lnBlToTr w="12700" cmpd="sng">
                      <a:noFill/>
                      <a:prstDash val="solid"/>
                    </a:lnBlToTr>
                    <a:noFill/>
                  </a:tcPr>
                </a:tc>
              </a:tr>
            </a:tbl>
          </a:graphicData>
        </a:graphic>
      </p:graphicFrame>
      <p:sp>
        <p:nvSpPr>
          <p:cNvPr id="55" name="Oval 54"/>
          <p:cNvSpPr/>
          <p:nvPr/>
        </p:nvSpPr>
        <p:spPr>
          <a:xfrm>
            <a:off x="209431" y="1373716"/>
            <a:ext cx="220306" cy="220306"/>
          </a:xfrm>
          <a:prstGeom prst="ellipse">
            <a:avLst/>
          </a:prstGeom>
          <a:solidFill>
            <a:srgbClr val="0E5580">
              <a:lumMod val="60000"/>
              <a:lumOff val="40000"/>
            </a:srgbClr>
          </a:solidFill>
          <a:ln w="19050" cap="rnd" cmpd="sng" algn="ctr">
            <a:solidFill>
              <a:srgbClr val="0E5580">
                <a:lumMod val="7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400" b="1" i="0" u="none" strike="noStrike" kern="0" cap="none" spc="0" normalizeH="0" baseline="0" noProof="0" dirty="0" smtClean="0">
                <a:ln>
                  <a:noFill/>
                </a:ln>
                <a:solidFill>
                  <a:prstClr val="white"/>
                </a:solidFill>
                <a:effectLst/>
                <a:uLnTx/>
                <a:uFillTx/>
                <a:latin typeface="Century Gothic"/>
                <a:ea typeface="+mn-ea"/>
                <a:cs typeface="+mn-cs"/>
              </a:rPr>
              <a:t>1</a:t>
            </a:r>
            <a:endParaRPr kumimoji="0" lang="en-IN" sz="1400" b="1" i="0" u="none" strike="noStrike" kern="0" cap="none" spc="0" normalizeH="0" baseline="0" noProof="0" dirty="0">
              <a:ln>
                <a:noFill/>
              </a:ln>
              <a:solidFill>
                <a:prstClr val="white"/>
              </a:solidFill>
              <a:effectLst/>
              <a:uLnTx/>
              <a:uFillTx/>
              <a:latin typeface="Century Gothic"/>
              <a:ea typeface="+mn-ea"/>
              <a:cs typeface="+mn-cs"/>
            </a:endParaRPr>
          </a:p>
        </p:txBody>
      </p:sp>
      <p:sp>
        <p:nvSpPr>
          <p:cNvPr id="56" name="Oval 55"/>
          <p:cNvSpPr/>
          <p:nvPr/>
        </p:nvSpPr>
        <p:spPr>
          <a:xfrm>
            <a:off x="213338" y="1689679"/>
            <a:ext cx="220306" cy="220306"/>
          </a:xfrm>
          <a:prstGeom prst="ellipse">
            <a:avLst/>
          </a:prstGeom>
          <a:solidFill>
            <a:srgbClr val="0E5580">
              <a:lumMod val="60000"/>
              <a:lumOff val="40000"/>
            </a:srgbClr>
          </a:solidFill>
          <a:ln w="19050" cap="rnd" cmpd="sng" algn="ctr">
            <a:solidFill>
              <a:srgbClr val="0E5580">
                <a:lumMod val="7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400" b="1" i="0" u="none" strike="noStrike" kern="0" cap="none" spc="0" normalizeH="0" baseline="0" noProof="0" dirty="0">
                <a:ln>
                  <a:noFill/>
                </a:ln>
                <a:solidFill>
                  <a:prstClr val="white"/>
                </a:solidFill>
                <a:effectLst/>
                <a:uLnTx/>
                <a:uFillTx/>
                <a:latin typeface="Century Gothic"/>
                <a:ea typeface="+mn-ea"/>
                <a:cs typeface="+mn-cs"/>
              </a:rPr>
              <a:t>2</a:t>
            </a:r>
          </a:p>
        </p:txBody>
      </p:sp>
      <p:sp>
        <p:nvSpPr>
          <p:cNvPr id="57" name="Oval 56"/>
          <p:cNvSpPr/>
          <p:nvPr/>
        </p:nvSpPr>
        <p:spPr>
          <a:xfrm>
            <a:off x="213338" y="2019498"/>
            <a:ext cx="220306" cy="220306"/>
          </a:xfrm>
          <a:prstGeom prst="ellipse">
            <a:avLst/>
          </a:prstGeom>
          <a:solidFill>
            <a:srgbClr val="0E5580">
              <a:lumMod val="60000"/>
              <a:lumOff val="40000"/>
            </a:srgbClr>
          </a:solidFill>
          <a:ln w="19050" cap="rnd" cmpd="sng" algn="ctr">
            <a:solidFill>
              <a:srgbClr val="0E5580">
                <a:lumMod val="7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400" b="1" i="0" u="none" strike="noStrike" kern="0" cap="none" spc="0" normalizeH="0" baseline="0" noProof="0" dirty="0" smtClean="0">
                <a:ln>
                  <a:noFill/>
                </a:ln>
                <a:solidFill>
                  <a:prstClr val="white"/>
                </a:solidFill>
                <a:effectLst/>
                <a:uLnTx/>
                <a:uFillTx/>
                <a:latin typeface="Century Gothic"/>
                <a:ea typeface="+mn-ea"/>
                <a:cs typeface="+mn-cs"/>
              </a:rPr>
              <a:t>3</a:t>
            </a:r>
            <a:endParaRPr kumimoji="0" lang="en-IN" sz="1400" b="1" i="0" u="none" strike="noStrike" kern="0" cap="none" spc="0" normalizeH="0" baseline="0" noProof="0" dirty="0">
              <a:ln>
                <a:noFill/>
              </a:ln>
              <a:solidFill>
                <a:prstClr val="white"/>
              </a:solidFill>
              <a:effectLst/>
              <a:uLnTx/>
              <a:uFillTx/>
              <a:latin typeface="Century Gothic"/>
              <a:ea typeface="+mn-ea"/>
              <a:cs typeface="+mn-cs"/>
            </a:endParaRPr>
          </a:p>
        </p:txBody>
      </p:sp>
      <p:sp>
        <p:nvSpPr>
          <p:cNvPr id="58" name="Oval 57"/>
          <p:cNvSpPr/>
          <p:nvPr/>
        </p:nvSpPr>
        <p:spPr>
          <a:xfrm>
            <a:off x="213338" y="2312920"/>
            <a:ext cx="220306" cy="220306"/>
          </a:xfrm>
          <a:prstGeom prst="ellipse">
            <a:avLst/>
          </a:prstGeom>
          <a:solidFill>
            <a:srgbClr val="0E5580">
              <a:lumMod val="60000"/>
              <a:lumOff val="40000"/>
            </a:srgbClr>
          </a:solidFill>
          <a:ln w="19050" cap="rnd" cmpd="sng" algn="ctr">
            <a:solidFill>
              <a:srgbClr val="0E5580">
                <a:lumMod val="7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400" b="1" i="0" u="none" strike="noStrike" kern="0" cap="none" spc="0" normalizeH="0" baseline="0" noProof="0" dirty="0">
                <a:ln>
                  <a:noFill/>
                </a:ln>
                <a:solidFill>
                  <a:prstClr val="white"/>
                </a:solidFill>
                <a:effectLst/>
                <a:uLnTx/>
                <a:uFillTx/>
                <a:latin typeface="Century Gothic"/>
                <a:ea typeface="+mn-ea"/>
                <a:cs typeface="+mn-cs"/>
              </a:rPr>
              <a:t>4</a:t>
            </a:r>
          </a:p>
        </p:txBody>
      </p:sp>
      <p:sp>
        <p:nvSpPr>
          <p:cNvPr id="59" name="Oval 58"/>
          <p:cNvSpPr/>
          <p:nvPr/>
        </p:nvSpPr>
        <p:spPr>
          <a:xfrm>
            <a:off x="213338" y="2629091"/>
            <a:ext cx="220306" cy="220306"/>
          </a:xfrm>
          <a:prstGeom prst="ellipse">
            <a:avLst/>
          </a:prstGeom>
          <a:solidFill>
            <a:srgbClr val="0E5580">
              <a:lumMod val="60000"/>
              <a:lumOff val="40000"/>
            </a:srgbClr>
          </a:solidFill>
          <a:ln w="19050" cap="rnd" cmpd="sng" algn="ctr">
            <a:solidFill>
              <a:srgbClr val="0E5580">
                <a:lumMod val="7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400" b="1" i="0" u="none" strike="noStrike" kern="0" cap="none" spc="0" normalizeH="0" baseline="0" noProof="0" dirty="0" smtClean="0">
                <a:ln>
                  <a:noFill/>
                </a:ln>
                <a:solidFill>
                  <a:prstClr val="white"/>
                </a:solidFill>
                <a:effectLst/>
                <a:uLnTx/>
                <a:uFillTx/>
                <a:latin typeface="Century Gothic"/>
                <a:ea typeface="+mn-ea"/>
                <a:cs typeface="+mn-cs"/>
              </a:rPr>
              <a:t>5</a:t>
            </a:r>
            <a:endParaRPr kumimoji="0" lang="en-IN" sz="1400" b="1" i="0" u="none" strike="noStrike" kern="0" cap="none" spc="0" normalizeH="0" baseline="0" noProof="0" dirty="0">
              <a:ln>
                <a:noFill/>
              </a:ln>
              <a:solidFill>
                <a:prstClr val="white"/>
              </a:solidFill>
              <a:effectLst/>
              <a:uLnTx/>
              <a:uFillTx/>
              <a:latin typeface="Century Gothic"/>
              <a:ea typeface="+mn-ea"/>
              <a:cs typeface="+mn-cs"/>
            </a:endParaRPr>
          </a:p>
        </p:txBody>
      </p:sp>
      <p:sp>
        <p:nvSpPr>
          <p:cNvPr id="60" name="Oval 59"/>
          <p:cNvSpPr/>
          <p:nvPr/>
        </p:nvSpPr>
        <p:spPr>
          <a:xfrm>
            <a:off x="213338" y="2917966"/>
            <a:ext cx="220306" cy="220306"/>
          </a:xfrm>
          <a:prstGeom prst="ellipse">
            <a:avLst/>
          </a:prstGeom>
          <a:solidFill>
            <a:srgbClr val="0E5580">
              <a:lumMod val="60000"/>
              <a:lumOff val="40000"/>
            </a:srgbClr>
          </a:solidFill>
          <a:ln w="19050" cap="rnd" cmpd="sng" algn="ctr">
            <a:solidFill>
              <a:srgbClr val="0E5580">
                <a:lumMod val="7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400" b="1" i="0" u="none" strike="noStrike" kern="0" cap="none" spc="0" normalizeH="0" baseline="0" noProof="0" dirty="0" smtClean="0">
                <a:ln>
                  <a:noFill/>
                </a:ln>
                <a:solidFill>
                  <a:prstClr val="white"/>
                </a:solidFill>
                <a:effectLst/>
                <a:uLnTx/>
                <a:uFillTx/>
                <a:latin typeface="Century Gothic"/>
                <a:ea typeface="+mn-ea"/>
                <a:cs typeface="+mn-cs"/>
              </a:rPr>
              <a:t>6</a:t>
            </a:r>
            <a:endParaRPr kumimoji="0" lang="en-IN" sz="1400" b="1" i="0" u="none" strike="noStrike" kern="0" cap="none" spc="0" normalizeH="0" baseline="0" noProof="0" dirty="0">
              <a:ln>
                <a:noFill/>
              </a:ln>
              <a:solidFill>
                <a:prstClr val="white"/>
              </a:solidFill>
              <a:effectLst/>
              <a:uLnTx/>
              <a:uFillTx/>
              <a:latin typeface="Century Gothic"/>
              <a:ea typeface="+mn-ea"/>
              <a:cs typeface="+mn-cs"/>
            </a:endParaRPr>
          </a:p>
        </p:txBody>
      </p:sp>
      <p:sp>
        <p:nvSpPr>
          <p:cNvPr id="61" name="Oval 60"/>
          <p:cNvSpPr/>
          <p:nvPr/>
        </p:nvSpPr>
        <p:spPr>
          <a:xfrm>
            <a:off x="209431" y="3225023"/>
            <a:ext cx="220306" cy="220306"/>
          </a:xfrm>
          <a:prstGeom prst="ellipse">
            <a:avLst/>
          </a:prstGeom>
          <a:solidFill>
            <a:srgbClr val="0E5580">
              <a:lumMod val="60000"/>
              <a:lumOff val="40000"/>
            </a:srgbClr>
          </a:solidFill>
          <a:ln w="19050" cap="rnd" cmpd="sng" algn="ctr">
            <a:solidFill>
              <a:srgbClr val="0E5580">
                <a:lumMod val="7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400" b="1" i="0" u="none" strike="noStrike" kern="0" cap="none" spc="0" normalizeH="0" baseline="0" noProof="0" dirty="0">
                <a:ln>
                  <a:noFill/>
                </a:ln>
                <a:solidFill>
                  <a:prstClr val="white"/>
                </a:solidFill>
                <a:effectLst/>
                <a:uLnTx/>
                <a:uFillTx/>
                <a:latin typeface="Century Gothic"/>
                <a:ea typeface="+mn-ea"/>
                <a:cs typeface="+mn-cs"/>
              </a:rPr>
              <a:t>7</a:t>
            </a:r>
          </a:p>
        </p:txBody>
      </p:sp>
      <p:sp>
        <p:nvSpPr>
          <p:cNvPr id="62" name="Oval 61"/>
          <p:cNvSpPr/>
          <p:nvPr/>
        </p:nvSpPr>
        <p:spPr>
          <a:xfrm>
            <a:off x="223079" y="3554838"/>
            <a:ext cx="220306" cy="220306"/>
          </a:xfrm>
          <a:prstGeom prst="ellipse">
            <a:avLst/>
          </a:prstGeom>
          <a:solidFill>
            <a:srgbClr val="0E5580">
              <a:lumMod val="60000"/>
              <a:lumOff val="40000"/>
            </a:srgbClr>
          </a:solidFill>
          <a:ln w="19050" cap="rnd" cmpd="sng" algn="ctr">
            <a:solidFill>
              <a:srgbClr val="0E5580">
                <a:lumMod val="7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400" b="1" i="0" u="none" strike="noStrike" kern="0" cap="none" spc="0" normalizeH="0" baseline="0" noProof="0" dirty="0" smtClean="0">
                <a:ln>
                  <a:noFill/>
                </a:ln>
                <a:solidFill>
                  <a:prstClr val="white"/>
                </a:solidFill>
                <a:effectLst/>
                <a:uLnTx/>
                <a:uFillTx/>
                <a:latin typeface="Century Gothic"/>
                <a:ea typeface="+mn-ea"/>
                <a:cs typeface="+mn-cs"/>
              </a:rPr>
              <a:t>8</a:t>
            </a:r>
            <a:endParaRPr kumimoji="0" lang="en-IN" sz="1400" b="1" i="0" u="none" strike="noStrike" kern="0" cap="none" spc="0" normalizeH="0" baseline="0" noProof="0" dirty="0">
              <a:ln>
                <a:noFill/>
              </a:ln>
              <a:solidFill>
                <a:prstClr val="white"/>
              </a:solidFill>
              <a:effectLst/>
              <a:uLnTx/>
              <a:uFillTx/>
              <a:latin typeface="Century Gothic"/>
              <a:ea typeface="+mn-ea"/>
              <a:cs typeface="+mn-cs"/>
            </a:endParaRPr>
          </a:p>
        </p:txBody>
      </p:sp>
      <p:sp>
        <p:nvSpPr>
          <p:cNvPr id="63" name="Oval 62"/>
          <p:cNvSpPr/>
          <p:nvPr/>
        </p:nvSpPr>
        <p:spPr>
          <a:xfrm>
            <a:off x="209431" y="3843718"/>
            <a:ext cx="220306" cy="220306"/>
          </a:xfrm>
          <a:prstGeom prst="ellipse">
            <a:avLst/>
          </a:prstGeom>
          <a:solidFill>
            <a:srgbClr val="0E5580">
              <a:lumMod val="60000"/>
              <a:lumOff val="40000"/>
            </a:srgbClr>
          </a:solidFill>
          <a:ln w="19050" cap="rnd" cmpd="sng" algn="ctr">
            <a:solidFill>
              <a:srgbClr val="0E5580">
                <a:lumMod val="7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400" b="1" i="0" u="none" strike="noStrike" kern="0" cap="none" spc="0" normalizeH="0" baseline="0" noProof="0" dirty="0" smtClean="0">
                <a:ln>
                  <a:noFill/>
                </a:ln>
                <a:solidFill>
                  <a:prstClr val="white"/>
                </a:solidFill>
                <a:effectLst/>
                <a:uLnTx/>
                <a:uFillTx/>
                <a:latin typeface="Century Gothic"/>
                <a:ea typeface="+mn-ea"/>
                <a:cs typeface="+mn-cs"/>
              </a:rPr>
              <a:t>9</a:t>
            </a:r>
            <a:endParaRPr kumimoji="0" lang="en-IN" sz="1400" b="1" i="0" u="none" strike="noStrike" kern="0" cap="none" spc="0" normalizeH="0" baseline="0" noProof="0" dirty="0">
              <a:ln>
                <a:noFill/>
              </a:ln>
              <a:solidFill>
                <a:prstClr val="white"/>
              </a:solidFill>
              <a:effectLst/>
              <a:uLnTx/>
              <a:uFillTx/>
              <a:latin typeface="Century Gothic"/>
              <a:ea typeface="+mn-ea"/>
              <a:cs typeface="+mn-cs"/>
            </a:endParaRPr>
          </a:p>
        </p:txBody>
      </p:sp>
      <p:grpSp>
        <p:nvGrpSpPr>
          <p:cNvPr id="64" name="Group 63"/>
          <p:cNvGrpSpPr/>
          <p:nvPr/>
        </p:nvGrpSpPr>
        <p:grpSpPr>
          <a:xfrm>
            <a:off x="132634" y="4132561"/>
            <a:ext cx="297103" cy="220306"/>
            <a:chOff x="13648" y="5263410"/>
            <a:chExt cx="297103" cy="220306"/>
          </a:xfrm>
        </p:grpSpPr>
        <p:sp>
          <p:nvSpPr>
            <p:cNvPr id="65" name="Oval 64"/>
            <p:cNvSpPr/>
            <p:nvPr/>
          </p:nvSpPr>
          <p:spPr>
            <a:xfrm>
              <a:off x="90445" y="5263410"/>
              <a:ext cx="220306" cy="220306"/>
            </a:xfrm>
            <a:prstGeom prst="ellipse">
              <a:avLst/>
            </a:prstGeom>
            <a:solidFill>
              <a:srgbClr val="0E5580">
                <a:lumMod val="60000"/>
                <a:lumOff val="40000"/>
              </a:srgbClr>
            </a:solidFill>
            <a:ln w="19050" cap="rnd" cmpd="sng" algn="ctr">
              <a:solidFill>
                <a:srgbClr val="0E5580">
                  <a:lumMod val="7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400" b="1" i="0" u="none" strike="noStrike" kern="0" cap="none" spc="0" normalizeH="0" baseline="0" noProof="0" dirty="0">
                <a:ln>
                  <a:noFill/>
                </a:ln>
                <a:solidFill>
                  <a:prstClr val="white"/>
                </a:solidFill>
                <a:effectLst/>
                <a:uLnTx/>
                <a:uFillTx/>
                <a:latin typeface="Century Gothic"/>
                <a:ea typeface="+mn-ea"/>
                <a:cs typeface="+mn-cs"/>
              </a:endParaRPr>
            </a:p>
          </p:txBody>
        </p:sp>
        <p:sp>
          <p:nvSpPr>
            <p:cNvPr id="66" name="TextBox 65"/>
            <p:cNvSpPr txBox="1"/>
            <p:nvPr/>
          </p:nvSpPr>
          <p:spPr bwMode="gray">
            <a:xfrm>
              <a:off x="13648" y="5295284"/>
              <a:ext cx="162459" cy="162459"/>
            </a:xfrm>
            <a:prstGeom prst="rect">
              <a:avLst/>
            </a:prstGeom>
          </p:spPr>
          <p:txBody>
            <a:bodyPr vert="horz" wrap="none" lIns="91440" tIns="45720" rIns="91440" bIns="4572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IN" sz="1400" b="1" i="0" u="none" strike="noStrike" kern="0" cap="none" spc="0" normalizeH="0" baseline="0" noProof="0" dirty="0" smtClean="0">
                  <a:ln>
                    <a:noFill/>
                  </a:ln>
                  <a:solidFill>
                    <a:prstClr val="white"/>
                  </a:solidFill>
                  <a:effectLst/>
                  <a:uLnTx/>
                  <a:uFillTx/>
                  <a:latin typeface="Century Gothic"/>
                </a:rPr>
                <a:t>10</a:t>
              </a:r>
            </a:p>
          </p:txBody>
        </p:sp>
      </p:grpSp>
      <p:grpSp>
        <p:nvGrpSpPr>
          <p:cNvPr id="67" name="Group 66"/>
          <p:cNvGrpSpPr/>
          <p:nvPr/>
        </p:nvGrpSpPr>
        <p:grpSpPr>
          <a:xfrm>
            <a:off x="134816" y="4443631"/>
            <a:ext cx="294921" cy="270773"/>
            <a:chOff x="15830" y="5601774"/>
            <a:chExt cx="294921" cy="270773"/>
          </a:xfrm>
        </p:grpSpPr>
        <p:sp>
          <p:nvSpPr>
            <p:cNvPr id="68" name="Oval 67"/>
            <p:cNvSpPr/>
            <p:nvPr/>
          </p:nvSpPr>
          <p:spPr>
            <a:xfrm>
              <a:off x="90445" y="5634173"/>
              <a:ext cx="220306" cy="220306"/>
            </a:xfrm>
            <a:prstGeom prst="ellipse">
              <a:avLst/>
            </a:prstGeom>
            <a:solidFill>
              <a:srgbClr val="0E5580">
                <a:lumMod val="60000"/>
                <a:lumOff val="40000"/>
              </a:srgbClr>
            </a:solidFill>
            <a:ln w="19050" cap="rnd" cmpd="sng" algn="ctr">
              <a:solidFill>
                <a:srgbClr val="0E5580">
                  <a:lumMod val="7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000" b="1" i="0" u="none" strike="noStrike" kern="0" cap="none" spc="0" normalizeH="0" baseline="0" noProof="0" dirty="0">
                <a:ln>
                  <a:noFill/>
                </a:ln>
                <a:solidFill>
                  <a:prstClr val="white"/>
                </a:solidFill>
                <a:effectLst/>
                <a:uLnTx/>
                <a:uFillTx/>
                <a:latin typeface="Century Gothic"/>
                <a:ea typeface="+mn-ea"/>
                <a:cs typeface="+mn-cs"/>
              </a:endParaRPr>
            </a:p>
          </p:txBody>
        </p:sp>
        <p:sp>
          <p:nvSpPr>
            <p:cNvPr id="69" name="TextBox 68"/>
            <p:cNvSpPr txBox="1"/>
            <p:nvPr/>
          </p:nvSpPr>
          <p:spPr bwMode="gray">
            <a:xfrm>
              <a:off x="15830" y="5601774"/>
              <a:ext cx="270773" cy="270773"/>
            </a:xfrm>
            <a:prstGeom prst="rect">
              <a:avLst/>
            </a:prstGeom>
          </p:spPr>
          <p:txBody>
            <a:bodyPr vert="horz" wrap="none" lIns="91440" tIns="45720" rIns="91440" bIns="4572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IN" sz="1400" b="1" i="0" u="none" strike="noStrike" kern="0" cap="none" spc="0" normalizeH="0" baseline="0" noProof="0" dirty="0" smtClean="0">
                  <a:ln>
                    <a:noFill/>
                  </a:ln>
                  <a:solidFill>
                    <a:prstClr val="white"/>
                  </a:solidFill>
                  <a:effectLst/>
                  <a:uLnTx/>
                  <a:uFillTx/>
                  <a:latin typeface="Century Gothic"/>
                </a:rPr>
                <a:t>11</a:t>
              </a:r>
            </a:p>
          </p:txBody>
        </p:sp>
      </p:grpSp>
      <p:grpSp>
        <p:nvGrpSpPr>
          <p:cNvPr id="70" name="Group 69"/>
          <p:cNvGrpSpPr/>
          <p:nvPr/>
        </p:nvGrpSpPr>
        <p:grpSpPr>
          <a:xfrm>
            <a:off x="152371" y="4733664"/>
            <a:ext cx="294921" cy="270773"/>
            <a:chOff x="15830" y="5601774"/>
            <a:chExt cx="294921" cy="270773"/>
          </a:xfrm>
        </p:grpSpPr>
        <p:sp>
          <p:nvSpPr>
            <p:cNvPr id="72" name="Oval 71"/>
            <p:cNvSpPr/>
            <p:nvPr/>
          </p:nvSpPr>
          <p:spPr>
            <a:xfrm>
              <a:off x="90445" y="5634173"/>
              <a:ext cx="220306" cy="220306"/>
            </a:xfrm>
            <a:prstGeom prst="ellipse">
              <a:avLst/>
            </a:prstGeom>
            <a:solidFill>
              <a:srgbClr val="0E5580">
                <a:lumMod val="60000"/>
                <a:lumOff val="40000"/>
              </a:srgbClr>
            </a:solidFill>
            <a:ln w="19050" cap="rnd" cmpd="sng" algn="ctr">
              <a:solidFill>
                <a:srgbClr val="0E5580">
                  <a:lumMod val="7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000" b="1" i="0" u="none" strike="noStrike" kern="0" cap="none" spc="0" normalizeH="0" baseline="0" noProof="0" dirty="0">
                <a:ln>
                  <a:noFill/>
                </a:ln>
                <a:solidFill>
                  <a:prstClr val="white"/>
                </a:solidFill>
                <a:effectLst/>
                <a:uLnTx/>
                <a:uFillTx/>
                <a:latin typeface="Century Gothic"/>
                <a:ea typeface="+mn-ea"/>
                <a:cs typeface="+mn-cs"/>
              </a:endParaRPr>
            </a:p>
          </p:txBody>
        </p:sp>
        <p:sp>
          <p:nvSpPr>
            <p:cNvPr id="74" name="TextBox 73"/>
            <p:cNvSpPr txBox="1"/>
            <p:nvPr/>
          </p:nvSpPr>
          <p:spPr bwMode="gray">
            <a:xfrm>
              <a:off x="15830" y="5601774"/>
              <a:ext cx="270773" cy="270773"/>
            </a:xfrm>
            <a:prstGeom prst="rect">
              <a:avLst/>
            </a:prstGeom>
          </p:spPr>
          <p:txBody>
            <a:bodyPr vert="horz" wrap="none" lIns="91440" tIns="45720" rIns="91440" bIns="4572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IN" sz="1400" b="1" i="0" u="none" strike="noStrike" kern="0" cap="none" spc="0" normalizeH="0" baseline="0" noProof="0" dirty="0" smtClean="0">
                  <a:ln>
                    <a:noFill/>
                  </a:ln>
                  <a:solidFill>
                    <a:prstClr val="white"/>
                  </a:solidFill>
                  <a:effectLst/>
                  <a:uLnTx/>
                  <a:uFillTx/>
                  <a:latin typeface="Century Gothic"/>
                </a:rPr>
                <a:t>12</a:t>
              </a:r>
            </a:p>
          </p:txBody>
        </p:sp>
      </p:grpSp>
      <p:grpSp>
        <p:nvGrpSpPr>
          <p:cNvPr id="75" name="Group 74"/>
          <p:cNvGrpSpPr/>
          <p:nvPr/>
        </p:nvGrpSpPr>
        <p:grpSpPr>
          <a:xfrm>
            <a:off x="152371" y="5362029"/>
            <a:ext cx="294921" cy="270773"/>
            <a:chOff x="15830" y="5601774"/>
            <a:chExt cx="294921" cy="270773"/>
          </a:xfrm>
        </p:grpSpPr>
        <p:sp>
          <p:nvSpPr>
            <p:cNvPr id="76" name="Oval 75"/>
            <p:cNvSpPr/>
            <p:nvPr/>
          </p:nvSpPr>
          <p:spPr>
            <a:xfrm>
              <a:off x="90445" y="5634173"/>
              <a:ext cx="220306" cy="220306"/>
            </a:xfrm>
            <a:prstGeom prst="ellipse">
              <a:avLst/>
            </a:prstGeom>
            <a:solidFill>
              <a:srgbClr val="0E5580">
                <a:lumMod val="60000"/>
                <a:lumOff val="40000"/>
              </a:srgbClr>
            </a:solidFill>
            <a:ln w="19050" cap="rnd" cmpd="sng" algn="ctr">
              <a:solidFill>
                <a:srgbClr val="0E5580">
                  <a:lumMod val="7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000" b="1" i="0" u="none" strike="noStrike" kern="0" cap="none" spc="0" normalizeH="0" baseline="0" noProof="0" dirty="0">
                <a:ln>
                  <a:noFill/>
                </a:ln>
                <a:solidFill>
                  <a:prstClr val="white"/>
                </a:solidFill>
                <a:effectLst/>
                <a:uLnTx/>
                <a:uFillTx/>
                <a:latin typeface="Century Gothic"/>
                <a:ea typeface="+mn-ea"/>
                <a:cs typeface="+mn-cs"/>
              </a:endParaRPr>
            </a:p>
          </p:txBody>
        </p:sp>
        <p:sp>
          <p:nvSpPr>
            <p:cNvPr id="77" name="TextBox 76"/>
            <p:cNvSpPr txBox="1"/>
            <p:nvPr/>
          </p:nvSpPr>
          <p:spPr bwMode="gray">
            <a:xfrm>
              <a:off x="15830" y="5601774"/>
              <a:ext cx="270773" cy="270773"/>
            </a:xfrm>
            <a:prstGeom prst="rect">
              <a:avLst/>
            </a:prstGeom>
          </p:spPr>
          <p:txBody>
            <a:bodyPr vert="horz" wrap="none" lIns="91440" tIns="45720" rIns="91440" bIns="4572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IN" sz="1400" b="1" i="0" u="none" strike="noStrike" kern="0" cap="none" spc="0" normalizeH="0" baseline="0" noProof="0" dirty="0" smtClean="0">
                  <a:ln>
                    <a:noFill/>
                  </a:ln>
                  <a:solidFill>
                    <a:prstClr val="white"/>
                  </a:solidFill>
                  <a:effectLst/>
                  <a:uLnTx/>
                  <a:uFillTx/>
                  <a:latin typeface="Century Gothic"/>
                </a:rPr>
                <a:t>14</a:t>
              </a:r>
            </a:p>
          </p:txBody>
        </p:sp>
      </p:grpSp>
      <p:grpSp>
        <p:nvGrpSpPr>
          <p:cNvPr id="78" name="Group 77"/>
          <p:cNvGrpSpPr/>
          <p:nvPr/>
        </p:nvGrpSpPr>
        <p:grpSpPr>
          <a:xfrm>
            <a:off x="152371" y="5660395"/>
            <a:ext cx="294921" cy="270773"/>
            <a:chOff x="15830" y="5601774"/>
            <a:chExt cx="294921" cy="270773"/>
          </a:xfrm>
        </p:grpSpPr>
        <p:sp>
          <p:nvSpPr>
            <p:cNvPr id="79" name="Oval 78"/>
            <p:cNvSpPr/>
            <p:nvPr/>
          </p:nvSpPr>
          <p:spPr>
            <a:xfrm>
              <a:off x="90445" y="5634173"/>
              <a:ext cx="220306" cy="220306"/>
            </a:xfrm>
            <a:prstGeom prst="ellipse">
              <a:avLst/>
            </a:prstGeom>
            <a:solidFill>
              <a:srgbClr val="0E5580">
                <a:lumMod val="60000"/>
                <a:lumOff val="40000"/>
              </a:srgbClr>
            </a:solidFill>
            <a:ln w="19050" cap="rnd" cmpd="sng" algn="ctr">
              <a:solidFill>
                <a:srgbClr val="0E5580">
                  <a:lumMod val="7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000" b="1" i="0" u="none" strike="noStrike" kern="0" cap="none" spc="0" normalizeH="0" baseline="0" noProof="0" dirty="0">
                <a:ln>
                  <a:noFill/>
                </a:ln>
                <a:solidFill>
                  <a:prstClr val="white"/>
                </a:solidFill>
                <a:effectLst/>
                <a:uLnTx/>
                <a:uFillTx/>
                <a:latin typeface="Century Gothic"/>
                <a:ea typeface="+mn-ea"/>
                <a:cs typeface="+mn-cs"/>
              </a:endParaRPr>
            </a:p>
          </p:txBody>
        </p:sp>
        <p:sp>
          <p:nvSpPr>
            <p:cNvPr id="80" name="TextBox 79"/>
            <p:cNvSpPr txBox="1"/>
            <p:nvPr/>
          </p:nvSpPr>
          <p:spPr bwMode="gray">
            <a:xfrm>
              <a:off x="15830" y="5601774"/>
              <a:ext cx="270773" cy="270773"/>
            </a:xfrm>
            <a:prstGeom prst="rect">
              <a:avLst/>
            </a:prstGeom>
          </p:spPr>
          <p:txBody>
            <a:bodyPr vert="horz" wrap="none" lIns="91440" tIns="45720" rIns="91440" bIns="4572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IN" sz="1400" b="1" i="0" u="none" strike="noStrike" kern="0" cap="none" spc="0" normalizeH="0" baseline="0" noProof="0" dirty="0" smtClean="0">
                  <a:ln>
                    <a:noFill/>
                  </a:ln>
                  <a:solidFill>
                    <a:prstClr val="white"/>
                  </a:solidFill>
                  <a:effectLst/>
                  <a:uLnTx/>
                  <a:uFillTx/>
                  <a:latin typeface="Century Gothic"/>
                </a:rPr>
                <a:t>15</a:t>
              </a:r>
            </a:p>
          </p:txBody>
        </p:sp>
      </p:grpSp>
      <p:grpSp>
        <p:nvGrpSpPr>
          <p:cNvPr id="81" name="Group 80"/>
          <p:cNvGrpSpPr/>
          <p:nvPr/>
        </p:nvGrpSpPr>
        <p:grpSpPr>
          <a:xfrm>
            <a:off x="155519" y="5036735"/>
            <a:ext cx="294921" cy="270773"/>
            <a:chOff x="15830" y="5601774"/>
            <a:chExt cx="294921" cy="270773"/>
          </a:xfrm>
        </p:grpSpPr>
        <p:sp>
          <p:nvSpPr>
            <p:cNvPr id="82" name="Oval 81"/>
            <p:cNvSpPr/>
            <p:nvPr/>
          </p:nvSpPr>
          <p:spPr>
            <a:xfrm>
              <a:off x="90445" y="5634173"/>
              <a:ext cx="220306" cy="220306"/>
            </a:xfrm>
            <a:prstGeom prst="ellipse">
              <a:avLst/>
            </a:prstGeom>
            <a:solidFill>
              <a:srgbClr val="0E5580">
                <a:lumMod val="60000"/>
                <a:lumOff val="40000"/>
              </a:srgbClr>
            </a:solidFill>
            <a:ln w="19050" cap="rnd" cmpd="sng" algn="ctr">
              <a:solidFill>
                <a:srgbClr val="0E5580">
                  <a:lumMod val="7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000" b="1" i="0" u="none" strike="noStrike" kern="0" cap="none" spc="0" normalizeH="0" baseline="0" noProof="0" dirty="0">
                <a:ln>
                  <a:noFill/>
                </a:ln>
                <a:solidFill>
                  <a:prstClr val="white"/>
                </a:solidFill>
                <a:effectLst/>
                <a:uLnTx/>
                <a:uFillTx/>
                <a:latin typeface="Century Gothic"/>
                <a:ea typeface="+mn-ea"/>
                <a:cs typeface="+mn-cs"/>
              </a:endParaRPr>
            </a:p>
          </p:txBody>
        </p:sp>
        <p:sp>
          <p:nvSpPr>
            <p:cNvPr id="83" name="TextBox 82"/>
            <p:cNvSpPr txBox="1"/>
            <p:nvPr/>
          </p:nvSpPr>
          <p:spPr bwMode="gray">
            <a:xfrm>
              <a:off x="15830" y="5601774"/>
              <a:ext cx="270773" cy="270773"/>
            </a:xfrm>
            <a:prstGeom prst="rect">
              <a:avLst/>
            </a:prstGeom>
          </p:spPr>
          <p:txBody>
            <a:bodyPr vert="horz" wrap="none" lIns="91440" tIns="45720" rIns="91440" bIns="4572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IN" sz="1400" b="1" i="0" u="none" strike="noStrike" kern="0" cap="none" spc="0" normalizeH="0" baseline="0" noProof="0" dirty="0" smtClean="0">
                  <a:ln>
                    <a:noFill/>
                  </a:ln>
                  <a:solidFill>
                    <a:prstClr val="white"/>
                  </a:solidFill>
                  <a:effectLst/>
                  <a:uLnTx/>
                  <a:uFillTx/>
                  <a:latin typeface="Century Gothic"/>
                </a:rPr>
                <a:t>13</a:t>
              </a:r>
            </a:p>
          </p:txBody>
        </p:sp>
      </p:grpSp>
      <p:grpSp>
        <p:nvGrpSpPr>
          <p:cNvPr id="84" name="Group 83"/>
          <p:cNvGrpSpPr/>
          <p:nvPr/>
        </p:nvGrpSpPr>
        <p:grpSpPr>
          <a:xfrm>
            <a:off x="155519" y="5963567"/>
            <a:ext cx="294921" cy="270773"/>
            <a:chOff x="15830" y="5601774"/>
            <a:chExt cx="294921" cy="270773"/>
          </a:xfrm>
        </p:grpSpPr>
        <p:sp>
          <p:nvSpPr>
            <p:cNvPr id="85" name="Oval 84"/>
            <p:cNvSpPr/>
            <p:nvPr/>
          </p:nvSpPr>
          <p:spPr>
            <a:xfrm>
              <a:off x="90445" y="5634173"/>
              <a:ext cx="220306" cy="220306"/>
            </a:xfrm>
            <a:prstGeom prst="ellipse">
              <a:avLst/>
            </a:prstGeom>
            <a:solidFill>
              <a:srgbClr val="0E5580">
                <a:lumMod val="60000"/>
                <a:lumOff val="40000"/>
              </a:srgbClr>
            </a:solidFill>
            <a:ln w="19050" cap="rnd" cmpd="sng" algn="ctr">
              <a:solidFill>
                <a:srgbClr val="0E5580">
                  <a:lumMod val="7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000" b="1" i="0" u="none" strike="noStrike" kern="0" cap="none" spc="0" normalizeH="0" baseline="0" noProof="0" dirty="0">
                <a:ln>
                  <a:noFill/>
                </a:ln>
                <a:solidFill>
                  <a:prstClr val="white"/>
                </a:solidFill>
                <a:effectLst/>
                <a:uLnTx/>
                <a:uFillTx/>
                <a:latin typeface="Century Gothic"/>
                <a:ea typeface="+mn-ea"/>
                <a:cs typeface="+mn-cs"/>
              </a:endParaRPr>
            </a:p>
          </p:txBody>
        </p:sp>
        <p:sp>
          <p:nvSpPr>
            <p:cNvPr id="86" name="TextBox 85"/>
            <p:cNvSpPr txBox="1"/>
            <p:nvPr/>
          </p:nvSpPr>
          <p:spPr bwMode="gray">
            <a:xfrm>
              <a:off x="15830" y="5601774"/>
              <a:ext cx="270773" cy="270773"/>
            </a:xfrm>
            <a:prstGeom prst="rect">
              <a:avLst/>
            </a:prstGeom>
          </p:spPr>
          <p:txBody>
            <a:bodyPr vert="horz" wrap="none" lIns="91440" tIns="45720" rIns="91440" bIns="4572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IN" sz="1400" b="1" i="0" u="none" strike="noStrike" kern="0" cap="none" spc="0" normalizeH="0" baseline="0" noProof="0" dirty="0" smtClean="0">
                  <a:ln>
                    <a:noFill/>
                  </a:ln>
                  <a:solidFill>
                    <a:prstClr val="white"/>
                  </a:solidFill>
                  <a:effectLst/>
                  <a:uLnTx/>
                  <a:uFillTx/>
                  <a:latin typeface="Century Gothic"/>
                </a:rPr>
                <a:t>16</a:t>
              </a:r>
            </a:p>
          </p:txBody>
        </p:sp>
      </p:grpSp>
    </p:spTree>
    <p:extLst>
      <p:ext uri="{BB962C8B-B14F-4D97-AF65-F5344CB8AC3E}">
        <p14:creationId xmlns:p14="http://schemas.microsoft.com/office/powerpoint/2010/main" val="3663458008"/>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040F425-731D-4835-A38A-9545B9CAE996}" type="slidenum">
              <a:rPr lang="en-IN" smtClean="0">
                <a:solidFill>
                  <a:srgbClr val="000000">
                    <a:tint val="75000"/>
                  </a:srgbClr>
                </a:solidFill>
              </a:rPr>
              <a:pPr/>
              <a:t>52</a:t>
            </a:fld>
            <a:endParaRPr lang="en-IN" dirty="0">
              <a:solidFill>
                <a:srgbClr val="000000">
                  <a:tint val="75000"/>
                </a:srgbClr>
              </a:solidFill>
            </a:endParaRPr>
          </a:p>
        </p:txBody>
      </p:sp>
      <p:sp>
        <p:nvSpPr>
          <p:cNvPr id="5" name="Rectangle 4"/>
          <p:cNvSpPr/>
          <p:nvPr/>
        </p:nvSpPr>
        <p:spPr>
          <a:xfrm>
            <a:off x="4115976" y="237066"/>
            <a:ext cx="3960123" cy="523220"/>
          </a:xfrm>
          <a:prstGeom prst="rect">
            <a:avLst/>
          </a:prstGeom>
          <a:solidFill>
            <a:schemeClr val="bg1"/>
          </a:solidFill>
        </p:spPr>
        <p:txBody>
          <a:bodyPr wrap="none" anchor="ctr">
            <a:spAutoFit/>
          </a:bodyPr>
          <a:lstStyle/>
          <a:p>
            <a:pPr algn="ctr"/>
            <a:r>
              <a:rPr lang="en-IN" sz="2800" b="1" dirty="0" smtClean="0">
                <a:solidFill>
                  <a:srgbClr val="0070C0"/>
                </a:solidFill>
                <a:latin typeface="Leelawadee UI" panose="020B0502040204020203" pitchFamily="34" charset="-34"/>
                <a:cs typeface="Leelawadee UI" panose="020B0502040204020203" pitchFamily="34" charset="-34"/>
              </a:rPr>
              <a:t>Why Join Tata Treats…</a:t>
            </a:r>
            <a:endParaRPr lang="en-IN" sz="2800" b="1" dirty="0">
              <a:solidFill>
                <a:srgbClr val="0070C0"/>
              </a:solidFill>
              <a:latin typeface="Leelawadee UI" panose="020B0502040204020203" pitchFamily="34" charset="-34"/>
              <a:cs typeface="Leelawadee UI" panose="020B0502040204020203" pitchFamily="34" charset="-34"/>
            </a:endParaRPr>
          </a:p>
        </p:txBody>
      </p:sp>
      <p:grpSp>
        <p:nvGrpSpPr>
          <p:cNvPr id="2" name="Group 1"/>
          <p:cNvGrpSpPr/>
          <p:nvPr/>
        </p:nvGrpSpPr>
        <p:grpSpPr>
          <a:xfrm>
            <a:off x="280739" y="1497941"/>
            <a:ext cx="5579272" cy="3162666"/>
            <a:chOff x="280739" y="2075738"/>
            <a:chExt cx="4804366" cy="2525454"/>
          </a:xfrm>
        </p:grpSpPr>
        <p:sp>
          <p:nvSpPr>
            <p:cNvPr id="8" name="Rounded Rectangle 7"/>
            <p:cNvSpPr/>
            <p:nvPr/>
          </p:nvSpPr>
          <p:spPr>
            <a:xfrm>
              <a:off x="280739" y="2075738"/>
              <a:ext cx="4804366" cy="2525454"/>
            </a:xfrm>
            <a:prstGeom prst="roundRect">
              <a:avLst>
                <a:gd name="adj" fmla="val 0"/>
              </a:avLst>
            </a:prstGeom>
          </p:spPr>
          <p:style>
            <a:lnRef idx="2">
              <a:schemeClr val="accent1"/>
            </a:lnRef>
            <a:fillRef idx="1">
              <a:schemeClr val="lt1"/>
            </a:fillRef>
            <a:effectRef idx="0">
              <a:schemeClr val="accent1"/>
            </a:effectRef>
            <a:fontRef idx="minor">
              <a:schemeClr val="dk1"/>
            </a:fontRef>
          </p:style>
          <p:txBody>
            <a:bodyPr rtlCol="0" anchor="t"/>
            <a:lstStyle/>
            <a:p>
              <a:pPr algn="ctr">
                <a:spcBef>
                  <a:spcPts val="300"/>
                </a:spcBef>
              </a:pPr>
              <a:endParaRPr lang="en-US" sz="1600" b="1" dirty="0"/>
            </a:p>
          </p:txBody>
        </p:sp>
        <p:sp>
          <p:nvSpPr>
            <p:cNvPr id="21" name="Rounded Rectangle 20"/>
            <p:cNvSpPr/>
            <p:nvPr/>
          </p:nvSpPr>
          <p:spPr>
            <a:xfrm>
              <a:off x="280739" y="2085709"/>
              <a:ext cx="4804366" cy="542374"/>
            </a:xfrm>
            <a:prstGeom prst="roundRect">
              <a:avLst>
                <a:gd name="adj" fmla="val 0"/>
              </a:avLst>
            </a:prstGeom>
          </p:spPr>
          <p:style>
            <a:lnRef idx="1">
              <a:schemeClr val="accent1"/>
            </a:lnRef>
            <a:fillRef idx="2">
              <a:schemeClr val="accent1"/>
            </a:fillRef>
            <a:effectRef idx="1">
              <a:schemeClr val="accent1"/>
            </a:effectRef>
            <a:fontRef idx="minor">
              <a:schemeClr val="dk1"/>
            </a:fontRef>
          </p:style>
          <p:txBody>
            <a:bodyPr rtlCol="0" anchor="t"/>
            <a:lstStyle/>
            <a:p>
              <a:pPr algn="ctr">
                <a:spcBef>
                  <a:spcPts val="300"/>
                </a:spcBef>
              </a:pPr>
              <a:r>
                <a:rPr lang="en-IN" sz="1600" b="1" dirty="0" smtClean="0"/>
                <a:t>Coalition </a:t>
              </a:r>
              <a:r>
                <a:rPr lang="en-IN" sz="1600" b="1" dirty="0"/>
                <a:t>programs offering both Push-Pull to acquire, engage, and retain customers </a:t>
              </a:r>
            </a:p>
          </p:txBody>
        </p:sp>
      </p:grpSp>
      <p:sp>
        <p:nvSpPr>
          <p:cNvPr id="27" name="Rounded Rectangle 26"/>
          <p:cNvSpPr/>
          <p:nvPr/>
        </p:nvSpPr>
        <p:spPr>
          <a:xfrm flipH="1">
            <a:off x="245812" y="4855725"/>
            <a:ext cx="11688991" cy="410342"/>
          </a:xfrm>
          <a:prstGeom prst="roundRect">
            <a:avLst/>
          </a:prstGeom>
          <a:ln/>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600" b="0" i="0" u="none" strike="noStrike" kern="0" cap="none" spc="0" normalizeH="0" baseline="0" noProof="0" dirty="0" smtClean="0">
                <a:ln>
                  <a:noFill/>
                </a:ln>
                <a:solidFill>
                  <a:schemeClr val="tx1"/>
                </a:solidFill>
                <a:effectLst/>
                <a:uLnTx/>
                <a:uFillTx/>
                <a:latin typeface="Calibri" panose="020F0502020204030204"/>
                <a:ea typeface="+mn-ea"/>
                <a:cs typeface="+mn-cs"/>
              </a:rPr>
              <a:t>Robust Processes to manage Loyalty operations and Services</a:t>
            </a:r>
          </a:p>
        </p:txBody>
      </p:sp>
      <p:sp>
        <p:nvSpPr>
          <p:cNvPr id="28" name="Rounded Rectangle 27"/>
          <p:cNvSpPr/>
          <p:nvPr/>
        </p:nvSpPr>
        <p:spPr>
          <a:xfrm flipH="1">
            <a:off x="245812" y="5321515"/>
            <a:ext cx="11688991" cy="410342"/>
          </a:xfrm>
          <a:prstGeom prst="roundRect">
            <a:avLst/>
          </a:prstGeom>
          <a:ln/>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600" b="0" i="0" u="none" strike="noStrike" kern="0" cap="none" spc="0" normalizeH="0" baseline="0" noProof="0" dirty="0" smtClean="0">
                <a:ln>
                  <a:noFill/>
                </a:ln>
                <a:solidFill>
                  <a:schemeClr val="tx1"/>
                </a:solidFill>
                <a:effectLst/>
                <a:uLnTx/>
                <a:uFillTx/>
                <a:latin typeface="Calibri" panose="020F0502020204030204"/>
                <a:ea typeface="+mn-ea"/>
                <a:cs typeface="+mn-cs"/>
              </a:rPr>
              <a:t>Tata </a:t>
            </a:r>
            <a:r>
              <a:rPr kumimoji="0" lang="en-GB" sz="1600" b="0" i="0" u="none" strike="noStrike" kern="0" cap="none" spc="0" normalizeH="0" baseline="0" noProof="0" dirty="0" err="1" smtClean="0">
                <a:ln>
                  <a:noFill/>
                </a:ln>
                <a:solidFill>
                  <a:schemeClr val="tx1"/>
                </a:solidFill>
                <a:effectLst/>
                <a:uLnTx/>
                <a:uFillTx/>
                <a:latin typeface="Calibri" panose="020F0502020204030204"/>
                <a:ea typeface="+mn-ea"/>
                <a:cs typeface="+mn-cs"/>
              </a:rPr>
              <a:t>iQ</a:t>
            </a:r>
            <a:r>
              <a:rPr kumimoji="0" lang="en-GB" sz="1600" b="0" i="0" u="none" strike="noStrike" kern="0" cap="none" spc="0" normalizeH="0" baseline="0" noProof="0" dirty="0" smtClean="0">
                <a:ln>
                  <a:noFill/>
                </a:ln>
                <a:solidFill>
                  <a:schemeClr val="tx1"/>
                </a:solidFill>
                <a:effectLst/>
                <a:uLnTx/>
                <a:uFillTx/>
                <a:latin typeface="Calibri" panose="020F0502020204030204"/>
                <a:ea typeface="+mn-ea"/>
                <a:cs typeface="+mn-cs"/>
              </a:rPr>
              <a:t> Proprietary Consumer data</a:t>
            </a:r>
            <a:r>
              <a:rPr lang="en-GB" sz="1600" kern="0" dirty="0">
                <a:solidFill>
                  <a:schemeClr val="tx1"/>
                </a:solidFill>
                <a:latin typeface="Calibri" panose="020F0502020204030204"/>
              </a:rPr>
              <a:t> </a:t>
            </a:r>
            <a:r>
              <a:rPr lang="en-GB" sz="1600" kern="0" dirty="0" smtClean="0">
                <a:solidFill>
                  <a:schemeClr val="tx1"/>
                </a:solidFill>
                <a:latin typeface="Calibri" panose="020F0502020204030204"/>
              </a:rPr>
              <a:t>and Advanced analytics</a:t>
            </a:r>
            <a:endParaRPr kumimoji="0" lang="en-GB" sz="1600" b="0" i="0" u="none" strike="noStrike" kern="0" cap="none" spc="0" normalizeH="0" baseline="0" noProof="0" dirty="0" smtClean="0">
              <a:ln>
                <a:noFill/>
              </a:ln>
              <a:solidFill>
                <a:schemeClr val="tx1"/>
              </a:solidFill>
              <a:effectLst/>
              <a:uLnTx/>
              <a:uFillTx/>
              <a:latin typeface="Calibri" panose="020F0502020204030204"/>
              <a:ea typeface="+mn-ea"/>
              <a:cs typeface="+mn-cs"/>
            </a:endParaRPr>
          </a:p>
        </p:txBody>
      </p:sp>
      <p:sp>
        <p:nvSpPr>
          <p:cNvPr id="29" name="Rounded Rectangle 28"/>
          <p:cNvSpPr/>
          <p:nvPr/>
        </p:nvSpPr>
        <p:spPr>
          <a:xfrm flipH="1">
            <a:off x="245812" y="5787304"/>
            <a:ext cx="11688991" cy="410342"/>
          </a:xfrm>
          <a:prstGeom prst="round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defRPr/>
            </a:pPr>
            <a:r>
              <a:rPr kumimoji="0" lang="en-GB" sz="1600" b="0" i="0" u="none" strike="noStrike" kern="0" cap="none" spc="0" normalizeH="0" baseline="0" noProof="0" dirty="0" smtClean="0">
                <a:ln>
                  <a:noFill/>
                </a:ln>
                <a:solidFill>
                  <a:schemeClr val="tx1"/>
                </a:solidFill>
                <a:effectLst/>
                <a:uLnTx/>
                <a:uFillTx/>
                <a:latin typeface="Calibri" panose="020F0502020204030204"/>
                <a:ea typeface="+mn-ea"/>
                <a:cs typeface="+mn-cs"/>
              </a:rPr>
              <a:t>Loyalty platform and Infrastructure</a:t>
            </a:r>
            <a:r>
              <a:rPr kumimoji="0" lang="en-GB" sz="1600" b="0" i="0" u="none" strike="noStrike" kern="0" cap="none" spc="0" normalizeH="0" noProof="0" dirty="0" smtClean="0">
                <a:ln>
                  <a:noFill/>
                </a:ln>
                <a:solidFill>
                  <a:schemeClr val="tx1"/>
                </a:solidFill>
                <a:effectLst/>
                <a:uLnTx/>
                <a:uFillTx/>
                <a:latin typeface="Calibri" panose="020F0502020204030204"/>
                <a:ea typeface="+mn-ea"/>
                <a:cs typeface="+mn-cs"/>
              </a:rPr>
              <a:t> coupled with </a:t>
            </a:r>
            <a:r>
              <a:rPr lang="en-IN" sz="1600" kern="0" noProof="0" dirty="0">
                <a:solidFill>
                  <a:schemeClr val="tx1"/>
                </a:solidFill>
                <a:latin typeface="Calibri" panose="020F0502020204030204"/>
              </a:rPr>
              <a:t>s</a:t>
            </a:r>
            <a:r>
              <a:rPr lang="en-IN" sz="1600" kern="0" dirty="0" err="1" smtClean="0">
                <a:solidFill>
                  <a:schemeClr val="tx1"/>
                </a:solidFill>
                <a:latin typeface="Calibri" panose="020F0502020204030204"/>
              </a:rPr>
              <a:t>tringent</a:t>
            </a:r>
            <a:r>
              <a:rPr lang="en-IN" sz="1600" kern="0" dirty="0" smtClean="0">
                <a:solidFill>
                  <a:schemeClr val="tx1"/>
                </a:solidFill>
                <a:latin typeface="Calibri" panose="020F0502020204030204"/>
              </a:rPr>
              <a:t> </a:t>
            </a:r>
            <a:r>
              <a:rPr lang="en-IN" sz="1600" kern="0" dirty="0">
                <a:solidFill>
                  <a:schemeClr val="tx1"/>
                </a:solidFill>
                <a:latin typeface="Calibri" panose="020F0502020204030204"/>
              </a:rPr>
              <a:t>data security &amp; Transparent Governance</a:t>
            </a:r>
          </a:p>
        </p:txBody>
      </p:sp>
      <p:pic>
        <p:nvPicPr>
          <p:cNvPr id="30" name="Picture 29"/>
          <p:cNvPicPr>
            <a:picLocks noChangeAspect="1"/>
          </p:cNvPicPr>
          <p:nvPr/>
        </p:nvPicPr>
        <p:blipFill>
          <a:blip r:embed="rId2"/>
          <a:stretch>
            <a:fillRect/>
          </a:stretch>
        </p:blipFill>
        <p:spPr>
          <a:xfrm>
            <a:off x="338530" y="2710215"/>
            <a:ext cx="1042735" cy="1045801"/>
          </a:xfrm>
          <a:prstGeom prst="rect">
            <a:avLst/>
          </a:prstGeom>
        </p:spPr>
      </p:pic>
      <p:grpSp>
        <p:nvGrpSpPr>
          <p:cNvPr id="16" name="Group 15"/>
          <p:cNvGrpSpPr/>
          <p:nvPr/>
        </p:nvGrpSpPr>
        <p:grpSpPr>
          <a:xfrm>
            <a:off x="79728" y="788157"/>
            <a:ext cx="12075622" cy="479192"/>
            <a:chOff x="-1" y="1056577"/>
            <a:chExt cx="12075622" cy="479192"/>
          </a:xfrm>
        </p:grpSpPr>
        <p:grpSp>
          <p:nvGrpSpPr>
            <p:cNvPr id="17" name="Group 16"/>
            <p:cNvGrpSpPr/>
            <p:nvPr/>
          </p:nvGrpSpPr>
          <p:grpSpPr>
            <a:xfrm>
              <a:off x="-1" y="1056577"/>
              <a:ext cx="12075622" cy="479192"/>
              <a:chOff x="2275095" y="1046125"/>
              <a:chExt cx="9426045" cy="479192"/>
            </a:xfrm>
          </p:grpSpPr>
          <p:sp>
            <p:nvSpPr>
              <p:cNvPr id="22" name="Pentagon 21"/>
              <p:cNvSpPr/>
              <p:nvPr/>
            </p:nvSpPr>
            <p:spPr>
              <a:xfrm>
                <a:off x="8945568" y="1046125"/>
                <a:ext cx="2755572" cy="479192"/>
              </a:xfrm>
              <a:prstGeom prst="homePlate">
                <a:avLst/>
              </a:prstGeom>
              <a:gradFill rotWithShape="1">
                <a:gsLst>
                  <a:gs pos="0">
                    <a:srgbClr val="70AD47">
                      <a:satMod val="103000"/>
                      <a:lumMod val="102000"/>
                      <a:tint val="94000"/>
                    </a:srgbClr>
                  </a:gs>
                  <a:gs pos="50000">
                    <a:srgbClr val="70AD47">
                      <a:satMod val="110000"/>
                      <a:lumMod val="100000"/>
                      <a:shade val="100000"/>
                    </a:srgbClr>
                  </a:gs>
                  <a:gs pos="100000">
                    <a:srgbClr val="70AD47">
                      <a:lumMod val="99000"/>
                      <a:satMod val="120000"/>
                      <a:shade val="78000"/>
                    </a:srgbClr>
                  </a:gs>
                </a:gsLst>
                <a:lin ang="5400000" scaled="0"/>
              </a:gradFill>
              <a:ln w="635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prstClr val="white"/>
                    </a:solidFill>
                    <a:effectLst/>
                    <a:uLnTx/>
                    <a:uFillTx/>
                    <a:latin typeface="Leelawadee UI" panose="020B0502040204020203" pitchFamily="34" charset="-34"/>
                    <a:ea typeface="+mn-ea"/>
                    <a:cs typeface="Leelawadee UI" panose="020B0502040204020203" pitchFamily="34" charset="-34"/>
                  </a:rPr>
                  <a:t>          Improved Business Results</a:t>
                </a:r>
              </a:p>
            </p:txBody>
          </p:sp>
          <p:sp>
            <p:nvSpPr>
              <p:cNvPr id="23" name="Pentagon 22"/>
              <p:cNvSpPr/>
              <p:nvPr/>
            </p:nvSpPr>
            <p:spPr>
              <a:xfrm>
                <a:off x="2275095" y="1046125"/>
                <a:ext cx="6852160" cy="479192"/>
              </a:xfrm>
              <a:prstGeom prst="homePlate">
                <a:avLst/>
              </a:prstGeom>
              <a:solidFill>
                <a:schemeClr val="accent1">
                  <a:lumMod val="75000"/>
                </a:schemeClr>
              </a:solidFill>
              <a:ln>
                <a:noFill/>
              </a:ln>
              <a:effectLst>
                <a:outerShdw blurRad="57150" dist="19050" dir="5400000" algn="ctr" rotWithShape="0">
                  <a:srgbClr val="000000">
                    <a:alpha val="63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prstClr val="white"/>
                    </a:solidFill>
                    <a:effectLst/>
                    <a:uLnTx/>
                    <a:uFillTx/>
                    <a:latin typeface="Leelawadee UI" panose="020B0502040204020203" pitchFamily="34" charset="-34"/>
                    <a:ea typeface="+mn-ea"/>
                    <a:cs typeface="Leelawadee UI" panose="020B0502040204020203" pitchFamily="34" charset="-34"/>
                  </a:rPr>
                  <a:t>Ubiquity of the program              Greater engagement, Stickiness and Responsiveness</a:t>
                </a:r>
              </a:p>
            </p:txBody>
          </p:sp>
        </p:grpSp>
        <p:sp>
          <p:nvSpPr>
            <p:cNvPr id="20" name="Equal 19"/>
            <p:cNvSpPr/>
            <p:nvPr/>
          </p:nvSpPr>
          <p:spPr>
            <a:xfrm>
              <a:off x="8733706" y="1083095"/>
              <a:ext cx="471515" cy="419374"/>
            </a:xfrm>
            <a:prstGeom prst="mathEqual">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1" i="0" u="none" strike="noStrike" kern="0" cap="none" spc="0" normalizeH="0" baseline="0" noProof="0" dirty="0" smtClean="0">
                <a:ln>
                  <a:noFill/>
                </a:ln>
                <a:solidFill>
                  <a:prstClr val="white"/>
                </a:solidFill>
                <a:effectLst/>
                <a:uLnTx/>
                <a:uFillTx/>
                <a:latin typeface="Calibri" panose="020F0502020204030204"/>
                <a:ea typeface="+mn-ea"/>
                <a:cs typeface="+mn-cs"/>
              </a:endParaRPr>
            </a:p>
          </p:txBody>
        </p:sp>
      </p:grpSp>
      <p:sp>
        <p:nvSpPr>
          <p:cNvPr id="24" name="Equal 23"/>
          <p:cNvSpPr/>
          <p:nvPr/>
        </p:nvSpPr>
        <p:spPr>
          <a:xfrm>
            <a:off x="2870470" y="815734"/>
            <a:ext cx="471515" cy="419374"/>
          </a:xfrm>
          <a:prstGeom prst="mathEqual">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1" i="0" u="none" strike="noStrike" kern="0" cap="none" spc="0" normalizeH="0" baseline="0" noProof="0" dirty="0" smtClean="0">
              <a:ln>
                <a:noFill/>
              </a:ln>
              <a:solidFill>
                <a:prstClr val="white"/>
              </a:solidFill>
              <a:effectLst/>
              <a:uLnTx/>
              <a:uFillTx/>
              <a:latin typeface="Calibri" panose="020F0502020204030204"/>
              <a:ea typeface="+mn-ea"/>
              <a:cs typeface="+mn-cs"/>
            </a:endParaRPr>
          </a:p>
        </p:txBody>
      </p:sp>
      <p:grpSp>
        <p:nvGrpSpPr>
          <p:cNvPr id="7" name="Group 6"/>
          <p:cNvGrpSpPr/>
          <p:nvPr/>
        </p:nvGrpSpPr>
        <p:grpSpPr>
          <a:xfrm>
            <a:off x="6352674" y="1503967"/>
            <a:ext cx="5582129" cy="3164286"/>
            <a:chOff x="6355531" y="1503966"/>
            <a:chExt cx="5579272" cy="2945967"/>
          </a:xfrm>
        </p:grpSpPr>
        <p:grpSp>
          <p:nvGrpSpPr>
            <p:cNvPr id="31" name="Group 30"/>
            <p:cNvGrpSpPr/>
            <p:nvPr/>
          </p:nvGrpSpPr>
          <p:grpSpPr>
            <a:xfrm>
              <a:off x="6355531" y="1503966"/>
              <a:ext cx="5579272" cy="2945967"/>
              <a:chOff x="280739" y="2075738"/>
              <a:chExt cx="4804366" cy="2525454"/>
            </a:xfrm>
          </p:grpSpPr>
          <p:sp>
            <p:nvSpPr>
              <p:cNvPr id="32" name="Rounded Rectangle 31"/>
              <p:cNvSpPr/>
              <p:nvPr/>
            </p:nvSpPr>
            <p:spPr>
              <a:xfrm>
                <a:off x="280739" y="2075738"/>
                <a:ext cx="4804366" cy="2525454"/>
              </a:xfrm>
              <a:prstGeom prst="roundRect">
                <a:avLst>
                  <a:gd name="adj" fmla="val 0"/>
                </a:avLst>
              </a:prstGeom>
            </p:spPr>
            <p:style>
              <a:lnRef idx="2">
                <a:schemeClr val="accent1"/>
              </a:lnRef>
              <a:fillRef idx="1">
                <a:schemeClr val="lt1"/>
              </a:fillRef>
              <a:effectRef idx="0">
                <a:schemeClr val="accent1"/>
              </a:effectRef>
              <a:fontRef idx="minor">
                <a:schemeClr val="dk1"/>
              </a:fontRef>
            </p:style>
            <p:txBody>
              <a:bodyPr rtlCol="0" anchor="t"/>
              <a:lstStyle/>
              <a:p>
                <a:pPr algn="ctr">
                  <a:spcBef>
                    <a:spcPts val="300"/>
                  </a:spcBef>
                </a:pPr>
                <a:endParaRPr lang="en-US" sz="1600" b="1" dirty="0"/>
              </a:p>
            </p:txBody>
          </p:sp>
          <p:sp>
            <p:nvSpPr>
              <p:cNvPr id="33" name="Rounded Rectangle 32"/>
              <p:cNvSpPr/>
              <p:nvPr/>
            </p:nvSpPr>
            <p:spPr>
              <a:xfrm>
                <a:off x="280739" y="2085709"/>
                <a:ext cx="4804366" cy="485481"/>
              </a:xfrm>
              <a:prstGeom prst="roundRect">
                <a:avLst>
                  <a:gd name="adj" fmla="val 0"/>
                </a:avLst>
              </a:prstGeom>
            </p:spPr>
            <p:style>
              <a:lnRef idx="1">
                <a:schemeClr val="accent1"/>
              </a:lnRef>
              <a:fillRef idx="2">
                <a:schemeClr val="accent1"/>
              </a:fillRef>
              <a:effectRef idx="1">
                <a:schemeClr val="accent1"/>
              </a:effectRef>
              <a:fontRef idx="minor">
                <a:schemeClr val="dk1"/>
              </a:fontRef>
            </p:style>
            <p:txBody>
              <a:bodyPr rtlCol="0" anchor="t"/>
              <a:lstStyle/>
              <a:p>
                <a:pPr algn="ctr">
                  <a:spcBef>
                    <a:spcPts val="300"/>
                  </a:spcBef>
                </a:pPr>
                <a:r>
                  <a:rPr lang="en-IN" sz="1600" b="1" dirty="0" smtClean="0"/>
                  <a:t>Differentiators - </a:t>
                </a:r>
                <a:r>
                  <a:rPr lang="en-IN" sz="1600" dirty="0"/>
                  <a:t>Compared with </a:t>
                </a:r>
                <a:r>
                  <a:rPr lang="en-IN" sz="1600" dirty="0" smtClean="0"/>
                  <a:t>other coalition </a:t>
                </a:r>
                <a:r>
                  <a:rPr lang="en-IN" sz="1600" dirty="0"/>
                  <a:t>programs and learning from Empower &amp; Tata </a:t>
                </a:r>
                <a:r>
                  <a:rPr lang="en-IN" sz="1600" dirty="0" smtClean="0"/>
                  <a:t>Card</a:t>
                </a:r>
                <a:endParaRPr lang="en-IN" sz="1600" dirty="0"/>
              </a:p>
            </p:txBody>
          </p:sp>
        </p:grpSp>
        <p:pic>
          <p:nvPicPr>
            <p:cNvPr id="6" name="Picture 5"/>
            <p:cNvPicPr>
              <a:picLocks noChangeAspect="1"/>
            </p:cNvPicPr>
            <p:nvPr/>
          </p:nvPicPr>
          <p:blipFill>
            <a:blip r:embed="rId3"/>
            <a:stretch>
              <a:fillRect/>
            </a:stretch>
          </p:blipFill>
          <p:spPr>
            <a:xfrm>
              <a:off x="6355531" y="2111802"/>
              <a:ext cx="5579272" cy="2316524"/>
            </a:xfrm>
            <a:prstGeom prst="rect">
              <a:avLst/>
            </a:prstGeom>
          </p:spPr>
        </p:pic>
      </p:grpSp>
      <p:pic>
        <p:nvPicPr>
          <p:cNvPr id="11" name="Picture 10"/>
          <p:cNvPicPr>
            <a:picLocks noChangeAspect="1"/>
          </p:cNvPicPr>
          <p:nvPr/>
        </p:nvPicPr>
        <p:blipFill>
          <a:blip r:embed="rId4"/>
          <a:stretch>
            <a:fillRect/>
          </a:stretch>
        </p:blipFill>
        <p:spPr>
          <a:xfrm>
            <a:off x="1439056" y="2202139"/>
            <a:ext cx="4383305" cy="2442905"/>
          </a:xfrm>
          <a:prstGeom prst="rect">
            <a:avLst/>
          </a:prstGeom>
        </p:spPr>
      </p:pic>
    </p:spTree>
    <p:extLst>
      <p:ext uri="{BB962C8B-B14F-4D97-AF65-F5344CB8AC3E}">
        <p14:creationId xmlns:p14="http://schemas.microsoft.com/office/powerpoint/2010/main" val="350494789"/>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040F425-731D-4835-A38A-9545B9CAE996}" type="slidenum">
              <a:rPr lang="en-IN" smtClean="0">
                <a:solidFill>
                  <a:srgbClr val="000000">
                    <a:tint val="75000"/>
                  </a:srgbClr>
                </a:solidFill>
              </a:rPr>
              <a:pPr/>
              <a:t>53</a:t>
            </a:fld>
            <a:endParaRPr lang="en-IN" dirty="0">
              <a:solidFill>
                <a:srgbClr val="000000">
                  <a:tint val="75000"/>
                </a:srgbClr>
              </a:solidFill>
            </a:endParaRPr>
          </a:p>
        </p:txBody>
      </p:sp>
      <p:sp>
        <p:nvSpPr>
          <p:cNvPr id="5" name="Rectangle 4"/>
          <p:cNvSpPr/>
          <p:nvPr/>
        </p:nvSpPr>
        <p:spPr>
          <a:xfrm>
            <a:off x="1818147" y="237066"/>
            <a:ext cx="8555805" cy="523220"/>
          </a:xfrm>
          <a:prstGeom prst="rect">
            <a:avLst/>
          </a:prstGeom>
          <a:solidFill>
            <a:schemeClr val="bg1"/>
          </a:solidFill>
        </p:spPr>
        <p:txBody>
          <a:bodyPr wrap="none" anchor="ctr">
            <a:spAutoFit/>
          </a:bodyPr>
          <a:lstStyle/>
          <a:p>
            <a:pPr algn="ctr"/>
            <a:r>
              <a:rPr lang="en-IN" sz="2800" b="1" dirty="0" smtClean="0">
                <a:solidFill>
                  <a:srgbClr val="0070C0"/>
                </a:solidFill>
                <a:latin typeface="Leelawadee UI" panose="020B0502040204020203" pitchFamily="34" charset="-34"/>
                <a:cs typeface="Leelawadee UI" panose="020B0502040204020203" pitchFamily="34" charset="-34"/>
              </a:rPr>
              <a:t>Tata Treats – a Key enabler to Customer Centricity</a:t>
            </a:r>
            <a:endParaRPr lang="en-IN" sz="2800" b="1" dirty="0">
              <a:solidFill>
                <a:srgbClr val="0070C0"/>
              </a:solidFill>
              <a:latin typeface="Leelawadee UI" panose="020B0502040204020203" pitchFamily="34" charset="-34"/>
              <a:cs typeface="Leelawadee UI" panose="020B0502040204020203" pitchFamily="34" charset="-34"/>
            </a:endParaRPr>
          </a:p>
        </p:txBody>
      </p:sp>
      <p:grpSp>
        <p:nvGrpSpPr>
          <p:cNvPr id="15" name="Group 14"/>
          <p:cNvGrpSpPr/>
          <p:nvPr/>
        </p:nvGrpSpPr>
        <p:grpSpPr>
          <a:xfrm>
            <a:off x="280739" y="856538"/>
            <a:ext cx="4804366" cy="2525454"/>
            <a:chOff x="505327" y="856538"/>
            <a:chExt cx="4804366" cy="2525454"/>
          </a:xfrm>
        </p:grpSpPr>
        <p:sp>
          <p:nvSpPr>
            <p:cNvPr id="8" name="Rounded Rectangle 7"/>
            <p:cNvSpPr/>
            <p:nvPr/>
          </p:nvSpPr>
          <p:spPr>
            <a:xfrm>
              <a:off x="505327" y="856538"/>
              <a:ext cx="4804366" cy="2525454"/>
            </a:xfrm>
            <a:prstGeom prst="roundRect">
              <a:avLst>
                <a:gd name="adj" fmla="val 0"/>
              </a:avLst>
            </a:prstGeom>
          </p:spPr>
          <p:style>
            <a:lnRef idx="1">
              <a:schemeClr val="accent1"/>
            </a:lnRef>
            <a:fillRef idx="2">
              <a:schemeClr val="accent1"/>
            </a:fillRef>
            <a:effectRef idx="1">
              <a:schemeClr val="accent1"/>
            </a:effectRef>
            <a:fontRef idx="minor">
              <a:schemeClr val="dk1"/>
            </a:fontRef>
          </p:style>
          <p:txBody>
            <a:bodyPr rtlCol="0" anchor="t"/>
            <a:lstStyle/>
            <a:p>
              <a:pPr algn="ctr">
                <a:spcBef>
                  <a:spcPts val="300"/>
                </a:spcBef>
              </a:pPr>
              <a:r>
                <a:rPr lang="en-US" sz="1600" b="1" dirty="0"/>
                <a:t>TATA Group has one of the largest consumer connect </a:t>
              </a:r>
              <a:r>
                <a:rPr lang="en-US" sz="1600" b="1" dirty="0" smtClean="0"/>
                <a:t>; </a:t>
              </a:r>
              <a:r>
                <a:rPr lang="en-US" sz="1600" b="1" dirty="0"/>
                <a:t>still </a:t>
              </a:r>
              <a:r>
                <a:rPr lang="en-IN" sz="1600" b="1" kern="0" dirty="0">
                  <a:cs typeface="Leelawadee" panose="020B0502040204020203" pitchFamily="34" charset="-34"/>
                </a:rPr>
                <a:t>we have limited cross-linkage </a:t>
              </a:r>
              <a:endParaRPr lang="en-US" sz="1600" b="1" dirty="0"/>
            </a:p>
          </p:txBody>
        </p:sp>
        <p:pic>
          <p:nvPicPr>
            <p:cNvPr id="2" name="Picture 1"/>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514430" y="1681530"/>
              <a:ext cx="4795262" cy="1700462"/>
            </a:xfrm>
            <a:prstGeom prst="rect">
              <a:avLst/>
            </a:prstGeom>
          </p:spPr>
        </p:pic>
      </p:grpSp>
      <p:grpSp>
        <p:nvGrpSpPr>
          <p:cNvPr id="13" name="Group 12"/>
          <p:cNvGrpSpPr/>
          <p:nvPr/>
        </p:nvGrpSpPr>
        <p:grpSpPr>
          <a:xfrm>
            <a:off x="289842" y="3632809"/>
            <a:ext cx="4804366" cy="2525454"/>
            <a:chOff x="5839327" y="856538"/>
            <a:chExt cx="4804366" cy="2525454"/>
          </a:xfrm>
        </p:grpSpPr>
        <p:sp>
          <p:nvSpPr>
            <p:cNvPr id="9" name="Rounded Rectangle 8"/>
            <p:cNvSpPr/>
            <p:nvPr/>
          </p:nvSpPr>
          <p:spPr>
            <a:xfrm>
              <a:off x="5839327" y="856538"/>
              <a:ext cx="4804366" cy="2525454"/>
            </a:xfrm>
            <a:prstGeom prst="roundRect">
              <a:avLst>
                <a:gd name="adj" fmla="val 0"/>
              </a:avLst>
            </a:prstGeom>
          </p:spPr>
          <p:style>
            <a:lnRef idx="1">
              <a:schemeClr val="accent1"/>
            </a:lnRef>
            <a:fillRef idx="2">
              <a:schemeClr val="accent1"/>
            </a:fillRef>
            <a:effectRef idx="1">
              <a:schemeClr val="accent1"/>
            </a:effectRef>
            <a:fontRef idx="minor">
              <a:schemeClr val="dk1"/>
            </a:fontRef>
          </p:style>
          <p:txBody>
            <a:bodyPr rtlCol="0" anchor="t"/>
            <a:lstStyle/>
            <a:p>
              <a:pPr algn="ctr">
                <a:spcBef>
                  <a:spcPts val="300"/>
                </a:spcBef>
              </a:pPr>
              <a:r>
                <a:rPr lang="en-IN" sz="1600" b="1" dirty="0"/>
                <a:t>Opportunity exist to deepen consumer </a:t>
              </a:r>
              <a:r>
                <a:rPr lang="en-IN" sz="1600" b="1" dirty="0" smtClean="0"/>
                <a:t>engagement</a:t>
              </a:r>
            </a:p>
            <a:p>
              <a:pPr marL="223838" indent="-223838">
                <a:spcBef>
                  <a:spcPts val="300"/>
                </a:spcBef>
                <a:buFont typeface="Arial" panose="020B0604020202020204" pitchFamily="34" charset="0"/>
                <a:buChar char="•"/>
              </a:pPr>
              <a:r>
                <a:rPr lang="en-US" sz="1400" dirty="0" smtClean="0"/>
                <a:t>Only </a:t>
              </a:r>
              <a:r>
                <a:rPr lang="en-US" sz="1400" dirty="0"/>
                <a:t>1 of 5 consumers engage through a loyalty </a:t>
              </a:r>
              <a:r>
                <a:rPr lang="en-US" sz="1400" dirty="0" smtClean="0"/>
                <a:t>program</a:t>
              </a:r>
              <a:endParaRPr lang="en-US" sz="1400" dirty="0"/>
            </a:p>
            <a:p>
              <a:pPr marL="223838" indent="-223838">
                <a:spcBef>
                  <a:spcPts val="300"/>
                </a:spcBef>
                <a:buFont typeface="Arial" panose="020B0604020202020204" pitchFamily="34" charset="0"/>
                <a:buChar char="•"/>
              </a:pPr>
              <a:r>
                <a:rPr lang="en-US" sz="1400" dirty="0" err="1" smtClean="0"/>
                <a:t>Siloed</a:t>
              </a:r>
              <a:r>
                <a:rPr lang="en-US" sz="1400" dirty="0" smtClean="0"/>
                <a:t> view of customer across the group</a:t>
              </a:r>
              <a:endParaRPr lang="en-IN" sz="1400" dirty="0"/>
            </a:p>
          </p:txBody>
        </p:sp>
        <p:pic>
          <p:nvPicPr>
            <p:cNvPr id="6" name="Picture 5"/>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5851078" y="1704248"/>
              <a:ext cx="4792614" cy="1677744"/>
            </a:xfrm>
            <a:prstGeom prst="rect">
              <a:avLst/>
            </a:prstGeom>
          </p:spPr>
        </p:pic>
      </p:grpSp>
      <p:grpSp>
        <p:nvGrpSpPr>
          <p:cNvPr id="16" name="Group 15"/>
          <p:cNvGrpSpPr/>
          <p:nvPr/>
        </p:nvGrpSpPr>
        <p:grpSpPr>
          <a:xfrm>
            <a:off x="5762423" y="1614805"/>
            <a:ext cx="6293948" cy="2917045"/>
            <a:chOff x="2767022" y="3249727"/>
            <a:chExt cx="6293948" cy="2917045"/>
          </a:xfrm>
        </p:grpSpPr>
        <p:sp>
          <p:nvSpPr>
            <p:cNvPr id="18" name="Rounded Rectangle 17"/>
            <p:cNvSpPr/>
            <p:nvPr/>
          </p:nvSpPr>
          <p:spPr>
            <a:xfrm>
              <a:off x="2767023" y="3867056"/>
              <a:ext cx="6293947" cy="2299716"/>
            </a:xfrm>
            <a:prstGeom prst="roundRect">
              <a:avLst>
                <a:gd name="adj" fmla="val 0"/>
              </a:avLst>
            </a:prstGeom>
          </p:spPr>
          <p:style>
            <a:lnRef idx="1">
              <a:schemeClr val="accent1"/>
            </a:lnRef>
            <a:fillRef idx="2">
              <a:schemeClr val="accent1"/>
            </a:fillRef>
            <a:effectRef idx="1">
              <a:schemeClr val="accent1"/>
            </a:effectRef>
            <a:fontRef idx="minor">
              <a:schemeClr val="dk1"/>
            </a:fontRef>
          </p:style>
          <p:txBody>
            <a:bodyPr rtlCol="0" anchor="ctr"/>
            <a:lstStyle/>
            <a:p>
              <a:pPr algn="ctr">
                <a:spcBef>
                  <a:spcPts val="600"/>
                </a:spcBef>
                <a:spcAft>
                  <a:spcPts val="600"/>
                </a:spcAft>
              </a:pPr>
              <a:endParaRPr lang="en-IN" sz="1400" dirty="0"/>
            </a:p>
          </p:txBody>
        </p:sp>
        <p:sp>
          <p:nvSpPr>
            <p:cNvPr id="17" name="Rounded Rectangle 16"/>
            <p:cNvSpPr/>
            <p:nvPr/>
          </p:nvSpPr>
          <p:spPr>
            <a:xfrm>
              <a:off x="2767022" y="3249727"/>
              <a:ext cx="6293947" cy="850882"/>
            </a:xfrm>
            <a:prstGeom prst="roundRect">
              <a:avLst>
                <a:gd name="adj" fmla="val 0"/>
              </a:avLst>
            </a:prstGeom>
          </p:spPr>
          <p:style>
            <a:lnRef idx="1">
              <a:schemeClr val="accent1"/>
            </a:lnRef>
            <a:fillRef idx="2">
              <a:schemeClr val="accent1"/>
            </a:fillRef>
            <a:effectRef idx="1">
              <a:schemeClr val="accent1"/>
            </a:effectRef>
            <a:fontRef idx="minor">
              <a:schemeClr val="dk1"/>
            </a:fontRef>
          </p:style>
          <p:txBody>
            <a:bodyPr rtlCol="0" anchor="t"/>
            <a:lstStyle/>
            <a:p>
              <a:pPr algn="ctr">
                <a:spcAft>
                  <a:spcPts val="600"/>
                </a:spcAft>
              </a:pPr>
              <a:r>
                <a:rPr lang="en-IN" sz="1600" b="1" dirty="0"/>
                <a:t>Tata Treats – a key Enabler to customer centricity</a:t>
              </a:r>
            </a:p>
            <a:p>
              <a:pPr algn="ctr">
                <a:spcAft>
                  <a:spcPts val="600"/>
                </a:spcAft>
              </a:pPr>
              <a:r>
                <a:rPr lang="en-IN" sz="1400" dirty="0" smtClean="0"/>
                <a:t>Powered </a:t>
              </a:r>
              <a:r>
                <a:rPr lang="en-IN" sz="1400" dirty="0"/>
                <a:t>by insights for Value-based segmented and </a:t>
              </a:r>
              <a:r>
                <a:rPr lang="en-IN" sz="1400" dirty="0" err="1"/>
                <a:t>omni</a:t>
              </a:r>
              <a:r>
                <a:rPr lang="en-IN" sz="1400" dirty="0"/>
                <a:t>-channel marketing </a:t>
              </a:r>
              <a:r>
                <a:rPr lang="en-IN" sz="1400" dirty="0" smtClean="0"/>
                <a:t>actions</a:t>
              </a:r>
              <a:endParaRPr lang="en-IN" sz="1400" dirty="0"/>
            </a:p>
          </p:txBody>
        </p:sp>
      </p:grpSp>
      <p:pic>
        <p:nvPicPr>
          <p:cNvPr id="7" name="Picture 6"/>
          <p:cNvPicPr>
            <a:picLocks noChangeAspect="1"/>
          </p:cNvPicPr>
          <p:nvPr/>
        </p:nvPicPr>
        <p:blipFill>
          <a:blip r:embed="rId4"/>
          <a:stretch>
            <a:fillRect/>
          </a:stretch>
        </p:blipFill>
        <p:spPr>
          <a:xfrm>
            <a:off x="5762424" y="2489882"/>
            <a:ext cx="6293947" cy="2081153"/>
          </a:xfrm>
          <a:prstGeom prst="rect">
            <a:avLst/>
          </a:prstGeom>
        </p:spPr>
      </p:pic>
      <p:sp>
        <p:nvSpPr>
          <p:cNvPr id="19" name="Isosceles Triangle 18"/>
          <p:cNvSpPr/>
          <p:nvPr/>
        </p:nvSpPr>
        <p:spPr>
          <a:xfrm rot="5400000">
            <a:off x="3107466" y="3212415"/>
            <a:ext cx="4796589" cy="289188"/>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10" name="Straight Arrow Connector 9"/>
          <p:cNvCxnSpPr/>
          <p:nvPr/>
        </p:nvCxnSpPr>
        <p:spPr>
          <a:xfrm>
            <a:off x="5762423" y="4895536"/>
            <a:ext cx="6293947" cy="0"/>
          </a:xfrm>
          <a:prstGeom prst="straightConnector1">
            <a:avLst/>
          </a:prstGeom>
          <a:ln w="117475">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7930327" y="5026467"/>
            <a:ext cx="2975815" cy="307777"/>
          </a:xfrm>
          <a:prstGeom prst="rect">
            <a:avLst/>
          </a:prstGeom>
          <a:solidFill>
            <a:schemeClr val="bg1"/>
          </a:solidFill>
        </p:spPr>
        <p:txBody>
          <a:bodyPr wrap="none" rtlCol="0">
            <a:spAutoFit/>
          </a:bodyPr>
          <a:lstStyle/>
          <a:p>
            <a:r>
              <a:rPr lang="en-IN" sz="1400" dirty="0" smtClean="0"/>
              <a:t>Brands with No Loyalty Program today</a:t>
            </a:r>
            <a:endParaRPr lang="en-IN" sz="1400" dirty="0"/>
          </a:p>
        </p:txBody>
      </p:sp>
      <p:cxnSp>
        <p:nvCxnSpPr>
          <p:cNvPr id="30" name="Straight Arrow Connector 29"/>
          <p:cNvCxnSpPr/>
          <p:nvPr/>
        </p:nvCxnSpPr>
        <p:spPr>
          <a:xfrm>
            <a:off x="8011607" y="5636971"/>
            <a:ext cx="3814448" cy="0"/>
          </a:xfrm>
          <a:prstGeom prst="straightConnector1">
            <a:avLst/>
          </a:prstGeom>
          <a:ln w="117475">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flipH="1" flipV="1">
            <a:off x="5762423" y="5619171"/>
            <a:ext cx="2040457" cy="17800"/>
          </a:xfrm>
          <a:prstGeom prst="straightConnector1">
            <a:avLst/>
          </a:prstGeom>
          <a:ln w="117475">
            <a:prstDash val="sysDash"/>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7969719" y="5770082"/>
            <a:ext cx="2725746" cy="307777"/>
          </a:xfrm>
          <a:prstGeom prst="rect">
            <a:avLst/>
          </a:prstGeom>
          <a:solidFill>
            <a:schemeClr val="bg1"/>
          </a:solidFill>
        </p:spPr>
        <p:txBody>
          <a:bodyPr wrap="none" rtlCol="0">
            <a:spAutoFit/>
          </a:bodyPr>
          <a:lstStyle/>
          <a:p>
            <a:r>
              <a:rPr lang="en-IN" sz="1400" dirty="0" smtClean="0"/>
              <a:t>Brands with Loyalty Program today</a:t>
            </a:r>
            <a:endParaRPr lang="en-IN" sz="1400" dirty="0"/>
          </a:p>
        </p:txBody>
      </p:sp>
      <p:cxnSp>
        <p:nvCxnSpPr>
          <p:cNvPr id="12" name="Straight Connector 11"/>
          <p:cNvCxnSpPr/>
          <p:nvPr/>
        </p:nvCxnSpPr>
        <p:spPr>
          <a:xfrm>
            <a:off x="7802880" y="3801979"/>
            <a:ext cx="0" cy="1834992"/>
          </a:xfrm>
          <a:prstGeom prst="line">
            <a:avLst/>
          </a:prstGeom>
          <a:ln w="12700">
            <a:solidFill>
              <a:schemeClr val="accent1">
                <a:lumMod val="50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01636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 name="Rectangle 181"/>
          <p:cNvSpPr/>
          <p:nvPr/>
        </p:nvSpPr>
        <p:spPr>
          <a:xfrm>
            <a:off x="439268" y="1492418"/>
            <a:ext cx="2985511" cy="4482733"/>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Slide Number Placeholder 3"/>
          <p:cNvSpPr>
            <a:spLocks noGrp="1"/>
          </p:cNvSpPr>
          <p:nvPr>
            <p:ph type="sldNum" sz="quarter" idx="12"/>
          </p:nvPr>
        </p:nvSpPr>
        <p:spPr/>
        <p:txBody>
          <a:bodyPr/>
          <a:lstStyle/>
          <a:p>
            <a:fld id="{3040F425-731D-4835-A38A-9545B9CAE996}" type="slidenum">
              <a:rPr lang="en-IN" smtClean="0">
                <a:solidFill>
                  <a:srgbClr val="000000">
                    <a:tint val="75000"/>
                  </a:srgbClr>
                </a:solidFill>
              </a:rPr>
              <a:pPr/>
              <a:t>6</a:t>
            </a:fld>
            <a:endParaRPr lang="en-IN" dirty="0">
              <a:solidFill>
                <a:srgbClr val="000000">
                  <a:tint val="75000"/>
                </a:srgbClr>
              </a:solidFill>
            </a:endParaRPr>
          </a:p>
        </p:txBody>
      </p:sp>
      <p:sp>
        <p:nvSpPr>
          <p:cNvPr id="122" name="Rectangle 121"/>
          <p:cNvSpPr/>
          <p:nvPr/>
        </p:nvSpPr>
        <p:spPr>
          <a:xfrm>
            <a:off x="3424779" y="1015899"/>
            <a:ext cx="4005367" cy="463640"/>
          </a:xfrm>
          <a:prstGeom prst="rect">
            <a:avLst/>
          </a:prstGeom>
          <a:solidFill>
            <a:srgbClr val="0E5580">
              <a:lumMod val="75000"/>
            </a:srgbClr>
          </a:solidFill>
          <a:ln w="28575" cap="rnd"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600" b="1" i="0" u="none" strike="noStrike" kern="0" cap="none" spc="0" normalizeH="0" baseline="0" noProof="0" dirty="0" smtClean="0">
                <a:ln>
                  <a:noFill/>
                </a:ln>
                <a:solidFill>
                  <a:prstClr val="white"/>
                </a:solidFill>
                <a:effectLst/>
                <a:uLnTx/>
                <a:uFillTx/>
                <a:latin typeface="Leelawadee" panose="020B0502040204020203" pitchFamily="34" charset="-34"/>
                <a:cs typeface="Leelawadee" panose="020B0502040204020203" pitchFamily="34" charset="-34"/>
              </a:rPr>
              <a:t>Global Programs</a:t>
            </a:r>
          </a:p>
        </p:txBody>
      </p:sp>
      <p:sp>
        <p:nvSpPr>
          <p:cNvPr id="123" name="Rectangle 122"/>
          <p:cNvSpPr/>
          <p:nvPr/>
        </p:nvSpPr>
        <p:spPr>
          <a:xfrm>
            <a:off x="7624294" y="1015899"/>
            <a:ext cx="4017244" cy="463640"/>
          </a:xfrm>
          <a:prstGeom prst="rect">
            <a:avLst/>
          </a:prstGeom>
          <a:solidFill>
            <a:srgbClr val="0E5580">
              <a:lumMod val="75000"/>
            </a:srgbClr>
          </a:solidFill>
          <a:ln w="28575" cap="rnd"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600" b="1" i="0" u="none" strike="noStrike" kern="0" cap="none" spc="0" normalizeH="0" baseline="0" noProof="0" dirty="0" smtClean="0">
                <a:ln>
                  <a:noFill/>
                </a:ln>
                <a:solidFill>
                  <a:prstClr val="white"/>
                </a:solidFill>
                <a:effectLst/>
                <a:uLnTx/>
                <a:uFillTx/>
                <a:latin typeface="Leelawadee" panose="020B0502040204020203" pitchFamily="34" charset="-34"/>
                <a:cs typeface="Leelawadee" panose="020B0502040204020203" pitchFamily="34" charset="-34"/>
              </a:rPr>
              <a:t>Indian Programs</a:t>
            </a:r>
          </a:p>
        </p:txBody>
      </p:sp>
      <p:sp>
        <p:nvSpPr>
          <p:cNvPr id="124" name="Rectangle 123"/>
          <p:cNvSpPr/>
          <p:nvPr/>
        </p:nvSpPr>
        <p:spPr>
          <a:xfrm>
            <a:off x="851396" y="1506513"/>
            <a:ext cx="2200902" cy="637200"/>
          </a:xfrm>
          <a:prstGeom prst="rect">
            <a:avLst/>
          </a:prstGeom>
          <a:solidFill>
            <a:srgbClr val="0070C0"/>
          </a:solidFill>
          <a:ln w="28575" cap="rnd"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400" b="1" i="0" u="none" strike="noStrike" kern="0" cap="none" spc="0" normalizeH="0" baseline="0" noProof="0" dirty="0" smtClean="0">
                <a:ln>
                  <a:noFill/>
                </a:ln>
                <a:solidFill>
                  <a:prstClr val="white"/>
                </a:solidFill>
                <a:effectLst/>
                <a:uLnTx/>
                <a:uFillTx/>
                <a:latin typeface="Leelawadee" panose="020B0502040204020203" pitchFamily="34" charset="-34"/>
                <a:cs typeface="Leelawadee" panose="020B0502040204020203" pitchFamily="34" charset="-34"/>
              </a:rPr>
              <a:t>Airlines</a:t>
            </a:r>
          </a:p>
        </p:txBody>
      </p:sp>
      <p:sp>
        <p:nvSpPr>
          <p:cNvPr id="125" name="Rectangle 124"/>
          <p:cNvSpPr/>
          <p:nvPr/>
        </p:nvSpPr>
        <p:spPr>
          <a:xfrm>
            <a:off x="838887" y="2259069"/>
            <a:ext cx="2200902" cy="637200"/>
          </a:xfrm>
          <a:prstGeom prst="rect">
            <a:avLst/>
          </a:prstGeom>
          <a:solidFill>
            <a:srgbClr val="0070C0"/>
          </a:solidFill>
          <a:ln w="28575" cap="rnd" cmpd="sng" algn="ctr">
            <a:solidFill>
              <a:sysClr val="window" lastClr="FFFFFF"/>
            </a:solidFill>
            <a:prstDash val="solid"/>
          </a:ln>
          <a:effectLst/>
        </p:spPr>
        <p:txBody>
          <a:bodyPr rtlCol="0" anchor="ctr"/>
          <a:lstStyle/>
          <a:p>
            <a:pPr algn="ctr"/>
            <a:r>
              <a:rPr lang="en-IN" sz="1400" b="1" kern="0" dirty="0">
                <a:solidFill>
                  <a:prstClr val="white"/>
                </a:solidFill>
                <a:latin typeface="Leelawadee" panose="020B0502040204020203" pitchFamily="34" charset="-34"/>
                <a:cs typeface="Leelawadee" panose="020B0502040204020203" pitchFamily="34" charset="-34"/>
              </a:rPr>
              <a:t>Hotels</a:t>
            </a:r>
          </a:p>
        </p:txBody>
      </p:sp>
      <p:sp>
        <p:nvSpPr>
          <p:cNvPr id="126" name="Rectangle 125"/>
          <p:cNvSpPr/>
          <p:nvPr/>
        </p:nvSpPr>
        <p:spPr>
          <a:xfrm>
            <a:off x="838887" y="3039983"/>
            <a:ext cx="2200902" cy="637200"/>
          </a:xfrm>
          <a:prstGeom prst="rect">
            <a:avLst/>
          </a:prstGeom>
          <a:solidFill>
            <a:srgbClr val="0070C0"/>
          </a:solidFill>
          <a:ln w="28575" cap="rnd" cmpd="sng" algn="ctr">
            <a:solidFill>
              <a:sysClr val="window" lastClr="FFFFFF"/>
            </a:solidFill>
            <a:prstDash val="solid"/>
          </a:ln>
          <a:effectLst/>
        </p:spPr>
        <p:txBody>
          <a:bodyPr rtlCol="0" anchor="ctr"/>
          <a:lstStyle/>
          <a:p>
            <a:pPr algn="ctr"/>
            <a:r>
              <a:rPr lang="en-IN" sz="1400" b="1" kern="0" dirty="0">
                <a:solidFill>
                  <a:prstClr val="white"/>
                </a:solidFill>
                <a:latin typeface="Leelawadee" panose="020B0502040204020203" pitchFamily="34" charset="-34"/>
                <a:cs typeface="Leelawadee" panose="020B0502040204020203" pitchFamily="34" charset="-34"/>
              </a:rPr>
              <a:t>Credit Cards</a:t>
            </a:r>
          </a:p>
        </p:txBody>
      </p:sp>
      <p:sp>
        <p:nvSpPr>
          <p:cNvPr id="127" name="Rectangle 126"/>
          <p:cNvSpPr/>
          <p:nvPr/>
        </p:nvSpPr>
        <p:spPr>
          <a:xfrm>
            <a:off x="838887" y="5330455"/>
            <a:ext cx="2200902" cy="635678"/>
          </a:xfrm>
          <a:prstGeom prst="rect">
            <a:avLst/>
          </a:prstGeom>
          <a:solidFill>
            <a:srgbClr val="0070C0"/>
          </a:solidFill>
          <a:ln w="28575" cap="rnd" cmpd="sng" algn="ctr">
            <a:solidFill>
              <a:sysClr val="window" lastClr="FFFFFF"/>
            </a:solidFill>
            <a:prstDash val="solid"/>
          </a:ln>
          <a:effectLst/>
        </p:spPr>
        <p:txBody>
          <a:bodyPr rtlCol="0" anchor="ctr"/>
          <a:lstStyle/>
          <a:p>
            <a:pPr algn="ctr"/>
            <a:r>
              <a:rPr lang="en-IN" sz="1400" b="1" kern="0" dirty="0">
                <a:solidFill>
                  <a:prstClr val="white"/>
                </a:solidFill>
                <a:latin typeface="Leelawadee" panose="020B0502040204020203" pitchFamily="34" charset="-34"/>
                <a:cs typeface="Leelawadee" panose="020B0502040204020203" pitchFamily="34" charset="-34"/>
              </a:rPr>
              <a:t>Coalition Loyalty</a:t>
            </a:r>
          </a:p>
        </p:txBody>
      </p:sp>
      <p:pic>
        <p:nvPicPr>
          <p:cNvPr id="128" name="Picture 2" descr="http://corporate.shoppersstop.com/Mobileapp/images/logo.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32820" y="3879555"/>
            <a:ext cx="944318" cy="434249"/>
          </a:xfrm>
          <a:prstGeom prst="rect">
            <a:avLst/>
          </a:prstGeom>
          <a:noFill/>
          <a:extLst>
            <a:ext uri="{909E8E84-426E-40DD-AFC4-6F175D3DCCD1}">
              <a14:hiddenFill xmlns:a14="http://schemas.microsoft.com/office/drawing/2010/main">
                <a:solidFill>
                  <a:srgbClr val="FFFFFF"/>
                </a:solidFill>
              </a14:hiddenFill>
            </a:ext>
          </a:extLst>
        </p:spPr>
      </p:pic>
      <p:sp>
        <p:nvSpPr>
          <p:cNvPr id="129" name="Rectangle 128"/>
          <p:cNvSpPr/>
          <p:nvPr/>
        </p:nvSpPr>
        <p:spPr>
          <a:xfrm>
            <a:off x="838887" y="3820898"/>
            <a:ext cx="2200902" cy="637200"/>
          </a:xfrm>
          <a:prstGeom prst="rect">
            <a:avLst/>
          </a:prstGeom>
          <a:solidFill>
            <a:srgbClr val="0070C0"/>
          </a:solidFill>
          <a:ln w="28575" cap="rnd" cmpd="sng" algn="ctr">
            <a:solidFill>
              <a:sysClr val="window" lastClr="FFFFFF"/>
            </a:solidFill>
            <a:prstDash val="solid"/>
          </a:ln>
          <a:effectLst/>
        </p:spPr>
        <p:txBody>
          <a:bodyPr rtlCol="0" anchor="ctr"/>
          <a:lstStyle/>
          <a:p>
            <a:pPr algn="ctr"/>
            <a:r>
              <a:rPr lang="en-IN" sz="1400" b="1" kern="0" dirty="0">
                <a:solidFill>
                  <a:prstClr val="white"/>
                </a:solidFill>
                <a:latin typeface="Leelawadee" panose="020B0502040204020203" pitchFamily="34" charset="-34"/>
                <a:cs typeface="Leelawadee" panose="020B0502040204020203" pitchFamily="34" charset="-34"/>
              </a:rPr>
              <a:t>Retail</a:t>
            </a:r>
          </a:p>
        </p:txBody>
      </p:sp>
      <p:pic>
        <p:nvPicPr>
          <p:cNvPr id="130" name="Picture 129"/>
          <p:cNvPicPr>
            <a:picLocks noChangeAspect="1"/>
          </p:cNvPicPr>
          <p:nvPr/>
        </p:nvPicPr>
        <p:blipFill>
          <a:blip r:embed="rId3"/>
          <a:stretch>
            <a:fillRect/>
          </a:stretch>
        </p:blipFill>
        <p:spPr>
          <a:xfrm>
            <a:off x="7728908" y="1712662"/>
            <a:ext cx="1486034" cy="329512"/>
          </a:xfrm>
          <a:prstGeom prst="rect">
            <a:avLst/>
          </a:prstGeom>
        </p:spPr>
      </p:pic>
      <p:pic>
        <p:nvPicPr>
          <p:cNvPr id="131" name="Picture 6" descr="LandmarkRewards"/>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926179" y="4708557"/>
            <a:ext cx="1326197" cy="305263"/>
          </a:xfrm>
          <a:prstGeom prst="rect">
            <a:avLst/>
          </a:prstGeom>
          <a:noFill/>
          <a:extLst>
            <a:ext uri="{909E8E84-426E-40DD-AFC4-6F175D3DCCD1}">
              <a14:hiddenFill xmlns:a14="http://schemas.microsoft.com/office/drawing/2010/main">
                <a:solidFill>
                  <a:srgbClr val="FFFFFF"/>
                </a:solidFill>
              </a14:hiddenFill>
            </a:ext>
          </a:extLst>
        </p:spPr>
      </p:pic>
      <p:pic>
        <p:nvPicPr>
          <p:cNvPr id="132" name="Picture 131"/>
          <p:cNvPicPr>
            <a:picLocks noChangeAspect="1"/>
          </p:cNvPicPr>
          <p:nvPr/>
        </p:nvPicPr>
        <p:blipFill>
          <a:blip r:embed="rId5"/>
          <a:stretch>
            <a:fillRect/>
          </a:stretch>
        </p:blipFill>
        <p:spPr>
          <a:xfrm>
            <a:off x="8479745" y="2375147"/>
            <a:ext cx="695192" cy="403825"/>
          </a:xfrm>
          <a:prstGeom prst="rect">
            <a:avLst/>
          </a:prstGeom>
        </p:spPr>
      </p:pic>
      <p:pic>
        <p:nvPicPr>
          <p:cNvPr id="133" name="Picture 132"/>
          <p:cNvPicPr>
            <a:picLocks noChangeAspect="1"/>
          </p:cNvPicPr>
          <p:nvPr/>
        </p:nvPicPr>
        <p:blipFill>
          <a:blip r:embed="rId6"/>
          <a:stretch>
            <a:fillRect/>
          </a:stretch>
        </p:blipFill>
        <p:spPr>
          <a:xfrm>
            <a:off x="3820969" y="2348831"/>
            <a:ext cx="737721" cy="427465"/>
          </a:xfrm>
          <a:prstGeom prst="rect">
            <a:avLst/>
          </a:prstGeom>
        </p:spPr>
      </p:pic>
      <p:pic>
        <p:nvPicPr>
          <p:cNvPr id="134" name="Picture 133"/>
          <p:cNvPicPr>
            <a:picLocks noChangeAspect="1"/>
          </p:cNvPicPr>
          <p:nvPr/>
        </p:nvPicPr>
        <p:blipFill>
          <a:blip r:embed="rId7"/>
          <a:stretch>
            <a:fillRect/>
          </a:stretch>
        </p:blipFill>
        <p:spPr>
          <a:xfrm>
            <a:off x="9304891" y="1637257"/>
            <a:ext cx="1102137" cy="451876"/>
          </a:xfrm>
          <a:prstGeom prst="rect">
            <a:avLst/>
          </a:prstGeom>
        </p:spPr>
      </p:pic>
      <p:pic>
        <p:nvPicPr>
          <p:cNvPr id="135" name="Picture 134"/>
          <p:cNvPicPr>
            <a:picLocks noChangeAspect="1"/>
          </p:cNvPicPr>
          <p:nvPr/>
        </p:nvPicPr>
        <p:blipFill>
          <a:blip r:embed="rId8"/>
          <a:stretch>
            <a:fillRect/>
          </a:stretch>
        </p:blipFill>
        <p:spPr>
          <a:xfrm>
            <a:off x="10695987" y="1611879"/>
            <a:ext cx="729345" cy="479832"/>
          </a:xfrm>
          <a:prstGeom prst="rect">
            <a:avLst/>
          </a:prstGeom>
        </p:spPr>
      </p:pic>
      <p:pic>
        <p:nvPicPr>
          <p:cNvPr id="136" name="Picture 135"/>
          <p:cNvPicPr>
            <a:picLocks noChangeAspect="1"/>
          </p:cNvPicPr>
          <p:nvPr/>
        </p:nvPicPr>
        <p:blipFill>
          <a:blip r:embed="rId9"/>
          <a:stretch>
            <a:fillRect/>
          </a:stretch>
        </p:blipFill>
        <p:spPr>
          <a:xfrm>
            <a:off x="5102686" y="2263124"/>
            <a:ext cx="816633" cy="498088"/>
          </a:xfrm>
          <a:prstGeom prst="rect">
            <a:avLst/>
          </a:prstGeom>
        </p:spPr>
      </p:pic>
      <p:pic>
        <p:nvPicPr>
          <p:cNvPr id="137" name="Picture 8" descr="http://www.spgpromos.com/passbook/images/spg-logo.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338628" y="2348562"/>
            <a:ext cx="845863" cy="429244"/>
          </a:xfrm>
          <a:prstGeom prst="rect">
            <a:avLst/>
          </a:prstGeom>
          <a:noFill/>
          <a:extLst>
            <a:ext uri="{909E8E84-426E-40DD-AFC4-6F175D3DCCD1}">
              <a14:hiddenFill xmlns:a14="http://schemas.microsoft.com/office/drawing/2010/main">
                <a:solidFill>
                  <a:srgbClr val="FFFFFF"/>
                </a:solidFill>
              </a14:hiddenFill>
            </a:ext>
          </a:extLst>
        </p:spPr>
      </p:pic>
      <p:pic>
        <p:nvPicPr>
          <p:cNvPr id="138" name="Picture 10" descr="http://cdn.thepointsguy.com/wp-content/uploads/2014/06/united_mileage_plus_3p_c_r.jp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4845382" y="1764092"/>
            <a:ext cx="1164159" cy="327619"/>
          </a:xfrm>
          <a:prstGeom prst="rect">
            <a:avLst/>
          </a:prstGeom>
          <a:noFill/>
          <a:extLst>
            <a:ext uri="{909E8E84-426E-40DD-AFC4-6F175D3DCCD1}">
              <a14:hiddenFill xmlns:a14="http://schemas.microsoft.com/office/drawing/2010/main">
                <a:solidFill>
                  <a:srgbClr val="FFFFFF"/>
                </a:solidFill>
              </a14:hiddenFill>
            </a:ext>
          </a:extLst>
        </p:spPr>
      </p:pic>
      <p:pic>
        <p:nvPicPr>
          <p:cNvPr id="139" name="Picture 12" descr="https://www.wyndhamrewards.com/trec/cm/global/wyndhamrewards/5820905480813938810.jp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3585154" y="1709490"/>
            <a:ext cx="1111910" cy="358485"/>
          </a:xfrm>
          <a:prstGeom prst="rect">
            <a:avLst/>
          </a:prstGeom>
          <a:noFill/>
          <a:extLst>
            <a:ext uri="{909E8E84-426E-40DD-AFC4-6F175D3DCCD1}">
              <a14:hiddenFill xmlns:a14="http://schemas.microsoft.com/office/drawing/2010/main">
                <a:solidFill>
                  <a:srgbClr val="FFFFFF"/>
                </a:solidFill>
              </a14:hiddenFill>
            </a:ext>
          </a:extLst>
        </p:spPr>
      </p:pic>
      <p:pic>
        <p:nvPicPr>
          <p:cNvPr id="140" name="Picture 14" descr="http://www.scandichotels.com/ImageVault/Images/id_13316/width_472/conversionFormatType_WebSafe/scope_0/ImageVaultHandler.aspx"/>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3551018" y="3092799"/>
            <a:ext cx="1167472" cy="395754"/>
          </a:xfrm>
          <a:prstGeom prst="rect">
            <a:avLst/>
          </a:prstGeom>
          <a:noFill/>
          <a:extLst>
            <a:ext uri="{909E8E84-426E-40DD-AFC4-6F175D3DCCD1}">
              <a14:hiddenFill xmlns:a14="http://schemas.microsoft.com/office/drawing/2010/main">
                <a:solidFill>
                  <a:srgbClr val="FFFFFF"/>
                </a:solidFill>
              </a14:hiddenFill>
            </a:ext>
          </a:extLst>
        </p:spPr>
      </p:pic>
      <p:pic>
        <p:nvPicPr>
          <p:cNvPr id="142" name="Picture 141"/>
          <p:cNvPicPr>
            <a:picLocks noChangeAspect="1"/>
          </p:cNvPicPr>
          <p:nvPr/>
        </p:nvPicPr>
        <p:blipFill rotWithShape="1">
          <a:blip r:embed="rId14"/>
          <a:srcRect b="22814"/>
          <a:stretch/>
        </p:blipFill>
        <p:spPr>
          <a:xfrm>
            <a:off x="6338628" y="3095674"/>
            <a:ext cx="976553" cy="405182"/>
          </a:xfrm>
          <a:prstGeom prst="rect">
            <a:avLst/>
          </a:prstGeom>
        </p:spPr>
      </p:pic>
      <p:pic>
        <p:nvPicPr>
          <p:cNvPr id="143" name="Picture 142"/>
          <p:cNvPicPr>
            <a:picLocks noChangeAspect="1"/>
          </p:cNvPicPr>
          <p:nvPr/>
        </p:nvPicPr>
        <p:blipFill>
          <a:blip r:embed="rId15"/>
          <a:stretch>
            <a:fillRect/>
          </a:stretch>
        </p:blipFill>
        <p:spPr>
          <a:xfrm>
            <a:off x="4949666" y="3069688"/>
            <a:ext cx="1250903" cy="445527"/>
          </a:xfrm>
          <a:prstGeom prst="rect">
            <a:avLst/>
          </a:prstGeom>
        </p:spPr>
      </p:pic>
      <p:pic>
        <p:nvPicPr>
          <p:cNvPr id="144" name="Picture 14" descr="http://www.scandichotels.com/ImageVault/Images/id_13316/width_472/conversionFormatType_WebSafe/scope_0/ImageVaultHandler.aspx"/>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0410902" y="3119020"/>
            <a:ext cx="1167472" cy="395754"/>
          </a:xfrm>
          <a:prstGeom prst="rect">
            <a:avLst/>
          </a:prstGeom>
          <a:noFill/>
          <a:extLst>
            <a:ext uri="{909E8E84-426E-40DD-AFC4-6F175D3DCCD1}">
              <a14:hiddenFill xmlns:a14="http://schemas.microsoft.com/office/drawing/2010/main">
                <a:solidFill>
                  <a:srgbClr val="FFFFFF"/>
                </a:solidFill>
              </a14:hiddenFill>
            </a:ext>
          </a:extLst>
        </p:spPr>
      </p:pic>
      <p:pic>
        <p:nvPicPr>
          <p:cNvPr id="145" name="Picture 18" descr="State Bank"/>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798633" y="3112861"/>
            <a:ext cx="1230478" cy="355630"/>
          </a:xfrm>
          <a:prstGeom prst="rect">
            <a:avLst/>
          </a:prstGeom>
          <a:noFill/>
          <a:extLst>
            <a:ext uri="{909E8E84-426E-40DD-AFC4-6F175D3DCCD1}">
              <a14:hiddenFill xmlns:a14="http://schemas.microsoft.com/office/drawing/2010/main">
                <a:solidFill>
                  <a:srgbClr val="FFFFFF"/>
                </a:solidFill>
              </a14:hiddenFill>
            </a:ext>
          </a:extLst>
        </p:spPr>
      </p:pic>
      <p:pic>
        <p:nvPicPr>
          <p:cNvPr id="146" name="Picture 28" descr="http://www.payback.in/content/dam/payback/portal/icons/payback_logo.png"/>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8827341" y="5407678"/>
            <a:ext cx="1349797" cy="481232"/>
          </a:xfrm>
          <a:prstGeom prst="rect">
            <a:avLst/>
          </a:prstGeom>
          <a:noFill/>
          <a:extLst>
            <a:ext uri="{909E8E84-426E-40DD-AFC4-6F175D3DCCD1}">
              <a14:hiddenFill xmlns:a14="http://schemas.microsoft.com/office/drawing/2010/main">
                <a:solidFill>
                  <a:srgbClr val="FFFFFF"/>
                </a:solidFill>
              </a14:hiddenFill>
            </a:ext>
          </a:extLst>
        </p:spPr>
      </p:pic>
      <p:pic>
        <p:nvPicPr>
          <p:cNvPr id="147" name="Picture 32" descr="https://www.virgintrainseastcoast.com/globalassets/_page-structure/rewards/spotlight/nectar_logo_white.jpg"/>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3555453" y="5336554"/>
            <a:ext cx="1135938" cy="638597"/>
          </a:xfrm>
          <a:prstGeom prst="rect">
            <a:avLst/>
          </a:prstGeom>
          <a:noFill/>
          <a:extLst>
            <a:ext uri="{909E8E84-426E-40DD-AFC4-6F175D3DCCD1}">
              <a14:hiddenFill xmlns:a14="http://schemas.microsoft.com/office/drawing/2010/main">
                <a:solidFill>
                  <a:srgbClr val="FFFFFF"/>
                </a:solidFill>
              </a14:hiddenFill>
            </a:ext>
          </a:extLst>
        </p:spPr>
      </p:pic>
      <p:pic>
        <p:nvPicPr>
          <p:cNvPr id="148" name="Picture 28" descr="http://www.payback.in/content/dam/payback/portal/icons/payback_logo.png"/>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4644941" y="5404476"/>
            <a:ext cx="1349797" cy="481232"/>
          </a:xfrm>
          <a:prstGeom prst="rect">
            <a:avLst/>
          </a:prstGeom>
          <a:noFill/>
          <a:extLst>
            <a:ext uri="{909E8E84-426E-40DD-AFC4-6F175D3DCCD1}">
              <a14:hiddenFill xmlns:a14="http://schemas.microsoft.com/office/drawing/2010/main">
                <a:solidFill>
                  <a:srgbClr val="FFFFFF"/>
                </a:solidFill>
              </a14:hiddenFill>
            </a:ext>
          </a:extLst>
        </p:spPr>
      </p:pic>
      <p:pic>
        <p:nvPicPr>
          <p:cNvPr id="149" name="Picture 34" descr="http://www.stillmanvalleyhigh.org/vimages/shared/vnews/stories/48e4c0b55dd54/1_48e4c0b55dd54-44-1.jpg"/>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3675197" y="3778869"/>
            <a:ext cx="571334" cy="701023"/>
          </a:xfrm>
          <a:prstGeom prst="rect">
            <a:avLst/>
          </a:prstGeom>
          <a:noFill/>
          <a:extLst>
            <a:ext uri="{909E8E84-426E-40DD-AFC4-6F175D3DCCD1}">
              <a14:hiddenFill xmlns:a14="http://schemas.microsoft.com/office/drawing/2010/main">
                <a:solidFill>
                  <a:srgbClr val="FFFFFF"/>
                </a:solidFill>
              </a14:hiddenFill>
            </a:ext>
          </a:extLst>
        </p:spPr>
      </p:pic>
      <p:pic>
        <p:nvPicPr>
          <p:cNvPr id="150" name="Picture 38" descr="http://cdn1.milled.com/contents/2014-06-12/yXcXNVznsQdBrrKs/BPhqw-5XMU9Nt5Jz.gif"/>
          <p:cNvPicPr>
            <a:picLocks noChangeAspect="1" noChangeArrowheads="1"/>
          </p:cNvPicPr>
          <p:nvPr/>
        </p:nvPicPr>
        <p:blipFill rotWithShape="1">
          <a:blip r:embed="rId20">
            <a:extLst>
              <a:ext uri="{28A0092B-C50C-407E-A947-70E740481C1C}">
                <a14:useLocalDpi xmlns:a14="http://schemas.microsoft.com/office/drawing/2010/main" val="0"/>
              </a:ext>
            </a:extLst>
          </a:blip>
          <a:srcRect l="12762" r="13613" b="49881"/>
          <a:stretch/>
        </p:blipFill>
        <p:spPr bwMode="auto">
          <a:xfrm>
            <a:off x="4483556" y="3889793"/>
            <a:ext cx="2047740" cy="544220"/>
          </a:xfrm>
          <a:prstGeom prst="rect">
            <a:avLst/>
          </a:prstGeom>
          <a:noFill/>
          <a:extLst>
            <a:ext uri="{909E8E84-426E-40DD-AFC4-6F175D3DCCD1}">
              <a14:hiddenFill xmlns:a14="http://schemas.microsoft.com/office/drawing/2010/main">
                <a:solidFill>
                  <a:srgbClr val="FFFFFF"/>
                </a:solidFill>
              </a14:hiddenFill>
            </a:ext>
          </a:extLst>
        </p:spPr>
      </p:pic>
      <p:pic>
        <p:nvPicPr>
          <p:cNvPr id="151" name="Picture 36" descr="http://mojosavings.com/wp-content/uploads/2010/12/my-starbucks-rewards.jpg"/>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6362956" y="3669388"/>
            <a:ext cx="1020086" cy="776582"/>
          </a:xfrm>
          <a:prstGeom prst="rect">
            <a:avLst/>
          </a:prstGeom>
          <a:noFill/>
          <a:extLst>
            <a:ext uri="{909E8E84-426E-40DD-AFC4-6F175D3DCCD1}">
              <a14:hiddenFill xmlns:a14="http://schemas.microsoft.com/office/drawing/2010/main">
                <a:solidFill>
                  <a:srgbClr val="FFFFFF"/>
                </a:solidFill>
              </a14:hiddenFill>
            </a:ext>
          </a:extLst>
        </p:spPr>
      </p:pic>
      <p:pic>
        <p:nvPicPr>
          <p:cNvPr id="152" name="Picture 151"/>
          <p:cNvPicPr>
            <a:picLocks noChangeAspect="1"/>
          </p:cNvPicPr>
          <p:nvPr/>
        </p:nvPicPr>
        <p:blipFill rotWithShape="1">
          <a:blip r:embed="rId22"/>
          <a:srcRect l="19974" t="1" r="5228" b="19077"/>
          <a:stretch/>
        </p:blipFill>
        <p:spPr>
          <a:xfrm>
            <a:off x="6094639" y="5440443"/>
            <a:ext cx="1197735" cy="396015"/>
          </a:xfrm>
          <a:prstGeom prst="rect">
            <a:avLst/>
          </a:prstGeom>
        </p:spPr>
      </p:pic>
      <p:pic>
        <p:nvPicPr>
          <p:cNvPr id="153" name="Picture 40" descr="encircle"/>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7788171" y="4575676"/>
            <a:ext cx="951712" cy="571027"/>
          </a:xfrm>
          <a:prstGeom prst="rect">
            <a:avLst/>
          </a:prstGeom>
          <a:noFill/>
          <a:extLst>
            <a:ext uri="{909E8E84-426E-40DD-AFC4-6F175D3DCCD1}">
              <a14:hiddenFill xmlns:a14="http://schemas.microsoft.com/office/drawing/2010/main">
                <a:solidFill>
                  <a:srgbClr val="FFFFFF"/>
                </a:solidFill>
              </a14:hiddenFill>
            </a:ext>
          </a:extLst>
        </p:spPr>
      </p:pic>
      <p:sp>
        <p:nvSpPr>
          <p:cNvPr id="154" name="Rectangle 153"/>
          <p:cNvSpPr/>
          <p:nvPr/>
        </p:nvSpPr>
        <p:spPr>
          <a:xfrm>
            <a:off x="3437901" y="1518496"/>
            <a:ext cx="3965217" cy="4424412"/>
          </a:xfrm>
          <a:prstGeom prst="rect">
            <a:avLst/>
          </a:prstGeom>
          <a:noFill/>
          <a:ln w="28575" cap="rnd" cmpd="sng" algn="ctr">
            <a:solidFill>
              <a:srgbClr val="0E5580">
                <a:lumMod val="7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smtClean="0">
              <a:ln>
                <a:noFill/>
              </a:ln>
              <a:solidFill>
                <a:prstClr val="white"/>
              </a:solidFill>
              <a:effectLst/>
              <a:uLnTx/>
              <a:uFillTx/>
              <a:latin typeface="Century Gothic"/>
              <a:ea typeface="+mn-ea"/>
              <a:cs typeface="+mn-cs"/>
            </a:endParaRPr>
          </a:p>
        </p:txBody>
      </p:sp>
      <p:sp>
        <p:nvSpPr>
          <p:cNvPr id="155" name="Rectangle 154"/>
          <p:cNvSpPr/>
          <p:nvPr/>
        </p:nvSpPr>
        <p:spPr>
          <a:xfrm>
            <a:off x="7649648" y="1506513"/>
            <a:ext cx="3965217" cy="4424412"/>
          </a:xfrm>
          <a:prstGeom prst="rect">
            <a:avLst/>
          </a:prstGeom>
          <a:noFill/>
          <a:ln w="28575" cap="rnd" cmpd="sng" algn="ctr">
            <a:solidFill>
              <a:srgbClr val="0E5580">
                <a:lumMod val="7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smtClean="0">
              <a:ln>
                <a:noFill/>
              </a:ln>
              <a:solidFill>
                <a:prstClr val="white"/>
              </a:solidFill>
              <a:effectLst/>
              <a:uLnTx/>
              <a:uFillTx/>
              <a:latin typeface="Century Gothic"/>
              <a:ea typeface="+mn-ea"/>
              <a:cs typeface="+mn-cs"/>
            </a:endParaRPr>
          </a:p>
        </p:txBody>
      </p:sp>
      <p:pic>
        <p:nvPicPr>
          <p:cNvPr id="156" name="Picture 20" descr="My rewards"/>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9304890" y="3186677"/>
            <a:ext cx="847893" cy="387227"/>
          </a:xfrm>
          <a:prstGeom prst="rect">
            <a:avLst/>
          </a:prstGeom>
          <a:noFill/>
          <a:extLst>
            <a:ext uri="{909E8E84-426E-40DD-AFC4-6F175D3DCCD1}">
              <a14:hiddenFill xmlns:a14="http://schemas.microsoft.com/office/drawing/2010/main">
                <a:solidFill>
                  <a:srgbClr val="FFFFFF"/>
                </a:solidFill>
              </a14:hiddenFill>
            </a:ext>
          </a:extLst>
        </p:spPr>
      </p:pic>
      <p:pic>
        <p:nvPicPr>
          <p:cNvPr id="157" name="Picture 22" descr="HDFC Bank logo"/>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9178095" y="3112861"/>
            <a:ext cx="1173140" cy="190977"/>
          </a:xfrm>
          <a:prstGeom prst="rect">
            <a:avLst/>
          </a:prstGeom>
          <a:noFill/>
          <a:extLst>
            <a:ext uri="{909E8E84-426E-40DD-AFC4-6F175D3DCCD1}">
              <a14:hiddenFill xmlns:a14="http://schemas.microsoft.com/office/drawing/2010/main">
                <a:solidFill>
                  <a:srgbClr val="FFFFFF"/>
                </a:solidFill>
              </a14:hiddenFill>
            </a:ext>
          </a:extLst>
        </p:spPr>
      </p:pic>
      <p:pic>
        <p:nvPicPr>
          <p:cNvPr id="158" name="Picture 2" descr="http://www.tridentprivilege.com/images/TP-Logo.png"/>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9876287" y="2345439"/>
            <a:ext cx="1184372" cy="464460"/>
          </a:xfrm>
          <a:prstGeom prst="rect">
            <a:avLst/>
          </a:prstGeom>
          <a:noFill/>
          <a:extLst>
            <a:ext uri="{909E8E84-426E-40DD-AFC4-6F175D3DCCD1}">
              <a14:hiddenFill xmlns:a14="http://schemas.microsoft.com/office/drawing/2010/main">
                <a:solidFill>
                  <a:srgbClr val="FFFFFF"/>
                </a:solidFill>
              </a14:hiddenFill>
            </a:ext>
          </a:extLst>
        </p:spPr>
      </p:pic>
      <p:sp>
        <p:nvSpPr>
          <p:cNvPr id="159" name="Rectangle 158"/>
          <p:cNvSpPr/>
          <p:nvPr/>
        </p:nvSpPr>
        <p:spPr>
          <a:xfrm>
            <a:off x="851396" y="4575676"/>
            <a:ext cx="2200902" cy="637200"/>
          </a:xfrm>
          <a:prstGeom prst="rect">
            <a:avLst/>
          </a:prstGeom>
          <a:solidFill>
            <a:srgbClr val="0070C0"/>
          </a:solidFill>
          <a:ln w="28575" cap="rnd" cmpd="sng" algn="ctr">
            <a:solidFill>
              <a:sysClr val="window" lastClr="FFFFFF"/>
            </a:solidFill>
            <a:prstDash val="solid"/>
          </a:ln>
          <a:effectLst/>
        </p:spPr>
        <p:txBody>
          <a:bodyPr rtlCol="0" anchor="ctr"/>
          <a:lstStyle/>
          <a:p>
            <a:pPr algn="ctr"/>
            <a:r>
              <a:rPr lang="en-IN" sz="1400" b="1" kern="0" dirty="0">
                <a:solidFill>
                  <a:prstClr val="white"/>
                </a:solidFill>
                <a:latin typeface="Leelawadee" panose="020B0502040204020203" pitchFamily="34" charset="-34"/>
                <a:cs typeface="Leelawadee" panose="020B0502040204020203" pitchFamily="34" charset="-34"/>
              </a:rPr>
              <a:t>Enterprise Loyalty</a:t>
            </a:r>
          </a:p>
        </p:txBody>
      </p:sp>
      <p:pic>
        <p:nvPicPr>
          <p:cNvPr id="160" name="Picture 159"/>
          <p:cNvPicPr>
            <a:picLocks noChangeAspect="1"/>
          </p:cNvPicPr>
          <p:nvPr/>
        </p:nvPicPr>
        <p:blipFill>
          <a:blip r:embed="rId27"/>
          <a:stretch>
            <a:fillRect/>
          </a:stretch>
        </p:blipFill>
        <p:spPr>
          <a:xfrm>
            <a:off x="10386212" y="4696320"/>
            <a:ext cx="1039120" cy="288272"/>
          </a:xfrm>
          <a:prstGeom prst="rect">
            <a:avLst/>
          </a:prstGeom>
        </p:spPr>
      </p:pic>
      <p:sp>
        <p:nvSpPr>
          <p:cNvPr id="161" name="Rectangle 160"/>
          <p:cNvSpPr/>
          <p:nvPr/>
        </p:nvSpPr>
        <p:spPr>
          <a:xfrm>
            <a:off x="3806079" y="188912"/>
            <a:ext cx="4728321" cy="523220"/>
          </a:xfrm>
          <a:prstGeom prst="rect">
            <a:avLst/>
          </a:prstGeom>
          <a:solidFill>
            <a:schemeClr val="bg1"/>
          </a:solidFill>
        </p:spPr>
        <p:txBody>
          <a:bodyPr wrap="square" anchor="ctr">
            <a:spAutoFit/>
          </a:bodyPr>
          <a:lstStyle/>
          <a:p>
            <a:pPr algn="ctr"/>
            <a:r>
              <a:rPr lang="en-IN" sz="2800" b="1" dirty="0" smtClean="0">
                <a:solidFill>
                  <a:srgbClr val="0070C0"/>
                </a:solidFill>
                <a:latin typeface="Leelawadee UI" panose="020B0502040204020203" pitchFamily="34" charset="-34"/>
                <a:cs typeface="Leelawadee UI" panose="020B0502040204020203" pitchFamily="34" charset="-34"/>
              </a:rPr>
              <a:t>About Loyalty Programs</a:t>
            </a:r>
            <a:endParaRPr lang="en-IN" sz="2800" b="1" dirty="0">
              <a:solidFill>
                <a:srgbClr val="0070C0"/>
              </a:solidFill>
              <a:latin typeface="Leelawadee UI" panose="020B0502040204020203" pitchFamily="34" charset="-34"/>
              <a:cs typeface="Leelawadee UI" panose="020B0502040204020203" pitchFamily="34" charset="-34"/>
            </a:endParaRPr>
          </a:p>
        </p:txBody>
      </p:sp>
      <p:grpSp>
        <p:nvGrpSpPr>
          <p:cNvPr id="168" name="Group 167"/>
          <p:cNvGrpSpPr/>
          <p:nvPr/>
        </p:nvGrpSpPr>
        <p:grpSpPr>
          <a:xfrm>
            <a:off x="3424779" y="2157185"/>
            <a:ext cx="3978339" cy="3120262"/>
            <a:chOff x="3424779" y="2157185"/>
            <a:chExt cx="3978339" cy="3120262"/>
          </a:xfrm>
        </p:grpSpPr>
        <p:cxnSp>
          <p:nvCxnSpPr>
            <p:cNvPr id="163" name="Straight Connector 162"/>
            <p:cNvCxnSpPr/>
            <p:nvPr/>
          </p:nvCxnSpPr>
          <p:spPr>
            <a:xfrm>
              <a:off x="3437901" y="2157185"/>
              <a:ext cx="3965217" cy="0"/>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164" name="Straight Connector 163"/>
            <p:cNvCxnSpPr/>
            <p:nvPr/>
          </p:nvCxnSpPr>
          <p:spPr>
            <a:xfrm>
              <a:off x="3437901" y="2926480"/>
              <a:ext cx="3965217" cy="0"/>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165" name="Straight Connector 164"/>
            <p:cNvCxnSpPr/>
            <p:nvPr/>
          </p:nvCxnSpPr>
          <p:spPr>
            <a:xfrm>
              <a:off x="3424779" y="3712609"/>
              <a:ext cx="3965217" cy="0"/>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166" name="Straight Connector 165"/>
            <p:cNvCxnSpPr/>
            <p:nvPr/>
          </p:nvCxnSpPr>
          <p:spPr>
            <a:xfrm>
              <a:off x="3424779" y="4527043"/>
              <a:ext cx="3965217" cy="0"/>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167" name="Straight Connector 166"/>
            <p:cNvCxnSpPr/>
            <p:nvPr/>
          </p:nvCxnSpPr>
          <p:spPr>
            <a:xfrm>
              <a:off x="3437901" y="5277447"/>
              <a:ext cx="3965217" cy="0"/>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grpSp>
      <p:grpSp>
        <p:nvGrpSpPr>
          <p:cNvPr id="169" name="Group 168"/>
          <p:cNvGrpSpPr/>
          <p:nvPr/>
        </p:nvGrpSpPr>
        <p:grpSpPr>
          <a:xfrm>
            <a:off x="7631315" y="2171280"/>
            <a:ext cx="3978339" cy="3120262"/>
            <a:chOff x="3424779" y="2157185"/>
            <a:chExt cx="3978339" cy="3120262"/>
          </a:xfrm>
        </p:grpSpPr>
        <p:cxnSp>
          <p:nvCxnSpPr>
            <p:cNvPr id="170" name="Straight Connector 169"/>
            <p:cNvCxnSpPr/>
            <p:nvPr/>
          </p:nvCxnSpPr>
          <p:spPr>
            <a:xfrm>
              <a:off x="3437901" y="2157185"/>
              <a:ext cx="3965217" cy="0"/>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p:nvPr/>
          </p:nvCxnSpPr>
          <p:spPr>
            <a:xfrm>
              <a:off x="3437901" y="2926480"/>
              <a:ext cx="3965217" cy="0"/>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p:nvCxnSpPr>
          <p:spPr>
            <a:xfrm>
              <a:off x="3424779" y="3712609"/>
              <a:ext cx="3965217" cy="0"/>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173" name="Straight Connector 172"/>
            <p:cNvCxnSpPr/>
            <p:nvPr/>
          </p:nvCxnSpPr>
          <p:spPr>
            <a:xfrm>
              <a:off x="3424779" y="4527043"/>
              <a:ext cx="3965217" cy="0"/>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174" name="Straight Connector 173"/>
            <p:cNvCxnSpPr/>
            <p:nvPr/>
          </p:nvCxnSpPr>
          <p:spPr>
            <a:xfrm>
              <a:off x="3437901" y="5277447"/>
              <a:ext cx="3965217" cy="0"/>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grpSp>
      <p:sp>
        <p:nvSpPr>
          <p:cNvPr id="189" name="Rectangle 188"/>
          <p:cNvSpPr/>
          <p:nvPr/>
        </p:nvSpPr>
        <p:spPr>
          <a:xfrm>
            <a:off x="838888" y="1013719"/>
            <a:ext cx="2200902" cy="463640"/>
          </a:xfrm>
          <a:prstGeom prst="rect">
            <a:avLst/>
          </a:prstGeom>
          <a:solidFill>
            <a:srgbClr val="0E5580">
              <a:lumMod val="75000"/>
            </a:srgbClr>
          </a:solidFill>
          <a:ln w="28575" cap="rnd"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600" b="1" i="0" u="none" strike="noStrike" kern="0" cap="none" spc="0" normalizeH="0" baseline="0" noProof="0" dirty="0" smtClean="0">
                <a:ln>
                  <a:noFill/>
                </a:ln>
                <a:solidFill>
                  <a:prstClr val="white"/>
                </a:solidFill>
                <a:effectLst/>
                <a:uLnTx/>
                <a:uFillTx/>
                <a:latin typeface="Leelawadee" panose="020B0502040204020203" pitchFamily="34" charset="-34"/>
                <a:cs typeface="Leelawadee" panose="020B0502040204020203" pitchFamily="34" charset="-34"/>
              </a:rPr>
              <a:t>Kinds of</a:t>
            </a:r>
            <a:r>
              <a:rPr kumimoji="0" lang="en-IN" sz="1600" b="1" i="0" u="none" strike="noStrike" kern="0" cap="none" spc="0" normalizeH="0" noProof="0" dirty="0" smtClean="0">
                <a:ln>
                  <a:noFill/>
                </a:ln>
                <a:solidFill>
                  <a:prstClr val="white"/>
                </a:solidFill>
                <a:effectLst/>
                <a:uLnTx/>
                <a:uFillTx/>
                <a:latin typeface="Leelawadee" panose="020B0502040204020203" pitchFamily="34" charset="-34"/>
                <a:cs typeface="Leelawadee" panose="020B0502040204020203" pitchFamily="34" charset="-34"/>
              </a:rPr>
              <a:t> Programs</a:t>
            </a:r>
            <a:endParaRPr kumimoji="0" lang="en-IN" sz="1600" b="1" i="0" u="none" strike="noStrike" kern="0" cap="none" spc="0" normalizeH="0" baseline="0" noProof="0" dirty="0" smtClean="0">
              <a:ln>
                <a:noFill/>
              </a:ln>
              <a:solidFill>
                <a:prstClr val="white"/>
              </a:solidFill>
              <a:effectLst/>
              <a:uLnTx/>
              <a:uFillTx/>
              <a:latin typeface="Leelawadee" panose="020B0502040204020203" pitchFamily="34" charset="-34"/>
              <a:cs typeface="Leelawadee" panose="020B0502040204020203" pitchFamily="34" charset="-34"/>
            </a:endParaRPr>
          </a:p>
        </p:txBody>
      </p:sp>
      <p:pic>
        <p:nvPicPr>
          <p:cNvPr id="2050" name="Picture 2" descr="https://upload.wikimedia.org/wikipedia/commons/6/6e/Logo_Star_Alliance.png"/>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6330728" y="1545397"/>
            <a:ext cx="935019" cy="5391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6543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D57F1E4F-1CFF-5643-939E-217C01CDF565}" type="slidenum">
              <a:rPr lang="en-US" smtClean="0">
                <a:solidFill>
                  <a:srgbClr val="0E5580"/>
                </a:solidFill>
              </a:rPr>
              <a:pPr/>
              <a:t>7</a:t>
            </a:fld>
            <a:endParaRPr lang="en-US" dirty="0">
              <a:solidFill>
                <a:srgbClr val="0E5580"/>
              </a:solidFill>
            </a:endParaRPr>
          </a:p>
        </p:txBody>
      </p:sp>
      <p:sp>
        <p:nvSpPr>
          <p:cNvPr id="9" name="Rectangle 8"/>
          <p:cNvSpPr/>
          <p:nvPr/>
        </p:nvSpPr>
        <p:spPr>
          <a:xfrm>
            <a:off x="599143" y="1537333"/>
            <a:ext cx="2923673" cy="41148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dirty="0" smtClean="0"/>
          </a:p>
          <a:p>
            <a:pPr algn="ctr"/>
            <a:endParaRPr lang="en-IN" b="1" dirty="0"/>
          </a:p>
          <a:p>
            <a:pPr algn="ctr"/>
            <a:endParaRPr lang="en-IN" b="1" dirty="0" smtClean="0"/>
          </a:p>
          <a:p>
            <a:pPr algn="ctr"/>
            <a:endParaRPr lang="en-IN" b="1" dirty="0"/>
          </a:p>
          <a:p>
            <a:pPr algn="ctr"/>
            <a:endParaRPr lang="en-IN" b="1" dirty="0" smtClean="0"/>
          </a:p>
          <a:p>
            <a:pPr algn="ctr"/>
            <a:endParaRPr lang="en-IN" b="1" dirty="0"/>
          </a:p>
          <a:p>
            <a:pPr algn="ctr"/>
            <a:endParaRPr lang="en-IN" b="1" dirty="0" smtClean="0"/>
          </a:p>
          <a:p>
            <a:pPr algn="ctr"/>
            <a:endParaRPr lang="en-IN" b="1" dirty="0"/>
          </a:p>
          <a:p>
            <a:pPr algn="ctr"/>
            <a:endParaRPr lang="en-IN" b="1" dirty="0" smtClean="0"/>
          </a:p>
          <a:p>
            <a:pPr algn="ctr"/>
            <a:endParaRPr lang="en-IN" b="1" dirty="0"/>
          </a:p>
          <a:p>
            <a:pPr algn="ctr"/>
            <a:r>
              <a:rPr lang="en-IN" b="1" dirty="0" smtClean="0"/>
              <a:t>Tata </a:t>
            </a:r>
          </a:p>
          <a:p>
            <a:pPr algn="ctr"/>
            <a:r>
              <a:rPr lang="en-IN" b="1" dirty="0" err="1" smtClean="0"/>
              <a:t>iQ</a:t>
            </a:r>
            <a:endParaRPr lang="en-IN" b="1" dirty="0"/>
          </a:p>
        </p:txBody>
      </p:sp>
      <p:sp>
        <p:nvSpPr>
          <p:cNvPr id="10" name="Rectangle 9"/>
          <p:cNvSpPr/>
          <p:nvPr/>
        </p:nvSpPr>
        <p:spPr>
          <a:xfrm>
            <a:off x="883891" y="1742284"/>
            <a:ext cx="2345826" cy="2751838"/>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smtClean="0"/>
          </a:p>
          <a:p>
            <a:pPr algn="ctr"/>
            <a:endParaRPr lang="en-IN" dirty="0"/>
          </a:p>
          <a:p>
            <a:pPr algn="ctr"/>
            <a:endParaRPr lang="en-IN" dirty="0" smtClean="0"/>
          </a:p>
          <a:p>
            <a:pPr algn="ctr"/>
            <a:endParaRPr lang="en-IN" dirty="0"/>
          </a:p>
          <a:p>
            <a:pPr algn="ctr"/>
            <a:endParaRPr lang="en-IN" dirty="0" smtClean="0"/>
          </a:p>
          <a:p>
            <a:pPr algn="ctr"/>
            <a:endParaRPr lang="en-IN" dirty="0"/>
          </a:p>
          <a:p>
            <a:pPr algn="ctr"/>
            <a:r>
              <a:rPr lang="en-IN" b="1" dirty="0" smtClean="0"/>
              <a:t>Tata </a:t>
            </a:r>
          </a:p>
          <a:p>
            <a:pPr algn="ctr"/>
            <a:r>
              <a:rPr lang="en-IN" b="1" dirty="0" smtClean="0"/>
              <a:t>Group</a:t>
            </a:r>
            <a:endParaRPr lang="en-IN" b="1" dirty="0"/>
          </a:p>
        </p:txBody>
      </p:sp>
      <p:sp>
        <p:nvSpPr>
          <p:cNvPr id="11" name="Rectangle 10"/>
          <p:cNvSpPr/>
          <p:nvPr/>
        </p:nvSpPr>
        <p:spPr>
          <a:xfrm>
            <a:off x="1252860" y="2027032"/>
            <a:ext cx="1591847" cy="1410159"/>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b="1" dirty="0" smtClean="0"/>
              <a:t>Individual </a:t>
            </a:r>
          </a:p>
          <a:p>
            <a:pPr algn="ctr"/>
            <a:r>
              <a:rPr lang="en-IN" sz="1400" b="1" dirty="0" smtClean="0"/>
              <a:t>Tata Company</a:t>
            </a:r>
            <a:endParaRPr lang="en-IN" sz="1400" b="1" dirty="0"/>
          </a:p>
        </p:txBody>
      </p:sp>
      <p:cxnSp>
        <p:nvCxnSpPr>
          <p:cNvPr id="13" name="Straight Connector 12"/>
          <p:cNvCxnSpPr/>
          <p:nvPr/>
        </p:nvCxnSpPr>
        <p:spPr>
          <a:xfrm>
            <a:off x="4565222" y="2122820"/>
            <a:ext cx="0" cy="837891"/>
          </a:xfrm>
          <a:prstGeom prst="line">
            <a:avLst/>
          </a:prstGeom>
          <a:ln w="5715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2844707" y="2541765"/>
            <a:ext cx="1720515" cy="0"/>
          </a:xfrm>
          <a:prstGeom prst="line">
            <a:avLst/>
          </a:prstGeom>
          <a:ln w="38100">
            <a:solidFill>
              <a:srgbClr val="92D050"/>
            </a:solidFill>
            <a:prstDash val="sysDash"/>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4565221" y="3619669"/>
            <a:ext cx="0" cy="549444"/>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3229717" y="3894391"/>
            <a:ext cx="1335505" cy="0"/>
          </a:xfrm>
          <a:prstGeom prst="line">
            <a:avLst/>
          </a:prstGeom>
          <a:ln w="38100">
            <a:solidFill>
              <a:srgbClr val="0070C0"/>
            </a:solidFill>
            <a:prstDash val="sysDash"/>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4562189" y="4832693"/>
            <a:ext cx="0" cy="55080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3522816" y="5081506"/>
            <a:ext cx="1042405" cy="0"/>
          </a:xfrm>
          <a:prstGeom prst="line">
            <a:avLst/>
          </a:prstGeom>
          <a:ln w="381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bwMode="gray">
          <a:xfrm>
            <a:off x="4565221" y="2084565"/>
            <a:ext cx="914400" cy="914400"/>
          </a:xfrm>
          <a:prstGeom prst="rect">
            <a:avLst/>
          </a:prstGeom>
        </p:spPr>
        <p:txBody>
          <a:bodyPr vert="horz" wrap="none" lIns="91440" tIns="45720" rIns="91440" bIns="45720" rtlCol="0" anchor="ctr">
            <a:noAutofit/>
          </a:bodyPr>
          <a:lstStyle/>
          <a:p>
            <a:pPr marL="285750" indent="-285750">
              <a:buFont typeface="Arial" panose="020B0604020202020204" pitchFamily="34" charset="0"/>
              <a:buChar char="•"/>
            </a:pPr>
            <a:r>
              <a:rPr lang="en-IN" sz="1600" b="1" dirty="0" smtClean="0">
                <a:solidFill>
                  <a:schemeClr val="bg1">
                    <a:lumMod val="50000"/>
                  </a:schemeClr>
                </a:solidFill>
              </a:rPr>
              <a:t>Delight Customers through Recognition</a:t>
            </a:r>
          </a:p>
          <a:p>
            <a:pPr marL="285750" indent="-285750">
              <a:buFont typeface="Arial" panose="020B0604020202020204" pitchFamily="34" charset="0"/>
              <a:buChar char="•"/>
            </a:pPr>
            <a:r>
              <a:rPr lang="en-IN" sz="1600" b="1" dirty="0" smtClean="0">
                <a:solidFill>
                  <a:schemeClr val="bg1">
                    <a:lumMod val="50000"/>
                  </a:schemeClr>
                </a:solidFill>
              </a:rPr>
              <a:t>Sell more of same product to customer</a:t>
            </a:r>
          </a:p>
          <a:p>
            <a:pPr marL="285750" indent="-285750">
              <a:buFont typeface="Arial" panose="020B0604020202020204" pitchFamily="34" charset="0"/>
              <a:buChar char="•"/>
            </a:pPr>
            <a:r>
              <a:rPr lang="en-IN" sz="1600" b="1" dirty="0" smtClean="0">
                <a:solidFill>
                  <a:schemeClr val="bg1">
                    <a:lumMod val="50000"/>
                  </a:schemeClr>
                </a:solidFill>
              </a:rPr>
              <a:t>Cross sell our products to our customers</a:t>
            </a:r>
          </a:p>
          <a:p>
            <a:pPr marL="285750" indent="-285750">
              <a:buFont typeface="Arial" panose="020B0604020202020204" pitchFamily="34" charset="0"/>
              <a:buChar char="•"/>
            </a:pPr>
            <a:r>
              <a:rPr lang="en-IN" sz="1600" b="1" dirty="0" smtClean="0">
                <a:solidFill>
                  <a:schemeClr val="bg1">
                    <a:lumMod val="50000"/>
                  </a:schemeClr>
                </a:solidFill>
              </a:rPr>
              <a:t>Reactivate ‘Inactive’ Customers</a:t>
            </a:r>
          </a:p>
        </p:txBody>
      </p:sp>
      <p:sp>
        <p:nvSpPr>
          <p:cNvPr id="28" name="TextBox 27"/>
          <p:cNvSpPr txBox="1"/>
          <p:nvPr/>
        </p:nvSpPr>
        <p:spPr bwMode="gray">
          <a:xfrm>
            <a:off x="4565221" y="3437191"/>
            <a:ext cx="914400" cy="914400"/>
          </a:xfrm>
          <a:prstGeom prst="rect">
            <a:avLst/>
          </a:prstGeom>
        </p:spPr>
        <p:txBody>
          <a:bodyPr vert="horz" wrap="none" lIns="91440" tIns="45720" rIns="91440" bIns="45720" rtlCol="0" anchor="ctr">
            <a:noAutofit/>
          </a:bodyPr>
          <a:lstStyle/>
          <a:p>
            <a:pPr marL="285750" indent="-285750">
              <a:buFont typeface="Arial" panose="020B0604020202020204" pitchFamily="34" charset="0"/>
              <a:buChar char="•"/>
            </a:pPr>
            <a:r>
              <a:rPr lang="en-IN" sz="1600" b="1" dirty="0" smtClean="0">
                <a:solidFill>
                  <a:schemeClr val="bg1">
                    <a:lumMod val="50000"/>
                  </a:schemeClr>
                </a:solidFill>
              </a:rPr>
              <a:t>Recognize customer’s Loyalty to Tata Group</a:t>
            </a:r>
          </a:p>
          <a:p>
            <a:pPr marL="285750" indent="-285750">
              <a:buFont typeface="Arial" panose="020B0604020202020204" pitchFamily="34" charset="0"/>
              <a:buChar char="•"/>
            </a:pPr>
            <a:r>
              <a:rPr lang="en-IN" sz="1600" b="1" dirty="0" smtClean="0">
                <a:solidFill>
                  <a:schemeClr val="bg1">
                    <a:lumMod val="50000"/>
                  </a:schemeClr>
                </a:solidFill>
              </a:rPr>
              <a:t>Cross sell to other Tata Company customers</a:t>
            </a:r>
          </a:p>
        </p:txBody>
      </p:sp>
      <p:sp>
        <p:nvSpPr>
          <p:cNvPr id="30" name="TextBox 29"/>
          <p:cNvSpPr txBox="1"/>
          <p:nvPr/>
        </p:nvSpPr>
        <p:spPr bwMode="gray">
          <a:xfrm>
            <a:off x="4562189" y="4603942"/>
            <a:ext cx="914400" cy="914400"/>
          </a:xfrm>
          <a:prstGeom prst="rect">
            <a:avLst/>
          </a:prstGeom>
        </p:spPr>
        <p:txBody>
          <a:bodyPr vert="horz" wrap="none" lIns="91440" tIns="45720" rIns="91440" bIns="45720" rtlCol="0" anchor="ctr">
            <a:noAutofit/>
          </a:bodyPr>
          <a:lstStyle/>
          <a:p>
            <a:pPr marL="285750" indent="-285750">
              <a:buFont typeface="Arial" panose="020B0604020202020204" pitchFamily="34" charset="0"/>
              <a:buChar char="•"/>
            </a:pPr>
            <a:r>
              <a:rPr lang="en-IN" sz="1600" b="1" dirty="0" smtClean="0">
                <a:solidFill>
                  <a:schemeClr val="bg1">
                    <a:lumMod val="50000"/>
                  </a:schemeClr>
                </a:solidFill>
              </a:rPr>
              <a:t>Prospect to non Tata customers</a:t>
            </a:r>
          </a:p>
          <a:p>
            <a:pPr marL="285750" indent="-285750">
              <a:buFont typeface="Arial" panose="020B0604020202020204" pitchFamily="34" charset="0"/>
              <a:buChar char="•"/>
            </a:pPr>
            <a:r>
              <a:rPr lang="en-IN" sz="1600" b="1" dirty="0" smtClean="0">
                <a:solidFill>
                  <a:schemeClr val="bg1">
                    <a:lumMod val="50000"/>
                  </a:schemeClr>
                </a:solidFill>
              </a:rPr>
              <a:t>Improve response rates to all of the above</a:t>
            </a:r>
          </a:p>
        </p:txBody>
      </p:sp>
      <p:cxnSp>
        <p:nvCxnSpPr>
          <p:cNvPr id="33" name="Straight Arrow Connector 32"/>
          <p:cNvCxnSpPr/>
          <p:nvPr/>
        </p:nvCxnSpPr>
        <p:spPr>
          <a:xfrm>
            <a:off x="9463412" y="1729790"/>
            <a:ext cx="0" cy="4035669"/>
          </a:xfrm>
          <a:prstGeom prst="straightConnector1">
            <a:avLst/>
          </a:prstGeom>
          <a:ln w="38100">
            <a:solidFill>
              <a:schemeClr val="bg1">
                <a:lumMod val="5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a:off x="11581417" y="1713496"/>
            <a:ext cx="0" cy="4035350"/>
          </a:xfrm>
          <a:prstGeom prst="straightConnector1">
            <a:avLst/>
          </a:prstGeom>
          <a:ln w="38100">
            <a:solidFill>
              <a:schemeClr val="bg1">
                <a:lumMod val="5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bwMode="gray">
          <a:xfrm>
            <a:off x="10102457" y="3863363"/>
            <a:ext cx="914400" cy="914400"/>
          </a:xfrm>
          <a:prstGeom prst="rect">
            <a:avLst/>
          </a:prstGeom>
        </p:spPr>
        <p:txBody>
          <a:bodyPr vert="horz" wrap="none" lIns="91440" tIns="45720" rIns="91440" bIns="45720" rtlCol="0" anchor="ctr">
            <a:noAutofit/>
          </a:bodyPr>
          <a:lstStyle/>
          <a:p>
            <a:pPr algn="ctr"/>
            <a:r>
              <a:rPr lang="en-IN" sz="1600" dirty="0" smtClean="0">
                <a:solidFill>
                  <a:schemeClr val="tx1">
                    <a:lumMod val="75000"/>
                    <a:lumOff val="25000"/>
                  </a:schemeClr>
                </a:solidFill>
              </a:rPr>
              <a:t>View of </a:t>
            </a:r>
          </a:p>
          <a:p>
            <a:pPr algn="ctr"/>
            <a:r>
              <a:rPr lang="en-IN" sz="1600" dirty="0" smtClean="0">
                <a:solidFill>
                  <a:schemeClr val="tx1">
                    <a:lumMod val="75000"/>
                    <a:lumOff val="25000"/>
                  </a:schemeClr>
                </a:solidFill>
              </a:rPr>
              <a:t>individual gets</a:t>
            </a:r>
          </a:p>
          <a:p>
            <a:pPr algn="ctr"/>
            <a:r>
              <a:rPr lang="en-IN" sz="2000" b="1" dirty="0" smtClean="0">
                <a:solidFill>
                  <a:schemeClr val="tx1">
                    <a:lumMod val="75000"/>
                    <a:lumOff val="25000"/>
                  </a:schemeClr>
                </a:solidFill>
              </a:rPr>
              <a:t>Broader,</a:t>
            </a:r>
          </a:p>
          <a:p>
            <a:pPr algn="ctr"/>
            <a:r>
              <a:rPr lang="en-IN" sz="2000" b="1" dirty="0" smtClean="0">
                <a:solidFill>
                  <a:schemeClr val="tx1">
                    <a:lumMod val="75000"/>
                    <a:lumOff val="25000"/>
                  </a:schemeClr>
                </a:solidFill>
              </a:rPr>
              <a:t>Deeper </a:t>
            </a:r>
          </a:p>
          <a:p>
            <a:pPr algn="ctr"/>
            <a:r>
              <a:rPr lang="en-IN" sz="2000" b="1" dirty="0" smtClean="0">
                <a:solidFill>
                  <a:schemeClr val="tx1">
                    <a:lumMod val="75000"/>
                    <a:lumOff val="25000"/>
                  </a:schemeClr>
                </a:solidFill>
              </a:rPr>
              <a:t>&amp; Richer</a:t>
            </a:r>
          </a:p>
        </p:txBody>
      </p:sp>
      <p:pic>
        <p:nvPicPr>
          <p:cNvPr id="1026" name="Picture 2" descr="https://cdn4.iconfinder.com/data/icons/ionicons/512/icon-person-128.png"/>
          <p:cNvPicPr>
            <a:picLocks noChangeAspect="1" noChangeArrowheads="1"/>
          </p:cNvPicPr>
          <p:nvPr/>
        </p:nvPicPr>
        <p:blipFill>
          <a:blip r:embed="rId2">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950057" y="2103228"/>
            <a:ext cx="1219200" cy="1219201"/>
          </a:xfrm>
          <a:prstGeom prst="rect">
            <a:avLst/>
          </a:prstGeom>
          <a:noFill/>
          <a:extLst>
            <a:ext uri="{909E8E84-426E-40DD-AFC4-6F175D3DCCD1}">
              <a14:hiddenFill xmlns:a14="http://schemas.microsoft.com/office/drawing/2010/main">
                <a:solidFill>
                  <a:srgbClr val="FFFFFF"/>
                </a:solidFill>
              </a14:hiddenFill>
            </a:ext>
          </a:extLst>
        </p:spPr>
      </p:pic>
      <p:sp>
        <p:nvSpPr>
          <p:cNvPr id="40" name="Plus 39"/>
          <p:cNvSpPr/>
          <p:nvPr/>
        </p:nvSpPr>
        <p:spPr>
          <a:xfrm>
            <a:off x="4775137" y="3066211"/>
            <a:ext cx="405393" cy="453520"/>
          </a:xfrm>
          <a:prstGeom prst="mathPlus">
            <a:avLst/>
          </a:prstGeom>
          <a:solidFill>
            <a:srgbClr val="7F7F7F"/>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Plus 41"/>
          <p:cNvSpPr/>
          <p:nvPr/>
        </p:nvSpPr>
        <p:spPr>
          <a:xfrm>
            <a:off x="4774777" y="4217393"/>
            <a:ext cx="405393" cy="453520"/>
          </a:xfrm>
          <a:prstGeom prst="mathPlus">
            <a:avLst/>
          </a:prstGeom>
          <a:solidFill>
            <a:srgbClr val="7F7F7F"/>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43" name="Straight Connector 42"/>
          <p:cNvCxnSpPr/>
          <p:nvPr/>
        </p:nvCxnSpPr>
        <p:spPr>
          <a:xfrm>
            <a:off x="599143" y="1385964"/>
            <a:ext cx="2915322"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4562189" y="1385964"/>
            <a:ext cx="4784259"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bwMode="gray">
          <a:xfrm>
            <a:off x="1252860" y="869574"/>
            <a:ext cx="1464173" cy="572247"/>
          </a:xfrm>
          <a:prstGeom prst="rect">
            <a:avLst/>
          </a:prstGeom>
        </p:spPr>
        <p:txBody>
          <a:bodyPr vert="horz" wrap="none" lIns="91440" tIns="45720" rIns="91440" bIns="45720" rtlCol="0" anchor="ctr">
            <a:noAutofit/>
          </a:bodyPr>
          <a:lstStyle/>
          <a:p>
            <a:r>
              <a:rPr lang="en-IN" sz="2000" b="1" dirty="0" smtClean="0">
                <a:solidFill>
                  <a:schemeClr val="bg1">
                    <a:lumMod val="50000"/>
                  </a:schemeClr>
                </a:solidFill>
              </a:rPr>
              <a:t>DATABASE</a:t>
            </a:r>
          </a:p>
        </p:txBody>
      </p:sp>
      <p:sp>
        <p:nvSpPr>
          <p:cNvPr id="50" name="TextBox 49"/>
          <p:cNvSpPr txBox="1"/>
          <p:nvPr/>
        </p:nvSpPr>
        <p:spPr bwMode="gray">
          <a:xfrm>
            <a:off x="6222231" y="888367"/>
            <a:ext cx="1464173" cy="572247"/>
          </a:xfrm>
          <a:prstGeom prst="rect">
            <a:avLst/>
          </a:prstGeom>
        </p:spPr>
        <p:txBody>
          <a:bodyPr vert="horz" wrap="none" lIns="91440" tIns="45720" rIns="91440" bIns="45720" rtlCol="0" anchor="ctr">
            <a:noAutofit/>
          </a:bodyPr>
          <a:lstStyle/>
          <a:p>
            <a:r>
              <a:rPr lang="en-IN" sz="2000" b="1" dirty="0" smtClean="0">
                <a:solidFill>
                  <a:schemeClr val="bg1">
                    <a:lumMod val="50000"/>
                  </a:schemeClr>
                </a:solidFill>
              </a:rPr>
              <a:t>OUTCOMES</a:t>
            </a:r>
          </a:p>
        </p:txBody>
      </p:sp>
      <p:sp>
        <p:nvSpPr>
          <p:cNvPr id="31" name="Rectangle 30"/>
          <p:cNvSpPr/>
          <p:nvPr/>
        </p:nvSpPr>
        <p:spPr>
          <a:xfrm>
            <a:off x="214739" y="262107"/>
            <a:ext cx="11757403" cy="523220"/>
          </a:xfrm>
          <a:prstGeom prst="rect">
            <a:avLst/>
          </a:prstGeom>
          <a:solidFill>
            <a:schemeClr val="bg1"/>
          </a:solidFill>
        </p:spPr>
        <p:txBody>
          <a:bodyPr wrap="square" anchor="ctr">
            <a:spAutoFit/>
          </a:bodyPr>
          <a:lstStyle/>
          <a:p>
            <a:pPr algn="ctr"/>
            <a:r>
              <a:rPr lang="en-IN" sz="2800" b="1" dirty="0">
                <a:solidFill>
                  <a:srgbClr val="0070C0"/>
                </a:solidFill>
                <a:latin typeface="Leelawadee UI" panose="020B0502040204020203" pitchFamily="34" charset="-34"/>
                <a:cs typeface="Leelawadee UI" panose="020B0502040204020203" pitchFamily="34" charset="-34"/>
              </a:rPr>
              <a:t>Vision: Best Loyalty Program in India with a member base of 1 </a:t>
            </a:r>
            <a:r>
              <a:rPr lang="en-IN" sz="2800" b="1" dirty="0" smtClean="0">
                <a:solidFill>
                  <a:srgbClr val="0070C0"/>
                </a:solidFill>
                <a:latin typeface="Leelawadee UI" panose="020B0502040204020203" pitchFamily="34" charset="-34"/>
                <a:cs typeface="Leelawadee UI" panose="020B0502040204020203" pitchFamily="34" charset="-34"/>
              </a:rPr>
              <a:t>Billion</a:t>
            </a:r>
            <a:endParaRPr lang="en-IN" sz="2800" b="1" dirty="0">
              <a:solidFill>
                <a:srgbClr val="0070C0"/>
              </a:solidFill>
              <a:latin typeface="Leelawadee UI" panose="020B0502040204020203" pitchFamily="34" charset="-34"/>
              <a:cs typeface="Leelawadee UI" panose="020B0502040204020203" pitchFamily="34" charset="-34"/>
            </a:endParaRPr>
          </a:p>
        </p:txBody>
      </p:sp>
    </p:spTree>
    <p:extLst>
      <p:ext uri="{BB962C8B-B14F-4D97-AF65-F5344CB8AC3E}">
        <p14:creationId xmlns:p14="http://schemas.microsoft.com/office/powerpoint/2010/main" val="214811385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040F425-731D-4835-A38A-9545B9CAE996}" type="slidenum">
              <a:rPr lang="en-IN" smtClean="0">
                <a:solidFill>
                  <a:srgbClr val="000000">
                    <a:tint val="75000"/>
                  </a:srgbClr>
                </a:solidFill>
              </a:rPr>
              <a:pPr/>
              <a:t>8</a:t>
            </a:fld>
            <a:endParaRPr lang="en-IN" dirty="0">
              <a:solidFill>
                <a:srgbClr val="000000">
                  <a:tint val="75000"/>
                </a:srgbClr>
              </a:solidFill>
            </a:endParaRPr>
          </a:p>
        </p:txBody>
      </p:sp>
      <p:sp>
        <p:nvSpPr>
          <p:cNvPr id="5" name="Rectangle 4"/>
          <p:cNvSpPr/>
          <p:nvPr/>
        </p:nvSpPr>
        <p:spPr>
          <a:xfrm>
            <a:off x="583418" y="237066"/>
            <a:ext cx="11025262" cy="523220"/>
          </a:xfrm>
          <a:prstGeom prst="rect">
            <a:avLst/>
          </a:prstGeom>
          <a:solidFill>
            <a:schemeClr val="bg1"/>
          </a:solidFill>
        </p:spPr>
        <p:txBody>
          <a:bodyPr wrap="none" anchor="ctr">
            <a:spAutoFit/>
          </a:bodyPr>
          <a:lstStyle/>
          <a:p>
            <a:pPr algn="ctr"/>
            <a:r>
              <a:rPr lang="en-IN" sz="2800" b="1" dirty="0" smtClean="0">
                <a:solidFill>
                  <a:srgbClr val="0070C0"/>
                </a:solidFill>
                <a:latin typeface="Leelawadee UI" panose="020B0502040204020203" pitchFamily="34" charset="-34"/>
                <a:cs typeface="Leelawadee UI" panose="020B0502040204020203" pitchFamily="34" charset="-34"/>
              </a:rPr>
              <a:t>Coalition Loyalty has been driving Business Benefits successfully</a:t>
            </a:r>
            <a:endParaRPr lang="en-IN" sz="2800" b="1" dirty="0">
              <a:solidFill>
                <a:srgbClr val="0070C0"/>
              </a:solidFill>
              <a:latin typeface="Leelawadee UI" panose="020B0502040204020203" pitchFamily="34" charset="-34"/>
              <a:cs typeface="Leelawadee UI" panose="020B0502040204020203" pitchFamily="34" charset="-34"/>
            </a:endParaRPr>
          </a:p>
        </p:txBody>
      </p:sp>
      <p:grpSp>
        <p:nvGrpSpPr>
          <p:cNvPr id="2" name="Group 1"/>
          <p:cNvGrpSpPr/>
          <p:nvPr/>
        </p:nvGrpSpPr>
        <p:grpSpPr>
          <a:xfrm>
            <a:off x="567382" y="802393"/>
            <a:ext cx="3902479" cy="5394681"/>
            <a:chOff x="567382" y="802393"/>
            <a:chExt cx="3902479" cy="5394681"/>
          </a:xfrm>
        </p:grpSpPr>
        <p:sp>
          <p:nvSpPr>
            <p:cNvPr id="17" name="Rounded Rectangle 16"/>
            <p:cNvSpPr/>
            <p:nvPr/>
          </p:nvSpPr>
          <p:spPr>
            <a:xfrm>
              <a:off x="657726" y="1316201"/>
              <a:ext cx="3444612" cy="4880873"/>
            </a:xfrm>
            <a:prstGeom prst="roundRect">
              <a:avLst/>
            </a:prstGeom>
            <a:solidFill>
              <a:schemeClr val="bg1"/>
            </a:solidFill>
            <a:ln w="952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9" name="Picture 4" descr="http://www.csnews.com/sites/default/files/CSN%20Articles/Plenti%20Logo%20(1)_0.jpg"/>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99283" y="1448785"/>
              <a:ext cx="1397154" cy="691614"/>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8" descr="http://www.maximiles.co.uk/images/en/logo_mxm.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7157" y="2276296"/>
              <a:ext cx="1757705" cy="831841"/>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10" descr="https://upload.wikimedia.org/wikipedia/en/f/f7/Nectar_logo.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3324" y="3194441"/>
              <a:ext cx="1396950" cy="756522"/>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2" descr="http://www.payback.in/content/dam/payback/portal/icons/payback_logo.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52542" y="5576994"/>
              <a:ext cx="1397160" cy="537823"/>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567382" y="802393"/>
              <a:ext cx="3902479" cy="400110"/>
            </a:xfrm>
            <a:prstGeom prst="rect">
              <a:avLst/>
            </a:prstGeom>
            <a:noFill/>
          </p:spPr>
          <p:txBody>
            <a:bodyPr wrap="none" rtlCol="0">
              <a:spAutoFit/>
            </a:bodyPr>
            <a:lstStyle/>
            <a:p>
              <a:r>
                <a:rPr lang="en-IN" sz="2000" b="1" dirty="0" smtClean="0">
                  <a:solidFill>
                    <a:srgbClr val="0070C0"/>
                  </a:solidFill>
                </a:rPr>
                <a:t>World’s leading Coalition Programs</a:t>
              </a:r>
              <a:endParaRPr lang="en-IN" sz="2000" b="1" dirty="0">
                <a:solidFill>
                  <a:srgbClr val="0070C0"/>
                </a:solidFill>
              </a:endParaRPr>
            </a:p>
          </p:txBody>
        </p:sp>
        <p:pic>
          <p:nvPicPr>
            <p:cNvPr id="9" name="Picture 8"/>
            <p:cNvPicPr>
              <a:picLocks noChangeAspect="1"/>
            </p:cNvPicPr>
            <p:nvPr/>
          </p:nvPicPr>
          <p:blipFill>
            <a:blip r:embed="rId7"/>
            <a:stretch>
              <a:fillRect/>
            </a:stretch>
          </p:blipFill>
          <p:spPr>
            <a:xfrm>
              <a:off x="999283" y="4058101"/>
              <a:ext cx="1370991" cy="645600"/>
            </a:xfrm>
            <a:prstGeom prst="rect">
              <a:avLst/>
            </a:prstGeom>
          </p:spPr>
        </p:pic>
        <p:pic>
          <p:nvPicPr>
            <p:cNvPr id="10" name="Picture 9"/>
            <p:cNvPicPr>
              <a:picLocks noChangeAspect="1"/>
            </p:cNvPicPr>
            <p:nvPr/>
          </p:nvPicPr>
          <p:blipFill>
            <a:blip r:embed="rId8"/>
            <a:stretch>
              <a:fillRect/>
            </a:stretch>
          </p:blipFill>
          <p:spPr>
            <a:xfrm>
              <a:off x="2678886" y="1580500"/>
              <a:ext cx="1159747" cy="726884"/>
            </a:xfrm>
            <a:prstGeom prst="rect">
              <a:avLst/>
            </a:prstGeom>
          </p:spPr>
        </p:pic>
        <p:pic>
          <p:nvPicPr>
            <p:cNvPr id="11" name="Picture 10"/>
            <p:cNvPicPr>
              <a:picLocks noChangeAspect="1"/>
            </p:cNvPicPr>
            <p:nvPr/>
          </p:nvPicPr>
          <p:blipFill>
            <a:blip r:embed="rId9"/>
            <a:stretch>
              <a:fillRect/>
            </a:stretch>
          </p:blipFill>
          <p:spPr>
            <a:xfrm>
              <a:off x="2601266" y="2459205"/>
              <a:ext cx="1078863" cy="1409322"/>
            </a:xfrm>
            <a:prstGeom prst="rect">
              <a:avLst/>
            </a:prstGeom>
          </p:spPr>
        </p:pic>
        <p:pic>
          <p:nvPicPr>
            <p:cNvPr id="12" name="Picture 11"/>
            <p:cNvPicPr>
              <a:picLocks noChangeAspect="1"/>
            </p:cNvPicPr>
            <p:nvPr/>
          </p:nvPicPr>
          <p:blipFill>
            <a:blip r:embed="rId10"/>
            <a:stretch>
              <a:fillRect/>
            </a:stretch>
          </p:blipFill>
          <p:spPr>
            <a:xfrm>
              <a:off x="2873638" y="4011378"/>
              <a:ext cx="716522" cy="715717"/>
            </a:xfrm>
            <a:prstGeom prst="rect">
              <a:avLst/>
            </a:prstGeom>
          </p:spPr>
        </p:pic>
        <p:pic>
          <p:nvPicPr>
            <p:cNvPr id="14" name="Picture 13"/>
            <p:cNvPicPr>
              <a:picLocks noChangeAspect="1"/>
            </p:cNvPicPr>
            <p:nvPr/>
          </p:nvPicPr>
          <p:blipFill>
            <a:blip r:embed="rId11"/>
            <a:stretch>
              <a:fillRect/>
            </a:stretch>
          </p:blipFill>
          <p:spPr>
            <a:xfrm>
              <a:off x="3127573" y="5505864"/>
              <a:ext cx="633679" cy="633679"/>
            </a:xfrm>
            <a:prstGeom prst="rect">
              <a:avLst/>
            </a:prstGeom>
          </p:spPr>
        </p:pic>
        <p:pic>
          <p:nvPicPr>
            <p:cNvPr id="13" name="Picture 12"/>
            <p:cNvPicPr>
              <a:picLocks noChangeAspect="1"/>
            </p:cNvPicPr>
            <p:nvPr/>
          </p:nvPicPr>
          <p:blipFill>
            <a:blip r:embed="rId12"/>
            <a:stretch>
              <a:fillRect/>
            </a:stretch>
          </p:blipFill>
          <p:spPr>
            <a:xfrm>
              <a:off x="2598165" y="5423608"/>
              <a:ext cx="529408" cy="715935"/>
            </a:xfrm>
            <a:prstGeom prst="rect">
              <a:avLst/>
            </a:prstGeom>
          </p:spPr>
        </p:pic>
        <p:pic>
          <p:nvPicPr>
            <p:cNvPr id="15" name="Picture 14"/>
            <p:cNvPicPr>
              <a:picLocks noChangeAspect="1"/>
            </p:cNvPicPr>
            <p:nvPr/>
          </p:nvPicPr>
          <p:blipFill>
            <a:blip r:embed="rId13"/>
            <a:stretch>
              <a:fillRect/>
            </a:stretch>
          </p:blipFill>
          <p:spPr>
            <a:xfrm>
              <a:off x="1087468" y="4796672"/>
              <a:ext cx="1282806" cy="639225"/>
            </a:xfrm>
            <a:prstGeom prst="rect">
              <a:avLst/>
            </a:prstGeom>
          </p:spPr>
        </p:pic>
        <p:pic>
          <p:nvPicPr>
            <p:cNvPr id="16" name="Picture 15"/>
            <p:cNvPicPr>
              <a:picLocks noChangeAspect="1"/>
            </p:cNvPicPr>
            <p:nvPr/>
          </p:nvPicPr>
          <p:blipFill>
            <a:blip r:embed="rId14"/>
            <a:stretch>
              <a:fillRect/>
            </a:stretch>
          </p:blipFill>
          <p:spPr>
            <a:xfrm>
              <a:off x="2845023" y="4847716"/>
              <a:ext cx="611388" cy="608671"/>
            </a:xfrm>
            <a:prstGeom prst="rect">
              <a:avLst/>
            </a:prstGeom>
          </p:spPr>
        </p:pic>
      </p:grpSp>
      <p:sp>
        <p:nvSpPr>
          <p:cNvPr id="21" name="TextBox 20"/>
          <p:cNvSpPr txBox="1"/>
          <p:nvPr/>
        </p:nvSpPr>
        <p:spPr>
          <a:xfrm>
            <a:off x="408347" y="6563616"/>
            <a:ext cx="987771" cy="246221"/>
          </a:xfrm>
          <a:prstGeom prst="rect">
            <a:avLst/>
          </a:prstGeom>
          <a:noFill/>
        </p:spPr>
        <p:txBody>
          <a:bodyPr wrap="none" rtlCol="0">
            <a:spAutoFit/>
          </a:bodyPr>
          <a:lstStyle/>
          <a:p>
            <a:r>
              <a:rPr lang="en-IN" sz="1000" dirty="0" smtClean="0"/>
              <a:t>* Payback India</a:t>
            </a:r>
            <a:endParaRPr lang="en-IN" sz="1000" dirty="0"/>
          </a:p>
        </p:txBody>
      </p:sp>
      <p:grpSp>
        <p:nvGrpSpPr>
          <p:cNvPr id="7" name="Group 6"/>
          <p:cNvGrpSpPr/>
          <p:nvPr/>
        </p:nvGrpSpPr>
        <p:grpSpPr>
          <a:xfrm>
            <a:off x="4250583" y="797875"/>
            <a:ext cx="7709188" cy="5341668"/>
            <a:chOff x="4250583" y="797875"/>
            <a:chExt cx="7709188" cy="5341668"/>
          </a:xfrm>
        </p:grpSpPr>
        <p:sp>
          <p:nvSpPr>
            <p:cNvPr id="56" name="Isosceles Triangle 55"/>
            <p:cNvSpPr/>
            <p:nvPr/>
          </p:nvSpPr>
          <p:spPr>
            <a:xfrm rot="5400000">
              <a:off x="2653816" y="3513924"/>
              <a:ext cx="3659839" cy="466306"/>
            </a:xfrm>
            <a:prstGeom prst="triangle">
              <a:avLst/>
            </a:prstGeom>
            <a:solidFill>
              <a:srgbClr val="CDD2FF"/>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nvGrpSpPr>
            <p:cNvPr id="6" name="Group 5"/>
            <p:cNvGrpSpPr/>
            <p:nvPr/>
          </p:nvGrpSpPr>
          <p:grpSpPr>
            <a:xfrm>
              <a:off x="4849436" y="797875"/>
              <a:ext cx="7110335" cy="5341668"/>
              <a:chOff x="4849436" y="797875"/>
              <a:chExt cx="7110335" cy="5341668"/>
            </a:xfrm>
          </p:grpSpPr>
          <p:sp>
            <p:nvSpPr>
              <p:cNvPr id="57" name="TextBox 56"/>
              <p:cNvSpPr txBox="1"/>
              <p:nvPr/>
            </p:nvSpPr>
            <p:spPr>
              <a:xfrm>
                <a:off x="7915376" y="797875"/>
                <a:ext cx="1367682" cy="400110"/>
              </a:xfrm>
              <a:prstGeom prst="rect">
                <a:avLst/>
              </a:prstGeom>
              <a:noFill/>
            </p:spPr>
            <p:txBody>
              <a:bodyPr wrap="none" rtlCol="0">
                <a:spAutoFit/>
              </a:bodyPr>
              <a:lstStyle/>
              <a:p>
                <a:r>
                  <a:rPr lang="en-IN" sz="2000" b="1" dirty="0" smtClean="0">
                    <a:solidFill>
                      <a:srgbClr val="0070C0"/>
                    </a:solidFill>
                  </a:rPr>
                  <a:t>Use Cases*</a:t>
                </a:r>
                <a:endParaRPr lang="en-IN" sz="2000" b="1" dirty="0">
                  <a:solidFill>
                    <a:srgbClr val="0070C0"/>
                  </a:solidFill>
                </a:endParaRPr>
              </a:p>
            </p:txBody>
          </p:sp>
          <p:sp>
            <p:nvSpPr>
              <p:cNvPr id="59" name="Rounded Rectangle 58"/>
              <p:cNvSpPr/>
              <p:nvPr/>
            </p:nvSpPr>
            <p:spPr>
              <a:xfrm>
                <a:off x="8599217" y="1560257"/>
                <a:ext cx="3360554" cy="1051560"/>
              </a:xfrm>
              <a:prstGeom prst="roundRect">
                <a:avLst/>
              </a:prstGeom>
              <a:solidFill>
                <a:srgbClr val="5AA0F5">
                  <a:lumMod val="50000"/>
                </a:srgbClr>
              </a:solidFill>
              <a:ln w="19050" cap="rnd" cmpd="sng" algn="ctr">
                <a:noFill/>
                <a:prstDash val="solid"/>
              </a:ln>
              <a:effectLst/>
            </p:spPr>
            <p:txBody>
              <a:bodyPr rtlCol="0" anchor="ctr"/>
              <a:lstStyle/>
              <a:p>
                <a:pPr algn="ctr">
                  <a:defRPr/>
                </a:pPr>
                <a:r>
                  <a:rPr lang="en-IN" b="1" dirty="0" smtClean="0">
                    <a:solidFill>
                      <a:schemeClr val="bg1"/>
                    </a:solidFill>
                    <a:latin typeface="Leelawadee" panose="020B0502040204020203" pitchFamily="34" charset="-34"/>
                    <a:cs typeface="Leelawadee" panose="020B0502040204020203" pitchFamily="34" charset="-34"/>
                  </a:rPr>
                  <a:t>Central </a:t>
                </a:r>
                <a:r>
                  <a:rPr lang="en-IN" b="1" dirty="0" smtClean="0">
                    <a:solidFill>
                      <a:schemeClr val="bg2"/>
                    </a:solidFill>
                    <a:latin typeface="Leelawadee" panose="020B0502040204020203" pitchFamily="34" charset="-34"/>
                    <a:cs typeface="Leelawadee" panose="020B0502040204020203" pitchFamily="34" charset="-34"/>
                  </a:rPr>
                  <a:t>: </a:t>
                </a:r>
                <a:r>
                  <a:rPr lang="en-IN" b="1" dirty="0" smtClean="0">
                    <a:solidFill>
                      <a:schemeClr val="bg1"/>
                    </a:solidFill>
                    <a:latin typeface="Leelawadee" panose="020B0502040204020203" pitchFamily="34" charset="-34"/>
                    <a:cs typeface="Leelawadee" panose="020B0502040204020203" pitchFamily="34" charset="-34"/>
                  </a:rPr>
                  <a:t>additional </a:t>
                </a:r>
              </a:p>
              <a:p>
                <a:pPr algn="ctr">
                  <a:defRPr/>
                </a:pPr>
                <a:r>
                  <a:rPr lang="en-IN" b="1" dirty="0" smtClean="0">
                    <a:solidFill>
                      <a:schemeClr val="bg1"/>
                    </a:solidFill>
                    <a:latin typeface="Leelawadee" panose="020B0502040204020203" pitchFamily="34" charset="-34"/>
                    <a:cs typeface="Leelawadee" panose="020B0502040204020203" pitchFamily="34" charset="-34"/>
                  </a:rPr>
                  <a:t>~</a:t>
                </a:r>
                <a:r>
                  <a:rPr lang="en-IN" b="1" dirty="0">
                    <a:solidFill>
                      <a:schemeClr val="bg1"/>
                    </a:solidFill>
                    <a:latin typeface="Leelawadee" panose="020B0502040204020203" pitchFamily="34" charset="-34"/>
                    <a:cs typeface="Leelawadee" panose="020B0502040204020203" pitchFamily="34" charset="-34"/>
                  </a:rPr>
                  <a:t>30Cr sales in EOSS in 2014</a:t>
                </a:r>
              </a:p>
            </p:txBody>
          </p:sp>
          <p:sp>
            <p:nvSpPr>
              <p:cNvPr id="60" name="Rounded Rectangle 59"/>
              <p:cNvSpPr/>
              <p:nvPr/>
            </p:nvSpPr>
            <p:spPr>
              <a:xfrm>
                <a:off x="8599217" y="4198188"/>
                <a:ext cx="3360554" cy="1237709"/>
              </a:xfrm>
              <a:prstGeom prst="roundRect">
                <a:avLst/>
              </a:prstGeom>
              <a:solidFill>
                <a:srgbClr val="5AA0F5">
                  <a:lumMod val="50000"/>
                </a:srgbClr>
              </a:solidFill>
              <a:ln w="19050" cap="rnd" cmpd="sng" algn="ctr">
                <a:noFill/>
                <a:prstDash val="solid"/>
              </a:ln>
              <a:effectLst/>
            </p:spPr>
            <p:txBody>
              <a:bodyPr rtlCol="0" anchor="ctr"/>
              <a:lstStyle/>
              <a:p>
                <a:pPr>
                  <a:defRPr/>
                </a:pPr>
                <a:r>
                  <a:rPr lang="en-IN" b="1" dirty="0" smtClean="0">
                    <a:solidFill>
                      <a:schemeClr val="bg1"/>
                    </a:solidFill>
                    <a:latin typeface="Leelawadee" panose="020B0502040204020203" pitchFamily="34" charset="-34"/>
                    <a:cs typeface="Leelawadee" panose="020B0502040204020203" pitchFamily="34" charset="-34"/>
                  </a:rPr>
                  <a:t>Big Bazaar: 60</a:t>
                </a:r>
                <a:r>
                  <a:rPr lang="en-IN" b="1" dirty="0">
                    <a:solidFill>
                      <a:schemeClr val="bg1"/>
                    </a:solidFill>
                    <a:latin typeface="Leelawadee" panose="020B0502040204020203" pitchFamily="34" charset="-34"/>
                    <a:cs typeface="Leelawadee" panose="020B0502040204020203" pitchFamily="34" charset="-34"/>
                  </a:rPr>
                  <a:t>% lapse rate reduced to 42</a:t>
                </a:r>
                <a:r>
                  <a:rPr lang="en-IN" b="1" dirty="0" smtClean="0">
                    <a:solidFill>
                      <a:schemeClr val="bg1"/>
                    </a:solidFill>
                    <a:latin typeface="Leelawadee" panose="020B0502040204020203" pitchFamily="34" charset="-34"/>
                    <a:cs typeface="Leelawadee" panose="020B0502040204020203" pitchFamily="34" charset="-34"/>
                  </a:rPr>
                  <a:t>%, </a:t>
                </a:r>
                <a:r>
                  <a:rPr lang="en-IN" dirty="0" smtClean="0">
                    <a:solidFill>
                      <a:schemeClr val="bg2"/>
                    </a:solidFill>
                    <a:latin typeface="Leelawadee" panose="020B0502040204020203" pitchFamily="34" charset="-34"/>
                    <a:cs typeface="Leelawadee" panose="020B0502040204020203" pitchFamily="34" charset="-34"/>
                  </a:rPr>
                  <a:t>with Festive </a:t>
                </a:r>
                <a:r>
                  <a:rPr lang="en-IN" b="1" dirty="0" smtClean="0">
                    <a:solidFill>
                      <a:schemeClr val="bg1"/>
                    </a:solidFill>
                    <a:latin typeface="Leelawadee" panose="020B0502040204020203" pitchFamily="34" charset="-34"/>
                    <a:cs typeface="Leelawadee" panose="020B0502040204020203" pitchFamily="34" charset="-34"/>
                  </a:rPr>
                  <a:t>Incremental </a:t>
                </a:r>
                <a:r>
                  <a:rPr lang="en-IN" b="1" dirty="0">
                    <a:solidFill>
                      <a:schemeClr val="bg1"/>
                    </a:solidFill>
                    <a:latin typeface="Leelawadee" panose="020B0502040204020203" pitchFamily="34" charset="-34"/>
                    <a:cs typeface="Leelawadee" panose="020B0502040204020203" pitchFamily="34" charset="-34"/>
                  </a:rPr>
                  <a:t>₹ 94 </a:t>
                </a:r>
                <a:r>
                  <a:rPr lang="en-IN" b="1" dirty="0" smtClean="0">
                    <a:solidFill>
                      <a:schemeClr val="bg1"/>
                    </a:solidFill>
                    <a:latin typeface="Leelawadee" panose="020B0502040204020203" pitchFamily="34" charset="-34"/>
                    <a:cs typeface="Leelawadee" panose="020B0502040204020203" pitchFamily="34" charset="-34"/>
                  </a:rPr>
                  <a:t>Crore sale</a:t>
                </a:r>
                <a:endParaRPr lang="en-IN" b="1" dirty="0">
                  <a:solidFill>
                    <a:schemeClr val="bg1"/>
                  </a:solidFill>
                  <a:latin typeface="Leelawadee" panose="020B0502040204020203" pitchFamily="34" charset="-34"/>
                  <a:cs typeface="Leelawadee" panose="020B0502040204020203" pitchFamily="34" charset="-34"/>
                </a:endParaRPr>
              </a:p>
            </p:txBody>
          </p:sp>
          <p:sp>
            <p:nvSpPr>
              <p:cNvPr id="19" name="Rounded Rectangle 18"/>
              <p:cNvSpPr/>
              <p:nvPr/>
            </p:nvSpPr>
            <p:spPr>
              <a:xfrm>
                <a:off x="8604121" y="2904071"/>
                <a:ext cx="3355650" cy="1107307"/>
              </a:xfrm>
              <a:prstGeom prst="roundRect">
                <a:avLst/>
              </a:prstGeom>
              <a:solidFill>
                <a:srgbClr val="5AA0F5">
                  <a:lumMod val="50000"/>
                </a:srgbClr>
              </a:solidFill>
              <a:ln w="19050" cap="rnd" cmpd="sng" algn="ctr">
                <a:noFill/>
                <a:prstDash val="solid"/>
              </a:ln>
              <a:effectLst/>
            </p:spPr>
            <p:txBody>
              <a:bodyPr rtlCol="0" anchor="ctr"/>
              <a:lstStyle/>
              <a:p>
                <a:pPr algn="ctr">
                  <a:defRPr/>
                </a:pPr>
                <a:r>
                  <a:rPr lang="en-IN" b="1" dirty="0" smtClean="0">
                    <a:solidFill>
                      <a:schemeClr val="bg1"/>
                    </a:solidFill>
                    <a:latin typeface="Leelawadee" panose="020B0502040204020203" pitchFamily="34" charset="-34"/>
                    <a:cs typeface="Leelawadee" panose="020B0502040204020203" pitchFamily="34" charset="-34"/>
                  </a:rPr>
                  <a:t>ICICI:  20K </a:t>
                </a:r>
                <a:r>
                  <a:rPr lang="en-IN" b="1" dirty="0">
                    <a:solidFill>
                      <a:schemeClr val="bg1"/>
                    </a:solidFill>
                    <a:latin typeface="Leelawadee" panose="020B0502040204020203" pitchFamily="34" charset="-34"/>
                    <a:cs typeface="Leelawadee" panose="020B0502040204020203" pitchFamily="34" charset="-34"/>
                  </a:rPr>
                  <a:t>new </a:t>
                </a:r>
                <a:r>
                  <a:rPr lang="en-IN" b="1" dirty="0" smtClean="0">
                    <a:solidFill>
                      <a:schemeClr val="bg1"/>
                    </a:solidFill>
                    <a:latin typeface="Leelawadee" panose="020B0502040204020203" pitchFamily="34" charset="-34"/>
                    <a:cs typeface="Leelawadee" panose="020B0502040204020203" pitchFamily="34" charset="-34"/>
                  </a:rPr>
                  <a:t>cards</a:t>
                </a:r>
                <a:r>
                  <a:rPr lang="en-IN" b="1" dirty="0">
                    <a:solidFill>
                      <a:schemeClr val="bg1"/>
                    </a:solidFill>
                    <a:latin typeface="Leelawadee" panose="020B0502040204020203" pitchFamily="34" charset="-34"/>
                    <a:cs typeface="Leelawadee" panose="020B0502040204020203" pitchFamily="34" charset="-34"/>
                  </a:rPr>
                  <a:t>, 3K </a:t>
                </a:r>
                <a:r>
                  <a:rPr lang="en-IN" b="1" dirty="0" smtClean="0">
                    <a:solidFill>
                      <a:schemeClr val="bg1"/>
                    </a:solidFill>
                    <a:latin typeface="Leelawadee" panose="020B0502040204020203" pitchFamily="34" charset="-34"/>
                    <a:cs typeface="Leelawadee" panose="020B0502040204020203" pitchFamily="34" charset="-34"/>
                  </a:rPr>
                  <a:t>personal </a:t>
                </a:r>
                <a:r>
                  <a:rPr lang="en-IN" b="1" dirty="0">
                    <a:solidFill>
                      <a:schemeClr val="bg1"/>
                    </a:solidFill>
                    <a:latin typeface="Leelawadee" panose="020B0502040204020203" pitchFamily="34" charset="-34"/>
                    <a:cs typeface="Leelawadee" panose="020B0502040204020203" pitchFamily="34" charset="-34"/>
                  </a:rPr>
                  <a:t>loans, </a:t>
                </a:r>
                <a:r>
                  <a:rPr lang="en-IN" b="1" dirty="0" smtClean="0">
                    <a:solidFill>
                      <a:schemeClr val="bg1"/>
                    </a:solidFill>
                    <a:latin typeface="Leelawadee" panose="020B0502040204020203" pitchFamily="34" charset="-34"/>
                    <a:cs typeface="Leelawadee" panose="020B0502040204020203" pitchFamily="34" charset="-34"/>
                  </a:rPr>
                  <a:t>loan </a:t>
                </a:r>
                <a:r>
                  <a:rPr lang="en-IN" b="1" dirty="0">
                    <a:solidFill>
                      <a:schemeClr val="bg1"/>
                    </a:solidFill>
                    <a:latin typeface="Leelawadee" panose="020B0502040204020203" pitchFamily="34" charset="-34"/>
                    <a:cs typeface="Leelawadee" panose="020B0502040204020203" pitchFamily="34" charset="-34"/>
                  </a:rPr>
                  <a:t>value of ₹ 75 Crores</a:t>
                </a:r>
              </a:p>
            </p:txBody>
          </p:sp>
          <p:sp>
            <p:nvSpPr>
              <p:cNvPr id="24" name="Rounded Rectangle 23"/>
              <p:cNvSpPr/>
              <p:nvPr/>
            </p:nvSpPr>
            <p:spPr>
              <a:xfrm>
                <a:off x="4865133" y="2904071"/>
                <a:ext cx="3565094" cy="1107307"/>
              </a:xfrm>
              <a:prstGeom prst="roundRect">
                <a:avLst/>
              </a:prstGeom>
              <a:solidFill>
                <a:srgbClr val="FFC000"/>
              </a:solidFill>
              <a:ln w="19050" cap="rnd" cmpd="sng" algn="ctr">
                <a:noFill/>
                <a:prstDash val="solid"/>
              </a:ln>
              <a:effectLst/>
            </p:spPr>
            <p:txBody>
              <a:bodyPr rtlCol="0" anchor="ctr"/>
              <a:lstStyle/>
              <a:p>
                <a:pPr algn="ctr">
                  <a:defRPr/>
                </a:pPr>
                <a:r>
                  <a:rPr lang="en-US" b="1" dirty="0" smtClean="0">
                    <a:solidFill>
                      <a:srgbClr val="7030A0"/>
                    </a:solidFill>
                    <a:latin typeface="Leelawadee" panose="020B0502040204020203" pitchFamily="34" charset="-34"/>
                    <a:cs typeface="Leelawadee" panose="020B0502040204020203" pitchFamily="34" charset="-34"/>
                  </a:rPr>
                  <a:t>Debenhams Nectar </a:t>
                </a:r>
                <a:r>
                  <a:rPr lang="en-US" b="1" dirty="0">
                    <a:solidFill>
                      <a:srgbClr val="7030A0"/>
                    </a:solidFill>
                    <a:latin typeface="Leelawadee" panose="020B0502040204020203" pitchFamily="34" charset="-34"/>
                    <a:cs typeface="Leelawadee" panose="020B0502040204020203" pitchFamily="34" charset="-34"/>
                  </a:rPr>
                  <a:t>customers </a:t>
                </a:r>
                <a:r>
                  <a:rPr lang="en-US" b="1" dirty="0" smtClean="0">
                    <a:solidFill>
                      <a:srgbClr val="7030A0"/>
                    </a:solidFill>
                    <a:latin typeface="Leelawadee" panose="020B0502040204020203" pitchFamily="34" charset="-34"/>
                    <a:cs typeface="Leelawadee" panose="020B0502040204020203" pitchFamily="34" charset="-34"/>
                  </a:rPr>
                  <a:t>spent </a:t>
                </a:r>
                <a:r>
                  <a:rPr lang="en-US" b="1" dirty="0">
                    <a:solidFill>
                      <a:srgbClr val="7030A0"/>
                    </a:solidFill>
                    <a:latin typeface="Leelawadee" panose="020B0502040204020203" pitchFamily="34" charset="-34"/>
                    <a:cs typeface="Leelawadee" panose="020B0502040204020203" pitchFamily="34" charset="-34"/>
                  </a:rPr>
                  <a:t>significantly more </a:t>
                </a:r>
                <a:r>
                  <a:rPr lang="en-US" dirty="0">
                    <a:solidFill>
                      <a:srgbClr val="7030A0"/>
                    </a:solidFill>
                    <a:latin typeface="Leelawadee" panose="020B0502040204020203" pitchFamily="34" charset="-34"/>
                    <a:cs typeface="Leelawadee" panose="020B0502040204020203" pitchFamily="34" charset="-34"/>
                  </a:rPr>
                  <a:t>than </a:t>
                </a:r>
                <a:r>
                  <a:rPr lang="en-US" dirty="0" smtClean="0">
                    <a:solidFill>
                      <a:srgbClr val="7030A0"/>
                    </a:solidFill>
                    <a:latin typeface="Leelawadee" panose="020B0502040204020203" pitchFamily="34" charset="-34"/>
                    <a:cs typeface="Leelawadee" panose="020B0502040204020203" pitchFamily="34" charset="-34"/>
                  </a:rPr>
                  <a:t>non-Nectar customers</a:t>
                </a:r>
                <a:endParaRPr lang="en-IN" dirty="0">
                  <a:solidFill>
                    <a:srgbClr val="7030A0"/>
                  </a:solidFill>
                  <a:latin typeface="Leelawadee" panose="020B0502040204020203" pitchFamily="34" charset="-34"/>
                  <a:cs typeface="Leelawadee" panose="020B0502040204020203" pitchFamily="34" charset="-34"/>
                </a:endParaRPr>
              </a:p>
            </p:txBody>
          </p:sp>
          <p:sp>
            <p:nvSpPr>
              <p:cNvPr id="25" name="Rounded Rectangle 24"/>
              <p:cNvSpPr/>
              <p:nvPr/>
            </p:nvSpPr>
            <p:spPr>
              <a:xfrm>
                <a:off x="4849436" y="1540942"/>
                <a:ext cx="3565094" cy="1107307"/>
              </a:xfrm>
              <a:prstGeom prst="roundRect">
                <a:avLst/>
              </a:prstGeom>
              <a:solidFill>
                <a:srgbClr val="FFC000"/>
              </a:solidFill>
              <a:ln w="19050" cap="rnd" cmpd="sng" algn="ctr">
                <a:noFill/>
                <a:prstDash val="solid"/>
              </a:ln>
              <a:effectLst/>
            </p:spPr>
            <p:txBody>
              <a:bodyPr rtlCol="0" anchor="ctr"/>
              <a:lstStyle/>
              <a:p>
                <a:pPr algn="ctr">
                  <a:defRPr/>
                </a:pPr>
                <a:r>
                  <a:rPr lang="en-IN" sz="1400" b="1" dirty="0">
                    <a:solidFill>
                      <a:srgbClr val="7030A0"/>
                    </a:solidFill>
                    <a:latin typeface="Leelawadee" panose="020B0502040204020203" pitchFamily="34" charset="-34"/>
                    <a:cs typeface="Leelawadee" panose="020B0502040204020203" pitchFamily="34" charset="-34"/>
                  </a:rPr>
                  <a:t> </a:t>
                </a:r>
                <a:r>
                  <a:rPr lang="en-IN" dirty="0" smtClean="0">
                    <a:solidFill>
                      <a:srgbClr val="7030A0"/>
                    </a:solidFill>
                    <a:latin typeface="Leelawadee" panose="020B0502040204020203" pitchFamily="34" charset="-34"/>
                    <a:cs typeface="Leelawadee" panose="020B0502040204020203" pitchFamily="34" charset="-34"/>
                  </a:rPr>
                  <a:t>Nectar cards </a:t>
                </a:r>
                <a:r>
                  <a:rPr lang="en-IN" b="1" dirty="0" smtClean="0">
                    <a:solidFill>
                      <a:srgbClr val="7030A0"/>
                    </a:solidFill>
                    <a:latin typeface="Leelawadee" panose="020B0502040204020203" pitchFamily="34" charset="-34"/>
                    <a:cs typeface="Leelawadee" panose="020B0502040204020203" pitchFamily="34" charset="-34"/>
                  </a:rPr>
                  <a:t>Christmas shopping £100 MM </a:t>
                </a:r>
                <a:r>
                  <a:rPr lang="en-IN" dirty="0">
                    <a:solidFill>
                      <a:srgbClr val="7030A0"/>
                    </a:solidFill>
                    <a:latin typeface="Leelawadee" panose="020B0502040204020203" pitchFamily="34" charset="-34"/>
                    <a:cs typeface="Leelawadee" panose="020B0502040204020203" pitchFamily="34" charset="-34"/>
                  </a:rPr>
                  <a:t>worth of points </a:t>
                </a:r>
                <a:r>
                  <a:rPr lang="en-IN" b="1" dirty="0" smtClean="0">
                    <a:solidFill>
                      <a:srgbClr val="7030A0"/>
                    </a:solidFill>
                    <a:latin typeface="Leelawadee" panose="020B0502040204020203" pitchFamily="34" charset="-34"/>
                    <a:cs typeface="Leelawadee" panose="020B0502040204020203" pitchFamily="34" charset="-34"/>
                  </a:rPr>
                  <a:t>redeemed- Sainsbury</a:t>
                </a:r>
                <a:endParaRPr lang="en-IN" b="1" dirty="0">
                  <a:solidFill>
                    <a:srgbClr val="7030A0"/>
                  </a:solidFill>
                  <a:latin typeface="Leelawadee" panose="020B0502040204020203" pitchFamily="34" charset="-34"/>
                  <a:cs typeface="Leelawadee" panose="020B0502040204020203" pitchFamily="34" charset="-34"/>
                </a:endParaRPr>
              </a:p>
            </p:txBody>
          </p:sp>
          <p:sp>
            <p:nvSpPr>
              <p:cNvPr id="26" name="Rounded Rectangle 25"/>
              <p:cNvSpPr/>
              <p:nvPr/>
            </p:nvSpPr>
            <p:spPr>
              <a:xfrm>
                <a:off x="4864827" y="4703701"/>
                <a:ext cx="3570304" cy="1435842"/>
              </a:xfrm>
              <a:prstGeom prst="roundRect">
                <a:avLst/>
              </a:prstGeom>
              <a:solidFill>
                <a:srgbClr val="FF0000"/>
              </a:solidFill>
              <a:ln w="19050" cap="rnd" cmpd="sng" algn="ctr">
                <a:noFill/>
                <a:prstDash val="solid"/>
              </a:ln>
              <a:effectLst/>
            </p:spPr>
            <p:txBody>
              <a:bodyPr rtlCol="0" anchor="ctr"/>
              <a:lstStyle/>
              <a:p>
                <a:pPr>
                  <a:defRPr/>
                </a:pPr>
                <a:r>
                  <a:rPr lang="en-IN" b="1" dirty="0" smtClean="0">
                    <a:solidFill>
                      <a:schemeClr val="bg1"/>
                    </a:solidFill>
                    <a:latin typeface="Leelawadee" panose="020B0502040204020203" pitchFamily="34" charset="-34"/>
                    <a:cs typeface="Leelawadee" panose="020B0502040204020203" pitchFamily="34" charset="-34"/>
                  </a:rPr>
                  <a:t>Macy’s: </a:t>
                </a:r>
                <a:r>
                  <a:rPr lang="en-IN" dirty="0" smtClean="0">
                    <a:solidFill>
                      <a:schemeClr val="bg1"/>
                    </a:solidFill>
                    <a:latin typeface="Leelawadee" panose="020B0502040204020203" pitchFamily="34" charset="-34"/>
                    <a:cs typeface="Leelawadee" panose="020B0502040204020203" pitchFamily="34" charset="-34"/>
                  </a:rPr>
                  <a:t>more </a:t>
                </a:r>
                <a:r>
                  <a:rPr lang="en-IN" dirty="0">
                    <a:solidFill>
                      <a:schemeClr val="bg1"/>
                    </a:solidFill>
                    <a:latin typeface="Leelawadee" panose="020B0502040204020203" pitchFamily="34" charset="-34"/>
                    <a:cs typeface="Leelawadee" panose="020B0502040204020203" pitchFamily="34" charset="-34"/>
                  </a:rPr>
                  <a:t>than </a:t>
                </a:r>
                <a:r>
                  <a:rPr lang="en-IN" b="1" dirty="0">
                    <a:solidFill>
                      <a:schemeClr val="bg1"/>
                    </a:solidFill>
                    <a:latin typeface="Leelawadee" panose="020B0502040204020203" pitchFamily="34" charset="-34"/>
                    <a:cs typeface="Leelawadee" panose="020B0502040204020203" pitchFamily="34" charset="-34"/>
                  </a:rPr>
                  <a:t>2 million </a:t>
                </a:r>
                <a:r>
                  <a:rPr lang="en-IN" b="1" dirty="0" smtClean="0">
                    <a:solidFill>
                      <a:schemeClr val="bg1"/>
                    </a:solidFill>
                    <a:latin typeface="Leelawadee" panose="020B0502040204020203" pitchFamily="34" charset="-34"/>
                    <a:cs typeface="Leelawadee" panose="020B0502040204020203" pitchFamily="34" charset="-34"/>
                  </a:rPr>
                  <a:t>customers enrolled </a:t>
                </a:r>
                <a:r>
                  <a:rPr lang="en-IN" dirty="0" smtClean="0">
                    <a:solidFill>
                      <a:schemeClr val="bg1"/>
                    </a:solidFill>
                    <a:latin typeface="Leelawadee" panose="020B0502040204020203" pitchFamily="34" charset="-34"/>
                    <a:cs typeface="Leelawadee" panose="020B0502040204020203" pitchFamily="34" charset="-34"/>
                  </a:rPr>
                  <a:t>in the</a:t>
                </a:r>
                <a:r>
                  <a:rPr lang="en-IN" b="1" dirty="0" smtClean="0">
                    <a:solidFill>
                      <a:schemeClr val="bg1"/>
                    </a:solidFill>
                    <a:latin typeface="Leelawadee" panose="020B0502040204020203" pitchFamily="34" charset="-34"/>
                    <a:cs typeface="Leelawadee" panose="020B0502040204020203" pitchFamily="34" charset="-34"/>
                  </a:rPr>
                  <a:t> first week</a:t>
                </a:r>
                <a:endParaRPr lang="en-IN" b="1" dirty="0">
                  <a:solidFill>
                    <a:schemeClr val="bg1"/>
                  </a:solidFill>
                  <a:latin typeface="Leelawadee" panose="020B0502040204020203" pitchFamily="34" charset="-34"/>
                  <a:cs typeface="Leelawadee" panose="020B0502040204020203" pitchFamily="34" charset="-34"/>
                </a:endParaRPr>
              </a:p>
            </p:txBody>
          </p:sp>
          <p:sp>
            <p:nvSpPr>
              <p:cNvPr id="3" name="TextBox 2"/>
              <p:cNvSpPr txBox="1"/>
              <p:nvPr/>
            </p:nvSpPr>
            <p:spPr>
              <a:xfrm>
                <a:off x="6096049" y="1211168"/>
                <a:ext cx="1632110" cy="369332"/>
              </a:xfrm>
              <a:prstGeom prst="rect">
                <a:avLst/>
              </a:prstGeom>
              <a:noFill/>
            </p:spPr>
            <p:txBody>
              <a:bodyPr wrap="square" rtlCol="0">
                <a:spAutoFit/>
              </a:bodyPr>
              <a:lstStyle/>
              <a:p>
                <a:r>
                  <a:rPr lang="en-IN" b="1" dirty="0" smtClean="0"/>
                  <a:t>NECTAR (UK)</a:t>
                </a:r>
                <a:endParaRPr lang="en-IN" b="1" dirty="0"/>
              </a:p>
            </p:txBody>
          </p:sp>
          <p:sp>
            <p:nvSpPr>
              <p:cNvPr id="32" name="TextBox 31"/>
              <p:cNvSpPr txBox="1"/>
              <p:nvPr/>
            </p:nvSpPr>
            <p:spPr>
              <a:xfrm>
                <a:off x="6096049" y="4266002"/>
                <a:ext cx="1438599" cy="369332"/>
              </a:xfrm>
              <a:prstGeom prst="rect">
                <a:avLst/>
              </a:prstGeom>
              <a:noFill/>
            </p:spPr>
            <p:txBody>
              <a:bodyPr wrap="none" rtlCol="0">
                <a:spAutoFit/>
              </a:bodyPr>
              <a:lstStyle/>
              <a:p>
                <a:r>
                  <a:rPr lang="en-IN" b="1" dirty="0" smtClean="0"/>
                  <a:t>PLENTI (USA)</a:t>
                </a:r>
                <a:endParaRPr lang="en-IN" b="1" dirty="0"/>
              </a:p>
            </p:txBody>
          </p:sp>
          <p:sp>
            <p:nvSpPr>
              <p:cNvPr id="33" name="TextBox 32"/>
              <p:cNvSpPr txBox="1"/>
              <p:nvPr/>
            </p:nvSpPr>
            <p:spPr>
              <a:xfrm>
                <a:off x="9548970" y="1171610"/>
                <a:ext cx="1720984" cy="369332"/>
              </a:xfrm>
              <a:prstGeom prst="rect">
                <a:avLst/>
              </a:prstGeom>
              <a:noFill/>
            </p:spPr>
            <p:txBody>
              <a:bodyPr wrap="none" rtlCol="0">
                <a:spAutoFit/>
              </a:bodyPr>
              <a:lstStyle/>
              <a:p>
                <a:r>
                  <a:rPr lang="en-IN" b="1" dirty="0" smtClean="0"/>
                  <a:t>PAYBACK (India)</a:t>
                </a:r>
                <a:endParaRPr lang="en-IN" b="1" dirty="0"/>
              </a:p>
            </p:txBody>
          </p:sp>
        </p:grpSp>
      </p:grpSp>
    </p:spTree>
    <p:extLst>
      <p:ext uri="{BB962C8B-B14F-4D97-AF65-F5344CB8AC3E}">
        <p14:creationId xmlns:p14="http://schemas.microsoft.com/office/powerpoint/2010/main" val="400294806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040F425-731D-4835-A38A-9545B9CAE996}" type="slidenum">
              <a:rPr lang="en-IN" smtClean="0">
                <a:solidFill>
                  <a:srgbClr val="000000">
                    <a:tint val="75000"/>
                  </a:srgbClr>
                </a:solidFill>
              </a:rPr>
              <a:pPr/>
              <a:t>9</a:t>
            </a:fld>
            <a:endParaRPr lang="en-IN" dirty="0">
              <a:solidFill>
                <a:srgbClr val="000000">
                  <a:tint val="75000"/>
                </a:srgbClr>
              </a:solidFill>
            </a:endParaRPr>
          </a:p>
        </p:txBody>
      </p:sp>
      <p:sp>
        <p:nvSpPr>
          <p:cNvPr id="5" name="Rectangle 4"/>
          <p:cNvSpPr/>
          <p:nvPr/>
        </p:nvSpPr>
        <p:spPr>
          <a:xfrm>
            <a:off x="305794" y="2132618"/>
            <a:ext cx="4802387" cy="350860"/>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rgbClr val="0E5580">
                    <a:lumMod val="50000"/>
                  </a:srgbClr>
                </a:solidFill>
                <a:latin typeface="Leelawadee" panose="020B0502040204020203" pitchFamily="34" charset="-34"/>
                <a:cs typeface="Leelawadee" panose="020B0502040204020203" pitchFamily="34" charset="-34"/>
              </a:rPr>
              <a:t>From traditional/generic programs</a:t>
            </a:r>
          </a:p>
        </p:txBody>
      </p:sp>
      <p:sp>
        <p:nvSpPr>
          <p:cNvPr id="6" name="Rectangle 5"/>
          <p:cNvSpPr/>
          <p:nvPr/>
        </p:nvSpPr>
        <p:spPr>
          <a:xfrm>
            <a:off x="305795" y="2483477"/>
            <a:ext cx="4802387" cy="3679737"/>
          </a:xfrm>
          <a:prstGeom prst="rect">
            <a:avLst/>
          </a:prstGeom>
          <a:noFill/>
          <a:ln>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buFont typeface="Arial" panose="020B0604020202020204" pitchFamily="34" charset="0"/>
              <a:buChar char="•"/>
            </a:pPr>
            <a:r>
              <a:rPr lang="en-IN" sz="1400" b="1" dirty="0">
                <a:solidFill>
                  <a:prstClr val="black"/>
                </a:solidFill>
                <a:latin typeface="Leelawadee" panose="020B0502040204020203" pitchFamily="34" charset="-34"/>
                <a:cs typeface="Leelawadee" panose="020B0502040204020203" pitchFamily="34" charset="-34"/>
              </a:rPr>
              <a:t>Multiple loyalty cards </a:t>
            </a:r>
            <a:r>
              <a:rPr lang="en-IN" sz="1400" dirty="0">
                <a:solidFill>
                  <a:prstClr val="black"/>
                </a:solidFill>
                <a:latin typeface="Leelawadee" panose="020B0502040204020203" pitchFamily="34" charset="-34"/>
                <a:cs typeface="Leelawadee" panose="020B0502040204020203" pitchFamily="34" charset="-34"/>
              </a:rPr>
              <a:t>and identifiers across various loyalty programs- </a:t>
            </a:r>
            <a:r>
              <a:rPr lang="en-IN" sz="1400" b="1" dirty="0">
                <a:solidFill>
                  <a:prstClr val="black"/>
                </a:solidFill>
                <a:latin typeface="Leelawadee" panose="020B0502040204020203" pitchFamily="34" charset="-34"/>
                <a:cs typeface="Leelawadee" panose="020B0502040204020203" pitchFamily="34" charset="-34"/>
              </a:rPr>
              <a:t>difficulty to keep track</a:t>
            </a:r>
          </a:p>
          <a:p>
            <a:pPr marL="285750" indent="-285750">
              <a:buFont typeface="Arial" panose="020B0604020202020204" pitchFamily="34" charset="0"/>
              <a:buChar char="•"/>
            </a:pPr>
            <a:endParaRPr lang="en-IN" sz="1400" dirty="0">
              <a:solidFill>
                <a:prstClr val="black"/>
              </a:solidFill>
              <a:latin typeface="Leelawadee" panose="020B0502040204020203" pitchFamily="34" charset="-34"/>
              <a:cs typeface="Leelawadee" panose="020B0502040204020203" pitchFamily="34" charset="-34"/>
            </a:endParaRPr>
          </a:p>
          <a:p>
            <a:pPr marL="285750" indent="-285750">
              <a:buFont typeface="Arial" panose="020B0604020202020204" pitchFamily="34" charset="0"/>
              <a:buChar char="•"/>
            </a:pPr>
            <a:r>
              <a:rPr lang="en-IN" sz="1400" b="1" dirty="0">
                <a:solidFill>
                  <a:prstClr val="black"/>
                </a:solidFill>
                <a:latin typeface="Leelawadee" panose="020B0502040204020203" pitchFamily="34" charset="-34"/>
                <a:cs typeface="Leelawadee" panose="020B0502040204020203" pitchFamily="34" charset="-34"/>
              </a:rPr>
              <a:t>Lower earning </a:t>
            </a:r>
            <a:r>
              <a:rPr lang="en-IN" sz="1400" dirty="0">
                <a:solidFill>
                  <a:prstClr val="black"/>
                </a:solidFill>
                <a:latin typeface="Leelawadee" panose="020B0502040204020203" pitchFamily="34" charset="-34"/>
                <a:cs typeface="Leelawadee" panose="020B0502040204020203" pitchFamily="34" charset="-34"/>
              </a:rPr>
              <a:t>within a single spending category</a:t>
            </a:r>
          </a:p>
          <a:p>
            <a:pPr marL="285750" indent="-285750">
              <a:buFont typeface="Arial" panose="020B0604020202020204" pitchFamily="34" charset="0"/>
              <a:buChar char="•"/>
            </a:pPr>
            <a:endParaRPr lang="en-IN" sz="1400" dirty="0">
              <a:solidFill>
                <a:prstClr val="black"/>
              </a:solidFill>
              <a:latin typeface="Leelawadee" panose="020B0502040204020203" pitchFamily="34" charset="-34"/>
              <a:cs typeface="Leelawadee" panose="020B0502040204020203" pitchFamily="34" charset="-34"/>
            </a:endParaRPr>
          </a:p>
          <a:p>
            <a:pPr marL="285750" indent="-285750">
              <a:buFont typeface="Arial" panose="020B0604020202020204" pitchFamily="34" charset="0"/>
              <a:buChar char="•"/>
            </a:pPr>
            <a:r>
              <a:rPr lang="en-IN" sz="1400" b="1" dirty="0">
                <a:solidFill>
                  <a:prstClr val="black"/>
                </a:solidFill>
                <a:latin typeface="Leelawadee" panose="020B0502040204020203" pitchFamily="34" charset="-34"/>
                <a:cs typeface="Leelawadee" panose="020B0502040204020203" pitchFamily="34" charset="-34"/>
              </a:rPr>
              <a:t>Limited redemption options</a:t>
            </a:r>
            <a:r>
              <a:rPr lang="en-IN" sz="1400" dirty="0">
                <a:solidFill>
                  <a:prstClr val="black"/>
                </a:solidFill>
                <a:latin typeface="Leelawadee" panose="020B0502040204020203" pitchFamily="34" charset="-34"/>
                <a:cs typeface="Leelawadee" panose="020B0502040204020203" pitchFamily="34" charset="-34"/>
              </a:rPr>
              <a:t>/rewards inventory</a:t>
            </a:r>
          </a:p>
          <a:p>
            <a:pPr marL="285750" indent="-285750">
              <a:buFont typeface="Arial" panose="020B0604020202020204" pitchFamily="34" charset="0"/>
              <a:buChar char="•"/>
            </a:pPr>
            <a:endParaRPr lang="en-IN" sz="1400" dirty="0">
              <a:solidFill>
                <a:prstClr val="black"/>
              </a:solidFill>
              <a:latin typeface="Leelawadee" panose="020B0502040204020203" pitchFamily="34" charset="-34"/>
              <a:cs typeface="Leelawadee" panose="020B0502040204020203" pitchFamily="34" charset="-34"/>
            </a:endParaRPr>
          </a:p>
          <a:p>
            <a:pPr marL="285750" indent="-285750">
              <a:buFont typeface="Arial" panose="020B0604020202020204" pitchFamily="34" charset="0"/>
              <a:buChar char="•"/>
            </a:pPr>
            <a:r>
              <a:rPr lang="en-IN" sz="1400" b="1" dirty="0">
                <a:solidFill>
                  <a:prstClr val="black"/>
                </a:solidFill>
                <a:latin typeface="Leelawadee" panose="020B0502040204020203" pitchFamily="34" charset="-34"/>
                <a:cs typeface="Leelawadee" panose="020B0502040204020203" pitchFamily="34" charset="-34"/>
              </a:rPr>
              <a:t>Higher threshold of redemption- </a:t>
            </a:r>
            <a:r>
              <a:rPr lang="en-IN" sz="1400" dirty="0">
                <a:solidFill>
                  <a:prstClr val="black"/>
                </a:solidFill>
                <a:latin typeface="Leelawadee" panose="020B0502040204020203" pitchFamily="34" charset="-34"/>
                <a:cs typeface="Leelawadee" panose="020B0502040204020203" pitchFamily="34" charset="-34"/>
              </a:rPr>
              <a:t>minimum point accumulation slabs</a:t>
            </a:r>
          </a:p>
          <a:p>
            <a:endParaRPr lang="en-IN" sz="1400" dirty="0">
              <a:solidFill>
                <a:prstClr val="black"/>
              </a:solidFill>
              <a:latin typeface="Leelawadee" panose="020B0502040204020203" pitchFamily="34" charset="-34"/>
              <a:cs typeface="Leelawadee" panose="020B0502040204020203" pitchFamily="34" charset="-34"/>
            </a:endParaRPr>
          </a:p>
          <a:p>
            <a:pPr marL="285750" indent="-285750">
              <a:buFont typeface="Arial" panose="020B0604020202020204" pitchFamily="34" charset="0"/>
              <a:buChar char="•"/>
            </a:pPr>
            <a:r>
              <a:rPr lang="en-IN" sz="1400" dirty="0">
                <a:solidFill>
                  <a:prstClr val="black"/>
                </a:solidFill>
                <a:latin typeface="Leelawadee" panose="020B0502040204020203" pitchFamily="34" charset="-34"/>
                <a:cs typeface="Leelawadee" panose="020B0502040204020203" pitchFamily="34" charset="-34"/>
              </a:rPr>
              <a:t>Ability to redeem via </a:t>
            </a:r>
            <a:r>
              <a:rPr lang="en-IN" sz="1400" b="1" dirty="0">
                <a:solidFill>
                  <a:prstClr val="black"/>
                </a:solidFill>
                <a:latin typeface="Leelawadee" panose="020B0502040204020203" pitchFamily="34" charset="-34"/>
                <a:cs typeface="Leelawadee" panose="020B0502040204020203" pitchFamily="34" charset="-34"/>
              </a:rPr>
              <a:t>limited channels/media</a:t>
            </a:r>
          </a:p>
          <a:p>
            <a:pPr marL="285750" indent="-285750">
              <a:buFont typeface="Arial" panose="020B0604020202020204" pitchFamily="34" charset="0"/>
              <a:buChar char="•"/>
            </a:pPr>
            <a:endParaRPr lang="en-IN" sz="1400" dirty="0">
              <a:solidFill>
                <a:prstClr val="black"/>
              </a:solidFill>
              <a:latin typeface="Leelawadee" panose="020B0502040204020203" pitchFamily="34" charset="-34"/>
              <a:cs typeface="Leelawadee" panose="020B0502040204020203" pitchFamily="34" charset="-34"/>
            </a:endParaRPr>
          </a:p>
          <a:p>
            <a:pPr marL="285750" indent="-285750">
              <a:buFont typeface="Arial" panose="020B0604020202020204" pitchFamily="34" charset="0"/>
              <a:buChar char="•"/>
            </a:pPr>
            <a:r>
              <a:rPr lang="en-IN" sz="1400" b="1" dirty="0">
                <a:solidFill>
                  <a:prstClr val="black"/>
                </a:solidFill>
                <a:latin typeface="Leelawadee" panose="020B0502040204020203" pitchFamily="34" charset="-34"/>
                <a:cs typeface="Leelawadee" panose="020B0502040204020203" pitchFamily="34" charset="-34"/>
              </a:rPr>
              <a:t>Rewards on Purchase</a:t>
            </a:r>
          </a:p>
          <a:p>
            <a:pPr marL="285750" indent="-285750">
              <a:buFont typeface="Arial" panose="020B0604020202020204" pitchFamily="34" charset="0"/>
              <a:buChar char="•"/>
            </a:pPr>
            <a:endParaRPr lang="en-IN" sz="1400" dirty="0">
              <a:solidFill>
                <a:prstClr val="black"/>
              </a:solidFill>
              <a:latin typeface="Leelawadee" panose="020B0502040204020203" pitchFamily="34" charset="-34"/>
              <a:cs typeface="Leelawadee" panose="020B0502040204020203" pitchFamily="34" charset="-34"/>
            </a:endParaRPr>
          </a:p>
          <a:p>
            <a:pPr marL="285750" indent="-285750">
              <a:buFont typeface="Arial" panose="020B0604020202020204" pitchFamily="34" charset="0"/>
              <a:buChar char="•"/>
            </a:pPr>
            <a:r>
              <a:rPr lang="en-IN" sz="1400" b="1" dirty="0">
                <a:solidFill>
                  <a:prstClr val="black"/>
                </a:solidFill>
                <a:latin typeface="Leelawadee" panose="020B0502040204020203" pitchFamily="34" charset="-34"/>
                <a:cs typeface="Leelawadee" panose="020B0502040204020203" pitchFamily="34" charset="-34"/>
              </a:rPr>
              <a:t>Points Expiry</a:t>
            </a:r>
          </a:p>
          <a:p>
            <a:pPr marL="285750" indent="-285750">
              <a:buFont typeface="Arial" panose="020B0604020202020204" pitchFamily="34" charset="0"/>
              <a:buChar char="•"/>
            </a:pPr>
            <a:endParaRPr lang="en-IN" sz="1400" b="1" dirty="0">
              <a:solidFill>
                <a:prstClr val="black"/>
              </a:solidFill>
              <a:latin typeface="Leelawadee" panose="020B0502040204020203" pitchFamily="34" charset="-34"/>
              <a:cs typeface="Leelawadee" panose="020B0502040204020203" pitchFamily="34" charset="-34"/>
            </a:endParaRPr>
          </a:p>
          <a:p>
            <a:pPr marL="285750" indent="-285750">
              <a:buFont typeface="Arial" panose="020B0604020202020204" pitchFamily="34" charset="0"/>
              <a:buChar char="•"/>
            </a:pPr>
            <a:r>
              <a:rPr lang="en-IN" sz="1400" b="1" dirty="0">
                <a:solidFill>
                  <a:prstClr val="black"/>
                </a:solidFill>
                <a:latin typeface="Leelawadee" panose="020B0502040204020203" pitchFamily="34" charset="-34"/>
                <a:cs typeface="Leelawadee" panose="020B0502040204020203" pitchFamily="34" charset="-34"/>
              </a:rPr>
              <a:t>Rewards Only</a:t>
            </a:r>
          </a:p>
          <a:p>
            <a:endParaRPr lang="en-IN" sz="1400" dirty="0">
              <a:solidFill>
                <a:prstClr val="black"/>
              </a:solidFill>
            </a:endParaRPr>
          </a:p>
          <a:p>
            <a:pPr marL="285750" indent="-285750">
              <a:buFont typeface="Arial" panose="020B0604020202020204" pitchFamily="34" charset="0"/>
              <a:buChar char="•"/>
            </a:pPr>
            <a:endParaRPr lang="en-IN" sz="1400" dirty="0">
              <a:solidFill>
                <a:prstClr val="black"/>
              </a:solidFill>
              <a:latin typeface="Leelawadee" panose="020B0502040204020203" pitchFamily="34" charset="-34"/>
              <a:cs typeface="Leelawadee" panose="020B0502040204020203" pitchFamily="34" charset="-34"/>
            </a:endParaRPr>
          </a:p>
          <a:p>
            <a:pPr marL="285750" indent="-285750">
              <a:buFont typeface="Arial" panose="020B0604020202020204" pitchFamily="34" charset="0"/>
              <a:buChar char="•"/>
            </a:pPr>
            <a:endParaRPr lang="en-IN" sz="1400" dirty="0">
              <a:solidFill>
                <a:prstClr val="black"/>
              </a:solidFill>
              <a:latin typeface="Leelawadee" panose="020B0502040204020203" pitchFamily="34" charset="-34"/>
              <a:cs typeface="Leelawadee" panose="020B0502040204020203" pitchFamily="34" charset="-34"/>
            </a:endParaRPr>
          </a:p>
          <a:p>
            <a:pPr marL="285750" indent="-285750">
              <a:buFont typeface="Arial" panose="020B0604020202020204" pitchFamily="34" charset="0"/>
              <a:buChar char="•"/>
            </a:pPr>
            <a:endParaRPr lang="en-IN" sz="1400" dirty="0">
              <a:solidFill>
                <a:prstClr val="black"/>
              </a:solidFill>
              <a:latin typeface="Leelawadee" panose="020B0502040204020203" pitchFamily="34" charset="-34"/>
              <a:cs typeface="Leelawadee" panose="020B0502040204020203" pitchFamily="34" charset="-34"/>
            </a:endParaRPr>
          </a:p>
        </p:txBody>
      </p:sp>
      <p:sp>
        <p:nvSpPr>
          <p:cNvPr id="7" name="Rectangle 6"/>
          <p:cNvSpPr/>
          <p:nvPr/>
        </p:nvSpPr>
        <p:spPr>
          <a:xfrm>
            <a:off x="7118749" y="2483477"/>
            <a:ext cx="4792050" cy="3679737"/>
          </a:xfrm>
          <a:prstGeom prst="rect">
            <a:avLst/>
          </a:prstGeom>
          <a:noFill/>
          <a:ln>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buFont typeface="Arial" panose="020B0604020202020204" pitchFamily="34" charset="0"/>
              <a:buChar char="•"/>
            </a:pPr>
            <a:r>
              <a:rPr lang="en-IN" sz="1400" b="1" dirty="0">
                <a:solidFill>
                  <a:prstClr val="black"/>
                </a:solidFill>
                <a:latin typeface="Leelawadee" panose="020B0502040204020203" pitchFamily="34" charset="-34"/>
                <a:cs typeface="Leelawadee" panose="020B0502040204020203" pitchFamily="34" charset="-34"/>
              </a:rPr>
              <a:t>Single identifier </a:t>
            </a:r>
            <a:r>
              <a:rPr lang="en-IN" sz="1400" dirty="0">
                <a:solidFill>
                  <a:prstClr val="black"/>
                </a:solidFill>
                <a:latin typeface="Leelawadee" panose="020B0502040204020203" pitchFamily="34" charset="-34"/>
                <a:cs typeface="Leelawadee" panose="020B0502040204020203" pitchFamily="34" charset="-34"/>
              </a:rPr>
              <a:t>across multiple companies/partners- easy wallet space and recall</a:t>
            </a:r>
          </a:p>
          <a:p>
            <a:pPr marL="285750" indent="-285750">
              <a:buFont typeface="Arial" panose="020B0604020202020204" pitchFamily="34" charset="0"/>
              <a:buChar char="•"/>
            </a:pPr>
            <a:endParaRPr lang="en-IN" sz="1400" dirty="0">
              <a:solidFill>
                <a:prstClr val="black"/>
              </a:solidFill>
              <a:latin typeface="Leelawadee" panose="020B0502040204020203" pitchFamily="34" charset="-34"/>
              <a:cs typeface="Leelawadee" panose="020B0502040204020203" pitchFamily="34" charset="-34"/>
            </a:endParaRPr>
          </a:p>
          <a:p>
            <a:pPr marL="285750" indent="-285750">
              <a:buFont typeface="Arial" panose="020B0604020202020204" pitchFamily="34" charset="0"/>
              <a:buChar char="•"/>
            </a:pPr>
            <a:r>
              <a:rPr lang="en-IN" sz="1400" b="1" dirty="0">
                <a:solidFill>
                  <a:prstClr val="black"/>
                </a:solidFill>
                <a:latin typeface="Leelawadee" panose="020B0502040204020203" pitchFamily="34" charset="-34"/>
                <a:cs typeface="Leelawadee" panose="020B0502040204020203" pitchFamily="34" charset="-34"/>
              </a:rPr>
              <a:t>Accelerated earning </a:t>
            </a:r>
            <a:r>
              <a:rPr lang="en-IN" sz="1400" dirty="0">
                <a:solidFill>
                  <a:prstClr val="black"/>
                </a:solidFill>
                <a:latin typeface="Leelawadee" panose="020B0502040204020203" pitchFamily="34" charset="-34"/>
                <a:cs typeface="Leelawadee" panose="020B0502040204020203" pitchFamily="34" charset="-34"/>
              </a:rPr>
              <a:t>across </a:t>
            </a:r>
            <a:r>
              <a:rPr lang="en-IN" sz="1400" b="1" dirty="0">
                <a:solidFill>
                  <a:prstClr val="black"/>
                </a:solidFill>
                <a:latin typeface="Leelawadee" panose="020B0502040204020203" pitchFamily="34" charset="-34"/>
                <a:cs typeface="Leelawadee" panose="020B0502040204020203" pitchFamily="34" charset="-34"/>
              </a:rPr>
              <a:t>multiple spending categories</a:t>
            </a:r>
          </a:p>
          <a:p>
            <a:pPr marL="285750" indent="-285750">
              <a:buFont typeface="Arial" panose="020B0604020202020204" pitchFamily="34" charset="0"/>
              <a:buChar char="•"/>
            </a:pPr>
            <a:endParaRPr lang="en-IN" sz="1400" dirty="0">
              <a:solidFill>
                <a:prstClr val="black"/>
              </a:solidFill>
              <a:latin typeface="Leelawadee" panose="020B0502040204020203" pitchFamily="34" charset="-34"/>
              <a:cs typeface="Leelawadee" panose="020B0502040204020203" pitchFamily="34" charset="-34"/>
            </a:endParaRPr>
          </a:p>
          <a:p>
            <a:pPr marL="285750" indent="-285750">
              <a:buFont typeface="Arial" panose="020B0604020202020204" pitchFamily="34" charset="0"/>
              <a:buChar char="•"/>
            </a:pPr>
            <a:r>
              <a:rPr lang="en-IN" sz="1400" dirty="0">
                <a:solidFill>
                  <a:prstClr val="black"/>
                </a:solidFill>
                <a:latin typeface="Leelawadee" panose="020B0502040204020203" pitchFamily="34" charset="-34"/>
                <a:cs typeface="Leelawadee" panose="020B0502040204020203" pitchFamily="34" charset="-34"/>
              </a:rPr>
              <a:t>Redemptions across multiple spending categories- </a:t>
            </a:r>
            <a:r>
              <a:rPr lang="en-IN" sz="1400" b="1" dirty="0">
                <a:solidFill>
                  <a:prstClr val="black"/>
                </a:solidFill>
                <a:latin typeface="Leelawadee" panose="020B0502040204020203" pitchFamily="34" charset="-34"/>
                <a:cs typeface="Leelawadee" panose="020B0502040204020203" pitchFamily="34" charset="-34"/>
              </a:rPr>
              <a:t>broad and rich range</a:t>
            </a:r>
          </a:p>
          <a:p>
            <a:pPr marL="285750" indent="-285750">
              <a:buFont typeface="Arial" panose="020B0604020202020204" pitchFamily="34" charset="0"/>
              <a:buChar char="•"/>
            </a:pPr>
            <a:r>
              <a:rPr lang="en-IN" sz="1400" dirty="0">
                <a:solidFill>
                  <a:prstClr val="black"/>
                </a:solidFill>
                <a:latin typeface="Leelawadee" panose="020B0502040204020203" pitchFamily="34" charset="-34"/>
                <a:cs typeface="Leelawadee" panose="020B0502040204020203" pitchFamily="34" charset="-34"/>
              </a:rPr>
              <a:t>Ability to do leverage </a:t>
            </a:r>
            <a:r>
              <a:rPr lang="en-IN" sz="1400" b="1" dirty="0">
                <a:solidFill>
                  <a:prstClr val="black"/>
                </a:solidFill>
                <a:latin typeface="Leelawadee" panose="020B0502040204020203" pitchFamily="34" charset="-34"/>
                <a:cs typeface="Leelawadee" panose="020B0502040204020203" pitchFamily="34" charset="-34"/>
              </a:rPr>
              <a:t>Instant Redemptions</a:t>
            </a:r>
          </a:p>
          <a:p>
            <a:r>
              <a:rPr lang="en-IN" sz="1400" dirty="0">
                <a:solidFill>
                  <a:prstClr val="black"/>
                </a:solidFill>
                <a:latin typeface="Leelawadee" panose="020B0502040204020203" pitchFamily="34" charset="-34"/>
                <a:cs typeface="Leelawadee" panose="020B0502040204020203" pitchFamily="34" charset="-34"/>
              </a:rPr>
              <a:t> </a:t>
            </a:r>
          </a:p>
          <a:p>
            <a:pPr marL="285750" indent="-285750">
              <a:buFont typeface="Arial" panose="020B0604020202020204" pitchFamily="34" charset="0"/>
              <a:buChar char="•"/>
            </a:pPr>
            <a:r>
              <a:rPr lang="en-IN" sz="1400" dirty="0">
                <a:solidFill>
                  <a:prstClr val="black"/>
                </a:solidFill>
                <a:latin typeface="Leelawadee" panose="020B0502040204020203" pitchFamily="34" charset="-34"/>
                <a:cs typeface="Leelawadee" panose="020B0502040204020203" pitchFamily="34" charset="-34"/>
              </a:rPr>
              <a:t>Ability to redeem via </a:t>
            </a:r>
            <a:r>
              <a:rPr lang="en-IN" sz="1400" b="1" dirty="0">
                <a:solidFill>
                  <a:prstClr val="black"/>
                </a:solidFill>
                <a:latin typeface="Leelawadee" panose="020B0502040204020203" pitchFamily="34" charset="-34"/>
                <a:cs typeface="Leelawadee" panose="020B0502040204020203" pitchFamily="34" charset="-34"/>
              </a:rPr>
              <a:t>numerous channels/points of interaction- </a:t>
            </a:r>
            <a:r>
              <a:rPr lang="en-IN" sz="1400" dirty="0">
                <a:solidFill>
                  <a:prstClr val="black"/>
                </a:solidFill>
                <a:latin typeface="Leelawadee" panose="020B0502040204020203" pitchFamily="34" charset="-34"/>
                <a:cs typeface="Leelawadee" panose="020B0502040204020203" pitchFamily="34" charset="-34"/>
              </a:rPr>
              <a:t>E.g. Payback</a:t>
            </a:r>
          </a:p>
          <a:p>
            <a:pPr marL="285750" indent="-285750">
              <a:buFont typeface="Arial" panose="020B0604020202020204" pitchFamily="34" charset="0"/>
              <a:buChar char="•"/>
            </a:pPr>
            <a:r>
              <a:rPr lang="en-IN" sz="1400" b="1" dirty="0">
                <a:solidFill>
                  <a:prstClr val="black"/>
                </a:solidFill>
                <a:latin typeface="Leelawadee" panose="020B0502040204020203" pitchFamily="34" charset="-34"/>
                <a:cs typeface="Leelawadee" panose="020B0502040204020203" pitchFamily="34" charset="-34"/>
              </a:rPr>
              <a:t>Rewards on Engagement- </a:t>
            </a:r>
            <a:r>
              <a:rPr lang="en-IN" sz="1400" dirty="0">
                <a:solidFill>
                  <a:prstClr val="black"/>
                </a:solidFill>
                <a:latin typeface="Leelawadee" panose="020B0502040204020203" pitchFamily="34" charset="-34"/>
                <a:cs typeface="Leelawadee" panose="020B0502040204020203" pitchFamily="34" charset="-34"/>
              </a:rPr>
              <a:t>E.g. Starbucks</a:t>
            </a:r>
          </a:p>
          <a:p>
            <a:pPr marL="285750" indent="-285750">
              <a:buFont typeface="Arial" panose="020B0604020202020204" pitchFamily="34" charset="0"/>
              <a:buChar char="•"/>
            </a:pPr>
            <a:endParaRPr lang="en-IN" sz="1400" dirty="0">
              <a:solidFill>
                <a:prstClr val="black"/>
              </a:solidFill>
              <a:latin typeface="Leelawadee" panose="020B0502040204020203" pitchFamily="34" charset="-34"/>
              <a:cs typeface="Leelawadee" panose="020B0502040204020203" pitchFamily="34" charset="-34"/>
            </a:endParaRPr>
          </a:p>
          <a:p>
            <a:pPr marL="285750" indent="-285750">
              <a:buFont typeface="Arial" panose="020B0604020202020204" pitchFamily="34" charset="0"/>
              <a:buChar char="•"/>
            </a:pPr>
            <a:r>
              <a:rPr lang="en-IN" sz="1400" b="1" dirty="0" smtClean="0">
                <a:solidFill>
                  <a:prstClr val="black"/>
                </a:solidFill>
                <a:latin typeface="Leelawadee" panose="020B0502040204020203" pitchFamily="34" charset="-34"/>
                <a:cs typeface="Leelawadee" panose="020B0502040204020203" pitchFamily="34" charset="-34"/>
              </a:rPr>
              <a:t>No Points Expiry </a:t>
            </a:r>
            <a:r>
              <a:rPr lang="en-IN" sz="1400" dirty="0" smtClean="0">
                <a:solidFill>
                  <a:prstClr val="black"/>
                </a:solidFill>
                <a:latin typeface="Leelawadee" panose="020B0502040204020203" pitchFamily="34" charset="-34"/>
                <a:cs typeface="Leelawadee" panose="020B0502040204020203" pitchFamily="34" charset="-34"/>
              </a:rPr>
              <a:t>– </a:t>
            </a:r>
            <a:r>
              <a:rPr lang="en-IN" sz="1400" dirty="0">
                <a:solidFill>
                  <a:prstClr val="black"/>
                </a:solidFill>
                <a:latin typeface="Leelawadee" panose="020B0502040204020203" pitchFamily="34" charset="-34"/>
                <a:cs typeface="Leelawadee" panose="020B0502040204020203" pitchFamily="34" charset="-34"/>
              </a:rPr>
              <a:t>For active Members- E.g. Amex</a:t>
            </a:r>
          </a:p>
          <a:p>
            <a:endParaRPr lang="en-IN" sz="1400" dirty="0">
              <a:solidFill>
                <a:prstClr val="black"/>
              </a:solidFill>
              <a:latin typeface="Leelawadee" panose="020B0502040204020203" pitchFamily="34" charset="-34"/>
              <a:cs typeface="Leelawadee" panose="020B0502040204020203" pitchFamily="34" charset="-34"/>
            </a:endParaRPr>
          </a:p>
          <a:p>
            <a:pPr marL="285750" indent="-285750">
              <a:buFont typeface="Arial" panose="020B0604020202020204" pitchFamily="34" charset="0"/>
              <a:buChar char="•"/>
            </a:pPr>
            <a:r>
              <a:rPr lang="en-IN" sz="1400" b="1" dirty="0">
                <a:solidFill>
                  <a:prstClr val="black"/>
                </a:solidFill>
                <a:latin typeface="Leelawadee" panose="020B0502040204020203" pitchFamily="34" charset="-34"/>
                <a:cs typeface="Leelawadee" panose="020B0502040204020203" pitchFamily="34" charset="-34"/>
              </a:rPr>
              <a:t>Rewards + </a:t>
            </a:r>
            <a:r>
              <a:rPr lang="en-IN" sz="1400" b="1" dirty="0" smtClean="0">
                <a:solidFill>
                  <a:prstClr val="black"/>
                </a:solidFill>
                <a:latin typeface="Leelawadee" panose="020B0502040204020203" pitchFamily="34" charset="-34"/>
                <a:cs typeface="Leelawadee" panose="020B0502040204020203" pitchFamily="34" charset="-34"/>
              </a:rPr>
              <a:t>Experience- </a:t>
            </a:r>
            <a:r>
              <a:rPr lang="en-IN" sz="1400" dirty="0">
                <a:solidFill>
                  <a:prstClr val="black"/>
                </a:solidFill>
                <a:latin typeface="Leelawadee" panose="020B0502040204020203" pitchFamily="34" charset="-34"/>
                <a:cs typeface="Leelawadee" panose="020B0502040204020203" pitchFamily="34" charset="-34"/>
              </a:rPr>
              <a:t>E.g. Marriott</a:t>
            </a:r>
            <a:endParaRPr lang="en-IN" sz="1400" b="1" dirty="0">
              <a:solidFill>
                <a:prstClr val="black"/>
              </a:solidFill>
              <a:latin typeface="Leelawadee" panose="020B0502040204020203" pitchFamily="34" charset="-34"/>
              <a:cs typeface="Leelawadee" panose="020B0502040204020203" pitchFamily="34" charset="-34"/>
            </a:endParaRPr>
          </a:p>
        </p:txBody>
      </p:sp>
      <p:sp>
        <p:nvSpPr>
          <p:cNvPr id="8" name="Isosceles Triangle 7"/>
          <p:cNvSpPr/>
          <p:nvPr/>
        </p:nvSpPr>
        <p:spPr>
          <a:xfrm rot="10800000">
            <a:off x="4273282" y="1947563"/>
            <a:ext cx="3419951" cy="347730"/>
          </a:xfrm>
          <a:prstGeom prst="triangle">
            <a:avLst/>
          </a:prstGeom>
          <a:solidFill>
            <a:schemeClr val="tx2">
              <a:lumMod val="20000"/>
              <a:lumOff val="8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sp>
        <p:nvSpPr>
          <p:cNvPr id="9" name="Isosceles Triangle 8"/>
          <p:cNvSpPr/>
          <p:nvPr/>
        </p:nvSpPr>
        <p:spPr>
          <a:xfrm rot="5400000">
            <a:off x="4857828" y="4032819"/>
            <a:ext cx="2665926" cy="566056"/>
          </a:xfrm>
          <a:prstGeom prst="triangle">
            <a:avLst/>
          </a:prstGeom>
          <a:solidFill>
            <a:srgbClr val="0070C0"/>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sp>
        <p:nvSpPr>
          <p:cNvPr id="10" name="Rectangle 9"/>
          <p:cNvSpPr/>
          <p:nvPr/>
        </p:nvSpPr>
        <p:spPr>
          <a:xfrm>
            <a:off x="7118749" y="2121137"/>
            <a:ext cx="4792050" cy="350860"/>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rgbClr val="0E5580">
                    <a:lumMod val="50000"/>
                  </a:srgbClr>
                </a:solidFill>
              </a:rPr>
              <a:t>To contemporary coalition programs</a:t>
            </a:r>
          </a:p>
        </p:txBody>
      </p:sp>
      <p:grpSp>
        <p:nvGrpSpPr>
          <p:cNvPr id="11" name="Group 10"/>
          <p:cNvGrpSpPr/>
          <p:nvPr/>
        </p:nvGrpSpPr>
        <p:grpSpPr>
          <a:xfrm>
            <a:off x="2220153" y="668378"/>
            <a:ext cx="7941275" cy="1239094"/>
            <a:chOff x="2130003" y="1262843"/>
            <a:chExt cx="7941275" cy="1239094"/>
          </a:xfrm>
        </p:grpSpPr>
        <p:sp>
          <p:nvSpPr>
            <p:cNvPr id="12" name="Rectangle 11"/>
            <p:cNvSpPr/>
            <p:nvPr/>
          </p:nvSpPr>
          <p:spPr>
            <a:xfrm>
              <a:off x="2130003" y="1262843"/>
              <a:ext cx="7941275" cy="467666"/>
            </a:xfrm>
            <a:prstGeom prst="rect">
              <a:avLst/>
            </a:prstGeom>
            <a:solidFill>
              <a:srgbClr val="0070C0"/>
            </a:solidFill>
            <a:ln w="28575">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b="1" dirty="0">
                  <a:solidFill>
                    <a:prstClr val="white"/>
                  </a:solidFill>
                  <a:latin typeface="Leelawadee" panose="020B0502040204020203" pitchFamily="34" charset="-34"/>
                  <a:cs typeface="Leelawadee" panose="020B0502040204020203" pitchFamily="34" charset="-34"/>
                </a:rPr>
                <a:t>Benchmark: Best in Class Coalition Loyalty Programs</a:t>
              </a:r>
            </a:p>
          </p:txBody>
        </p:sp>
        <p:pic>
          <p:nvPicPr>
            <p:cNvPr id="13" name="Picture 2" descr="http://www.payback.in/content/dam/payback/portal/icons/payback_logo.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885766" y="1848652"/>
              <a:ext cx="1501007" cy="535142"/>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descr="http://www.csnews.com/sites/default/files/CSN%20Articles/Plenti%20Logo%20(1)_0.jpg"/>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397401" y="1732865"/>
              <a:ext cx="1225963" cy="673606"/>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8" descr="http://www.maximiles.co.uk/images/en/logo_mxm.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70019" y="1868933"/>
              <a:ext cx="1762232" cy="52867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0" descr="https://upload.wikimedia.org/wikipedia/en/f/f7/Nectar_logo.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93108" y="1828475"/>
              <a:ext cx="750864" cy="643598"/>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p:cNvSpPr/>
            <p:nvPr/>
          </p:nvSpPr>
          <p:spPr>
            <a:xfrm>
              <a:off x="2130003" y="1730509"/>
              <a:ext cx="7941275" cy="771428"/>
            </a:xfrm>
            <a:prstGeom prst="rect">
              <a:avLst/>
            </a:prstGeom>
            <a:noFill/>
            <a:ln w="28575">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cxnSp>
          <p:nvCxnSpPr>
            <p:cNvPr id="18" name="Straight Connector 17"/>
            <p:cNvCxnSpPr/>
            <p:nvPr/>
          </p:nvCxnSpPr>
          <p:spPr>
            <a:xfrm>
              <a:off x="7233313" y="1730509"/>
              <a:ext cx="0" cy="771428"/>
            </a:xfrm>
            <a:prstGeom prst="line">
              <a:avLst/>
            </a:prstGeom>
            <a:ln>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grpSp>
      <p:sp>
        <p:nvSpPr>
          <p:cNvPr id="19" name="Rectangle 18"/>
          <p:cNvSpPr/>
          <p:nvPr/>
        </p:nvSpPr>
        <p:spPr>
          <a:xfrm>
            <a:off x="4363082" y="134034"/>
            <a:ext cx="3465949" cy="523220"/>
          </a:xfrm>
          <a:prstGeom prst="rect">
            <a:avLst/>
          </a:prstGeom>
          <a:solidFill>
            <a:schemeClr val="bg1"/>
          </a:solidFill>
        </p:spPr>
        <p:txBody>
          <a:bodyPr wrap="none" anchor="ctr">
            <a:spAutoFit/>
          </a:bodyPr>
          <a:lstStyle/>
          <a:p>
            <a:pPr algn="ctr"/>
            <a:r>
              <a:rPr lang="en-IN" sz="2800" b="1" dirty="0" smtClean="0">
                <a:solidFill>
                  <a:srgbClr val="0070C0"/>
                </a:solidFill>
                <a:latin typeface="Leelawadee UI" panose="020B0502040204020203" pitchFamily="34" charset="-34"/>
                <a:cs typeface="Leelawadee UI" panose="020B0502040204020203" pitchFamily="34" charset="-34"/>
              </a:rPr>
              <a:t>Industry Landscape</a:t>
            </a:r>
            <a:endParaRPr lang="en-IN" sz="2800" b="1" dirty="0">
              <a:solidFill>
                <a:srgbClr val="0070C0"/>
              </a:solidFill>
              <a:latin typeface="Leelawadee UI" panose="020B0502040204020203" pitchFamily="34" charset="-34"/>
              <a:cs typeface="Leelawadee UI" panose="020B0502040204020203" pitchFamily="34" charset="-34"/>
            </a:endParaRPr>
          </a:p>
        </p:txBody>
      </p:sp>
    </p:spTree>
    <p:extLst>
      <p:ext uri="{BB962C8B-B14F-4D97-AF65-F5344CB8AC3E}">
        <p14:creationId xmlns:p14="http://schemas.microsoft.com/office/powerpoint/2010/main" val="699651849"/>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pfJFSokQ6jE2Y9wkh8GIKtg"/>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pikWV5Nz1USE7H82Y_O7iA"/>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ETQQTwg5kky6XP36LMEB6A"/>
</p:tagLst>
</file>

<file path=ppt/theme/_rels/theme2.xml.rels><?xml version="1.0" encoding="UTF-8" standalone="yes"?>
<Relationships xmlns="http://schemas.openxmlformats.org/package/2006/relationships"><Relationship Id="rId1" Type="http://schemas.openxmlformats.org/officeDocument/2006/relationships/image" Target="../media/image2.jpeg"/></Relationships>
</file>

<file path=ppt/theme/theme1.xml><?xml version="1.0" encoding="utf-8"?>
<a:theme xmlns:a="http://schemas.openxmlformats.org/drawingml/2006/main" name="1_Office Theme">
  <a:themeElements>
    <a:clrScheme name="Marquee">
      <a:dk1>
        <a:srgbClr val="000000"/>
      </a:dk1>
      <a:lt1>
        <a:sysClr val="window" lastClr="FFFFFF"/>
      </a:lt1>
      <a:dk2>
        <a:srgbClr val="5E5E5E"/>
      </a:dk2>
      <a:lt2>
        <a:srgbClr val="DDDDDD"/>
      </a:lt2>
      <a:accent1>
        <a:srgbClr val="418AB3"/>
      </a:accent1>
      <a:accent2>
        <a:srgbClr val="A6B727"/>
      </a:accent2>
      <a:accent3>
        <a:srgbClr val="F69200"/>
      </a:accent3>
      <a:accent4>
        <a:srgbClr val="838383"/>
      </a:accent4>
      <a:accent5>
        <a:srgbClr val="FEC306"/>
      </a:accent5>
      <a:accent6>
        <a:srgbClr val="DF5327"/>
      </a:accent6>
      <a:hlink>
        <a:srgbClr val="F59E00"/>
      </a:hlink>
      <a:folHlink>
        <a:srgbClr val="B2B2B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Ion Boardroom">
  <a:themeElements>
    <a:clrScheme name="Ion Boardroom">
      <a:dk1>
        <a:sysClr val="windowText" lastClr="000000"/>
      </a:dk1>
      <a:lt1>
        <a:sysClr val="window" lastClr="FFFFFF"/>
      </a:lt1>
      <a:dk2>
        <a:srgbClr val="0E5580"/>
      </a:dk2>
      <a:lt2>
        <a:srgbClr val="EBEBEB"/>
      </a:lt2>
      <a:accent1>
        <a:srgbClr val="ACD433"/>
      </a:accent1>
      <a:accent2>
        <a:srgbClr val="E6C133"/>
      </a:accent2>
      <a:accent3>
        <a:srgbClr val="EF7A24"/>
      </a:accent3>
      <a:accent4>
        <a:srgbClr val="5AA0F5"/>
      </a:accent4>
      <a:accent5>
        <a:srgbClr val="75CEEC"/>
      </a:accent5>
      <a:accent6>
        <a:srgbClr val="65D6A0"/>
      </a:accent6>
      <a:hlink>
        <a:srgbClr val="C4E46E"/>
      </a:hlink>
      <a:folHlink>
        <a:srgbClr val="BDE0FB"/>
      </a:folHlink>
    </a:clrScheme>
    <a:fontScheme name="Ion Boardroom">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2000"/>
                <a:hueMod val="96000"/>
                <a:satMod val="128000"/>
                <a:lumMod val="114000"/>
              </a:schemeClr>
            </a:gs>
            <a:gs pos="100000">
              <a:schemeClr val="phClr">
                <a:shade val="62000"/>
                <a:hueMod val="100000"/>
                <a:satMod val="134000"/>
                <a:lumMod val="56000"/>
              </a:schemeClr>
            </a:gs>
          </a:gsLst>
          <a:path path="circle">
            <a:fillToRect l="45000" t="65000" r="125000" b="100000"/>
          </a:path>
        </a:gradFill>
        <a:blipFill rotWithShape="1">
          <a:blip xmlns:r="http://schemas.openxmlformats.org/officeDocument/2006/relationships" r:embed="rId1">
            <a:duotone>
              <a:schemeClr val="phClr">
                <a:shade val="62000"/>
                <a:hueMod val="108000"/>
                <a:satMod val="164000"/>
                <a:lumMod val="69000"/>
              </a:schemeClr>
              <a:schemeClr val="phClr">
                <a:tint val="96000"/>
                <a:hueMod val="90000"/>
                <a:satMod val="130000"/>
                <a:lumMod val="134000"/>
              </a:schemeClr>
            </a:duotone>
          </a:blip>
          <a:stretch/>
        </a:blipFill>
      </a:bgFillStyleLst>
    </a:fmtScheme>
  </a:themeElements>
  <a:objectDefaults>
    <a:txDef>
      <a:spPr bwMode="gray"/>
      <a:bodyPr vert="horz" lIns="91440" tIns="45720" rIns="91440" bIns="45720" rtlCol="0" anchor="ctr">
        <a:noAutofit/>
      </a:bodyPr>
      <a:lstStyle>
        <a:defPPr>
          <a:defRPr sz="2000" dirty="0" smtClean="0"/>
        </a:defPPr>
      </a:lstStyle>
    </a:txDef>
  </a:objectDefaults>
  <a:extraClrSchemeLst/>
  <a:extLst>
    <a:ext uri="{05A4C25C-085E-4340-85A3-A5531E510DB2}">
      <thm15:themeFamily xmlns:thm15="http://schemas.microsoft.com/office/thememl/2012/main" name="Ion Boardroom" id="{FC33163D-4339-46B1-8EED-24C834239D99}" vid="{A3AB87EF-B655-4FFF-8D05-F333AD7F2789}"/>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574</TotalTime>
  <Words>5527</Words>
  <Application>Microsoft Office PowerPoint</Application>
  <PresentationFormat>Widescreen</PresentationFormat>
  <Paragraphs>1425</Paragraphs>
  <Slides>53</Slides>
  <Notes>26</Notes>
  <HiddenSlides>0</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53</vt:i4>
      </vt:variant>
    </vt:vector>
  </HeadingPairs>
  <TitlesOfParts>
    <vt:vector size="66" baseType="lpstr">
      <vt:lpstr>Arial Unicode MS</vt:lpstr>
      <vt:lpstr>Arial</vt:lpstr>
      <vt:lpstr>Calibri</vt:lpstr>
      <vt:lpstr>Calibri Light</vt:lpstr>
      <vt:lpstr>Century Gothic</vt:lpstr>
      <vt:lpstr>Leelawadee</vt:lpstr>
      <vt:lpstr>Leelawadee UI</vt:lpstr>
      <vt:lpstr>Museo For Dell</vt:lpstr>
      <vt:lpstr>Segoe UI</vt:lpstr>
      <vt:lpstr>Wingdings</vt:lpstr>
      <vt:lpstr>Wingdings 3</vt:lpstr>
      <vt:lpstr>1_Office Theme</vt:lpstr>
      <vt:lpstr>Ion Boardroom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Currency Accumulation And Redemption Lifecycle – Case 1</vt:lpstr>
      <vt:lpstr>Currency Accumulation And Redemption Lifecycle – Case 2</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Manbir Singh Tandon</dc:creator>
  <cp:lastModifiedBy>Manbir Singh Tandon</cp:lastModifiedBy>
  <cp:revision>46</cp:revision>
  <dcterms:created xsi:type="dcterms:W3CDTF">2016-06-02T11:04:26Z</dcterms:created>
  <dcterms:modified xsi:type="dcterms:W3CDTF">2016-07-27T12:57:49Z</dcterms:modified>
</cp:coreProperties>
</file>